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8C93A6-4972-AF3C-B8CD-0D64CA36761F}"/>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7FCEBD82-2F8F-E28E-5A39-7FBE3D056E81}"/>
              </a:ext>
            </a:extLst>
          </p:cNvPr>
          <p:cNvSpPr>
            <a:spLocks noGrp="1"/>
          </p:cNvSpPr>
          <p:nvPr>
            <p:ph type="dt" sz="half" idx="10"/>
          </p:nvPr>
        </p:nvSpPr>
        <p:spPr/>
        <p:txBody>
          <a:bodyPr/>
          <a:lstStyle/>
          <a:p>
            <a:fld id="{4DF3C7A2-FD8D-49B7-8E7C-8F7D680B3475}" type="datetimeFigureOut">
              <a:rPr lang="es-CO" smtClean="0"/>
              <a:t>19/02/2024</a:t>
            </a:fld>
            <a:endParaRPr lang="es-CO"/>
          </a:p>
        </p:txBody>
      </p:sp>
      <p:sp>
        <p:nvSpPr>
          <p:cNvPr id="4" name="Marcador de pie de página 3">
            <a:extLst>
              <a:ext uri="{FF2B5EF4-FFF2-40B4-BE49-F238E27FC236}">
                <a16:creationId xmlns:a16="http://schemas.microsoft.com/office/drawing/2014/main" id="{44B74834-EFD0-9902-DA4D-6CA7D9FC8601}"/>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10285EE0-B5C5-DA70-0BDF-514E1B672168}"/>
              </a:ext>
            </a:extLst>
          </p:cNvPr>
          <p:cNvSpPr>
            <a:spLocks noGrp="1"/>
          </p:cNvSpPr>
          <p:nvPr>
            <p:ph type="sldNum" sz="quarter" idx="12"/>
          </p:nvPr>
        </p:nvSpPr>
        <p:spPr/>
        <p:txBody>
          <a:bodyPr/>
          <a:lstStyle/>
          <a:p>
            <a:fld id="{1A3729B0-F459-4BAD-B6B9-3DC94F1144D4}" type="slidenum">
              <a:rPr lang="es-CO" smtClean="0"/>
              <a:t>‹Nº›</a:t>
            </a:fld>
            <a:endParaRPr lang="es-CO"/>
          </a:p>
        </p:txBody>
      </p:sp>
    </p:spTree>
    <p:extLst>
      <p:ext uri="{BB962C8B-B14F-4D97-AF65-F5344CB8AC3E}">
        <p14:creationId xmlns:p14="http://schemas.microsoft.com/office/powerpoint/2010/main" val="309153325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7B3BDED-B349-12B7-C0A1-86FE896D39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FA9B3376-7247-B49F-A428-F064AA9DD3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9365DFF-D848-57E8-2319-54340E8BB1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DF3C7A2-FD8D-49B7-8E7C-8F7D680B3475}" type="datetimeFigureOut">
              <a:rPr lang="es-CO" smtClean="0"/>
              <a:t>19/02/2024</a:t>
            </a:fld>
            <a:endParaRPr lang="es-CO"/>
          </a:p>
        </p:txBody>
      </p:sp>
      <p:sp>
        <p:nvSpPr>
          <p:cNvPr id="5" name="Marcador de pie de página 4">
            <a:extLst>
              <a:ext uri="{FF2B5EF4-FFF2-40B4-BE49-F238E27FC236}">
                <a16:creationId xmlns:a16="http://schemas.microsoft.com/office/drawing/2014/main" id="{13491753-0F14-6D58-1B91-C4D7A233FA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CO"/>
          </a:p>
        </p:txBody>
      </p:sp>
      <p:sp>
        <p:nvSpPr>
          <p:cNvPr id="6" name="Marcador de número de diapositiva 5">
            <a:extLst>
              <a:ext uri="{FF2B5EF4-FFF2-40B4-BE49-F238E27FC236}">
                <a16:creationId xmlns:a16="http://schemas.microsoft.com/office/drawing/2014/main" id="{0628ED47-BAD2-736A-8EDE-2F9C660FFF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A3729B0-F459-4BAD-B6B9-3DC94F1144D4}" type="slidenum">
              <a:rPr lang="es-CO" smtClean="0"/>
              <a:t>‹Nº›</a:t>
            </a:fld>
            <a:endParaRPr lang="es-CO"/>
          </a:p>
        </p:txBody>
      </p:sp>
    </p:spTree>
    <p:extLst>
      <p:ext uri="{BB962C8B-B14F-4D97-AF65-F5344CB8AC3E}">
        <p14:creationId xmlns:p14="http://schemas.microsoft.com/office/powerpoint/2010/main" val="477766228"/>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1179C8C4-FE75-4866-55A0-57E6E5633D10}"/>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18833249-B572-AA12-3E0A-8A996B11ECA4}"/>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99536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F1B16A6D-2431-1CF4-B922-BDB4C36FFDB1}"/>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8C60C729-D96F-0D36-9989-10C54CFC1579}"/>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40275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4C343039-EC36-8FA3-F8F6-8E700E0FC5FA}"/>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74F8CC23-BF73-0B04-77B8-338F18A92348}"/>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50350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023AD741-1949-C28A-E2FD-F6A6EE629C75}"/>
              </a:ext>
            </a:extLst>
          </p:cNvPr>
          <p:cNvSpPr>
            <a:spLocks noGrp="1"/>
          </p:cNvSpPr>
          <p:nvPr>
            <p:ph type="title"/>
          </p:nvPr>
        </p:nvSpPr>
        <p:spPr/>
        <p:txBody>
          <a:bodyPr/>
          <a:lstStyle/>
          <a:p>
            <a:pPr algn="ctr">
              <a:spcBef>
                <a:spcPts val="133"/>
              </a:spcBef>
            </a:pPr>
            <a:r>
              <a:rPr lang="es-CO" sz="2000" b="1">
                <a:solidFill>
                  <a:srgbClr val="000000"/>
                </a:solidFill>
              </a:rPr>
              <a:t>POBLACIONAL</a:t>
            </a:r>
            <a:r>
              <a:rPr lang="es-CO" sz="2000" b="1" spc="-93">
                <a:solidFill>
                  <a:srgbClr val="000000"/>
                </a:solidFill>
              </a:rPr>
              <a:t> </a:t>
            </a:r>
            <a:r>
              <a:rPr lang="es-CO" sz="2000" b="1">
                <a:solidFill>
                  <a:srgbClr val="000000"/>
                </a:solidFill>
              </a:rPr>
              <a:t>NACIONAL</a:t>
            </a:r>
            <a:r>
              <a:rPr lang="es-CO" sz="2000" b="1" spc="-80">
                <a:solidFill>
                  <a:srgbClr val="000000"/>
                </a:solidFill>
              </a:rPr>
              <a:t> </a:t>
            </a:r>
            <a:r>
              <a:rPr lang="es-CO" sz="2000" b="1">
                <a:solidFill>
                  <a:srgbClr val="000000"/>
                </a:solidFill>
              </a:rPr>
              <a:t>MALLAMAS</a:t>
            </a:r>
            <a:r>
              <a:rPr lang="es-CO" sz="2000" b="1" spc="-73">
                <a:solidFill>
                  <a:srgbClr val="000000"/>
                </a:solidFill>
              </a:rPr>
              <a:t> </a:t>
            </a:r>
            <a:r>
              <a:rPr lang="es-CO" sz="2000" b="1" spc="-13">
                <a:solidFill>
                  <a:srgbClr val="000000"/>
                </a:solidFill>
              </a:rPr>
              <a:t>EPS-</a:t>
            </a:r>
            <a:r>
              <a:rPr lang="es-CO" sz="2000" b="1" spc="-67">
                <a:solidFill>
                  <a:srgbClr val="000000"/>
                </a:solidFill>
              </a:rPr>
              <a:t>I</a:t>
            </a:r>
            <a:endParaRPr lang="es-CO" sz="2000"/>
          </a:p>
          <a:p>
            <a:pPr algn="ctr">
              <a:spcBef>
                <a:spcPts val="7"/>
              </a:spcBef>
            </a:pPr>
            <a:r>
              <a:rPr lang="es-CO" sz="2000" b="1" spc="-13">
                <a:solidFill>
                  <a:srgbClr val="000000"/>
                </a:solidFill>
              </a:rPr>
              <a:t>SUBSIDIADO-</a:t>
            </a:r>
            <a:r>
              <a:rPr lang="es-CO" sz="2000" b="1">
                <a:solidFill>
                  <a:srgbClr val="000000"/>
                </a:solidFill>
              </a:rPr>
              <a:t>CORTE</a:t>
            </a:r>
            <a:r>
              <a:rPr lang="es-CO" sz="2000" b="1" spc="20">
                <a:solidFill>
                  <a:srgbClr val="000000"/>
                </a:solidFill>
              </a:rPr>
              <a:t> DICIEMBRE</a:t>
            </a:r>
            <a:r>
              <a:rPr lang="es-CO" sz="2000" b="1" spc="-73">
                <a:solidFill>
                  <a:srgbClr val="000000"/>
                </a:solidFill>
              </a:rPr>
              <a:t> </a:t>
            </a:r>
            <a:r>
              <a:rPr lang="es-CO" sz="2000" b="1" spc="-13">
                <a:solidFill>
                  <a:srgbClr val="000000"/>
                </a:solidFill>
              </a:rPr>
              <a:t>2020.</a:t>
            </a:r>
            <a:endParaRPr lang="es-CO" sz="2000" dirty="0"/>
          </a:p>
        </p:txBody>
      </p:sp>
      <p:pic>
        <p:nvPicPr>
          <p:cNvPr id="3" name="Imagen 2">
            <a:extLst>
              <a:ext uri="{FF2B5EF4-FFF2-40B4-BE49-F238E27FC236}">
                <a16:creationId xmlns:a16="http://schemas.microsoft.com/office/drawing/2014/main" id="{2CBC57BD-3E3F-D5B3-BC66-4A69C97C5F13}"/>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26942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2FD0FADC-BA22-6168-D556-A7577BFC0449}"/>
              </a:ext>
            </a:extLst>
          </p:cNvPr>
          <p:cNvSpPr>
            <a:spLocks noGrp="1"/>
          </p:cNvSpPr>
          <p:nvPr>
            <p:ph type="title"/>
          </p:nvPr>
        </p:nvSpPr>
        <p:spPr/>
        <p:txBody>
          <a:bodyPr/>
          <a:lstStyle/>
          <a:p>
            <a:pPr algn="ctr">
              <a:spcBef>
                <a:spcPts val="133"/>
              </a:spcBef>
            </a:pPr>
            <a:r>
              <a:rPr lang="es-CO" b="1">
                <a:solidFill>
                  <a:srgbClr val="000000"/>
                </a:solidFill>
                <a:latin typeface="Arial"/>
                <a:cs typeface="Arial"/>
              </a:rPr>
              <a:t>PIRAMIDE</a:t>
            </a:r>
            <a:r>
              <a:rPr lang="es-CO" b="1" spc="-87">
                <a:solidFill>
                  <a:srgbClr val="000000"/>
                </a:solidFill>
              </a:rPr>
              <a:t> </a:t>
            </a:r>
            <a:r>
              <a:rPr lang="es-CO" b="1">
                <a:solidFill>
                  <a:srgbClr val="000000"/>
                </a:solidFill>
                <a:latin typeface="Arial"/>
                <a:cs typeface="Arial"/>
              </a:rPr>
              <a:t>POBLACIONAL</a:t>
            </a:r>
            <a:r>
              <a:rPr lang="es-CO" b="1" spc="-100">
                <a:solidFill>
                  <a:srgbClr val="000000"/>
                </a:solidFill>
              </a:rPr>
              <a:t> </a:t>
            </a:r>
            <a:r>
              <a:rPr lang="es-CO" b="1">
                <a:solidFill>
                  <a:srgbClr val="000000"/>
                </a:solidFill>
                <a:latin typeface="Arial"/>
                <a:cs typeface="Arial"/>
              </a:rPr>
              <a:t>NACIONAL</a:t>
            </a:r>
            <a:r>
              <a:rPr lang="es-CO" b="1" spc="-87">
                <a:solidFill>
                  <a:srgbClr val="000000"/>
                </a:solidFill>
              </a:rPr>
              <a:t> </a:t>
            </a:r>
            <a:r>
              <a:rPr lang="es-CO" b="1">
                <a:solidFill>
                  <a:srgbClr val="000000"/>
                </a:solidFill>
                <a:latin typeface="Arial"/>
                <a:cs typeface="Arial"/>
              </a:rPr>
              <a:t>MALLAMAS</a:t>
            </a:r>
            <a:r>
              <a:rPr lang="es-CO" b="1" spc="-87">
                <a:solidFill>
                  <a:srgbClr val="000000"/>
                </a:solidFill>
              </a:rPr>
              <a:t> </a:t>
            </a:r>
            <a:r>
              <a:rPr lang="es-CO" b="1" spc="-27">
                <a:solidFill>
                  <a:srgbClr val="000000"/>
                </a:solidFill>
              </a:rPr>
              <a:t>EPS-</a:t>
            </a:r>
            <a:endParaRPr lang="es-CO">
              <a:latin typeface="Arial"/>
              <a:cs typeface="Arial"/>
            </a:endParaRPr>
          </a:p>
          <a:p>
            <a:pPr marL="847" algn="ctr">
              <a:spcBef>
                <a:spcPts val="7"/>
              </a:spcBef>
            </a:pPr>
            <a:r>
              <a:rPr lang="es-CO" b="1">
                <a:solidFill>
                  <a:srgbClr val="000000"/>
                </a:solidFill>
                <a:latin typeface="Arial"/>
                <a:cs typeface="Arial"/>
              </a:rPr>
              <a:t>IV</a:t>
            </a:r>
            <a:r>
              <a:rPr lang="es-CO" b="1" spc="67">
                <a:solidFill>
                  <a:srgbClr val="000000"/>
                </a:solidFill>
              </a:rPr>
              <a:t> TRIMESTRE </a:t>
            </a:r>
            <a:r>
              <a:rPr lang="es-CO" b="1" spc="-27">
                <a:solidFill>
                  <a:srgbClr val="000000"/>
                </a:solidFill>
              </a:rPr>
              <a:t>CONTRIBUTIVO-</a:t>
            </a:r>
            <a:r>
              <a:rPr lang="es-CO" b="1" spc="-13">
                <a:solidFill>
                  <a:srgbClr val="000000"/>
                </a:solidFill>
              </a:rPr>
              <a:t>2020.</a:t>
            </a:r>
            <a:endParaRPr lang="es-CO" dirty="0">
              <a:latin typeface="Arial"/>
              <a:cs typeface="Arial"/>
            </a:endParaRPr>
          </a:p>
        </p:txBody>
      </p:sp>
      <p:pic>
        <p:nvPicPr>
          <p:cNvPr id="3" name="Imagen 2">
            <a:extLst>
              <a:ext uri="{FF2B5EF4-FFF2-40B4-BE49-F238E27FC236}">
                <a16:creationId xmlns:a16="http://schemas.microsoft.com/office/drawing/2014/main" id="{CD47D6D4-563F-ED08-7E97-CB56A8A9B8EA}"/>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27969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48512715-0BB4-277F-27C4-A28C4A0D5A31}"/>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236419F0-4CD9-0EE5-7C35-937FFD2A7201}"/>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84493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A603DCC0-4E8B-5EE5-EF32-356212446675}"/>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028EB0BD-9BBE-035A-2BA8-4F44D73CBAFF}"/>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67108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20DA9484-5953-4E31-9A08-0FFE2E0E21E3}"/>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9B9639F0-EC25-73F8-C964-1FF624F56F76}"/>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19174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802D328C-D481-2FD6-0BE7-E0C14210E65F}"/>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E2691C8B-8009-84CC-E71B-8FD4AE7087C8}"/>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40222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8E05C918-3807-57DA-7696-31F5179CD9B0}"/>
              </a:ext>
            </a:extLst>
          </p:cNvPr>
          <p:cNvSpPr>
            <a:spLocks noGrp="1"/>
          </p:cNvSpPr>
          <p:nvPr>
            <p:ph type="title"/>
          </p:nvPr>
        </p:nvSpPr>
        <p:spPr/>
        <p:txBody>
          <a:bodyPr/>
          <a:lstStyle/>
          <a:p>
            <a:pPr marL="16933" marR="6773" indent="50799" algn="ctr">
              <a:spcBef>
                <a:spcPts val="140"/>
              </a:spcBef>
            </a:pPr>
            <a:r>
              <a:rPr lang="es-CO" sz="2667" b="1" spc="-293">
                <a:solidFill>
                  <a:srgbClr val="396236"/>
                </a:solidFill>
              </a:rPr>
              <a:t>PRIORIDADES</a:t>
            </a:r>
            <a:r>
              <a:rPr lang="es-CO" sz="2667" b="1" spc="67">
                <a:solidFill>
                  <a:srgbClr val="396236"/>
                </a:solidFill>
              </a:rPr>
              <a:t> </a:t>
            </a:r>
            <a:r>
              <a:rPr lang="es-CO" sz="2667" b="1" spc="-300">
                <a:solidFill>
                  <a:srgbClr val="396236"/>
                </a:solidFill>
              </a:rPr>
              <a:t>NACIONALES</a:t>
            </a:r>
            <a:r>
              <a:rPr lang="es-CO" sz="2667" b="1" spc="73">
                <a:solidFill>
                  <a:srgbClr val="396236"/>
                </a:solidFill>
              </a:rPr>
              <a:t> </a:t>
            </a:r>
            <a:r>
              <a:rPr lang="es-CO" sz="2667" b="1" spc="-373">
                <a:solidFill>
                  <a:srgbClr val="396236"/>
                </a:solidFill>
              </a:rPr>
              <a:t>REG. </a:t>
            </a:r>
            <a:r>
              <a:rPr lang="es-CO" sz="2667" b="1" spc="-280">
                <a:solidFill>
                  <a:srgbClr val="396236"/>
                </a:solidFill>
              </a:rPr>
              <a:t>CONTRIBUTIVO</a:t>
            </a:r>
            <a:r>
              <a:rPr lang="es-CO" sz="2667" b="1" spc="-33">
                <a:solidFill>
                  <a:srgbClr val="396236"/>
                </a:solidFill>
              </a:rPr>
              <a:t> </a:t>
            </a:r>
            <a:r>
              <a:rPr lang="es-CO" sz="2667" b="1">
                <a:solidFill>
                  <a:srgbClr val="396236"/>
                </a:solidFill>
              </a:rPr>
              <a:t>–</a:t>
            </a:r>
            <a:r>
              <a:rPr lang="es-CO" sz="2667" b="1" spc="-53">
                <a:solidFill>
                  <a:srgbClr val="396236"/>
                </a:solidFill>
              </a:rPr>
              <a:t> </a:t>
            </a:r>
            <a:r>
              <a:rPr lang="es-CO" sz="2667" b="1" spc="-280">
                <a:solidFill>
                  <a:srgbClr val="396236"/>
                </a:solidFill>
              </a:rPr>
              <a:t>VIGENCIA</a:t>
            </a:r>
            <a:r>
              <a:rPr lang="es-CO" sz="2667" b="1" spc="-53">
                <a:solidFill>
                  <a:srgbClr val="396236"/>
                </a:solidFill>
              </a:rPr>
              <a:t> </a:t>
            </a:r>
            <a:r>
              <a:rPr lang="es-CO" sz="2667" b="1" spc="73">
                <a:solidFill>
                  <a:srgbClr val="396236"/>
                </a:solidFill>
              </a:rPr>
              <a:t>2020</a:t>
            </a:r>
            <a:endParaRPr lang="es-CO" sz="2667" dirty="0"/>
          </a:p>
        </p:txBody>
      </p:sp>
      <p:pic>
        <p:nvPicPr>
          <p:cNvPr id="3" name="Imagen 2">
            <a:extLst>
              <a:ext uri="{FF2B5EF4-FFF2-40B4-BE49-F238E27FC236}">
                <a16:creationId xmlns:a16="http://schemas.microsoft.com/office/drawing/2014/main" id="{A3328F4F-3364-413B-33B5-EAD1CFD4521B}"/>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26883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B6410497-D71C-24E0-F386-665BB759A490}"/>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24C4F391-D1F7-01BD-4E10-F61FBB74B647}"/>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37013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8AA5D89F-6382-084F-F4BA-7F2606BE3640}"/>
              </a:ext>
            </a:extLst>
          </p:cNvPr>
          <p:cNvSpPr>
            <a:spLocks noGrp="1"/>
          </p:cNvSpPr>
          <p:nvPr>
            <p:ph type="title"/>
          </p:nvPr>
        </p:nvSpPr>
        <p:spPr/>
        <p:txBody>
          <a:bodyPr/>
          <a:lstStyle/>
          <a:p>
            <a:r>
              <a:rPr lang="es-ES" sz="4000"/>
              <a:t>Rendición de Cuentas IV Trimestre 2020</a:t>
            </a:r>
            <a:br>
              <a:rPr lang="es-ES" sz="4000"/>
            </a:br>
            <a:r>
              <a:rPr lang="es-ES" sz="4000"/>
              <a:t> (Octubre- Noviembre y Diciembre)</a:t>
            </a:r>
            <a:endParaRPr lang="es-419" sz="4000" dirty="0"/>
          </a:p>
        </p:txBody>
      </p:sp>
      <p:pic>
        <p:nvPicPr>
          <p:cNvPr id="3" name="Imagen 2">
            <a:extLst>
              <a:ext uri="{FF2B5EF4-FFF2-40B4-BE49-F238E27FC236}">
                <a16:creationId xmlns:a16="http://schemas.microsoft.com/office/drawing/2014/main" id="{D4DBA93F-53F9-B2F3-C1B7-35EDBD121F03}"/>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49389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BA603234-388F-FF23-6548-581BC5B7F3F5}"/>
              </a:ext>
            </a:extLst>
          </p:cNvPr>
          <p:cNvSpPr>
            <a:spLocks noGrp="1"/>
          </p:cNvSpPr>
          <p:nvPr>
            <p:ph type="title"/>
          </p:nvPr>
        </p:nvSpPr>
        <p:spPr/>
        <p:txBody>
          <a:bodyPr/>
          <a:lstStyle/>
          <a:p>
            <a:r>
              <a:rPr lang="es-MX" sz="4267">
                <a:latin typeface="Calibri" panose="020F0502020204030204" pitchFamily="34" charset="0"/>
                <a:ea typeface="Times New Roman" panose="02020603050405020304" pitchFamily="18" charset="0"/>
                <a:cs typeface="Calibri" panose="020F0502020204030204" pitchFamily="34" charset="0"/>
              </a:rPr>
              <a:t>Indicadores Sistema Obligatorio de Garantía de Calidad</a:t>
            </a:r>
            <a:br>
              <a:rPr lang="es-CO" sz="2400">
                <a:latin typeface="Calibri" panose="020F0502020204030204" pitchFamily="34" charset="0"/>
                <a:ea typeface="Times New Roman" panose="02020603050405020304" pitchFamily="18" charset="0"/>
                <a:cs typeface="Times New Roman" panose="02020603050405020304" pitchFamily="18" charset="0"/>
              </a:rPr>
            </a:br>
            <a:endParaRPr lang="es-MX" dirty="0"/>
          </a:p>
        </p:txBody>
      </p:sp>
      <p:pic>
        <p:nvPicPr>
          <p:cNvPr id="3" name="Imagen 2">
            <a:extLst>
              <a:ext uri="{FF2B5EF4-FFF2-40B4-BE49-F238E27FC236}">
                <a16:creationId xmlns:a16="http://schemas.microsoft.com/office/drawing/2014/main" id="{CC36A7F8-C665-E291-C60D-4FBA409E8AFC}"/>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33164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5E42CCF6-E97E-F127-9206-3BE199A51376}"/>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34E7F0A6-BDC8-097A-AAE5-69DD0C7247C8}"/>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19690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46A1D83E-A9C0-AEEA-9276-B1D9C94CA96D}"/>
              </a:ext>
            </a:extLst>
          </p:cNvPr>
          <p:cNvSpPr>
            <a:spLocks noGrp="1"/>
          </p:cNvSpPr>
          <p:nvPr>
            <p:ph type="title"/>
          </p:nvPr>
        </p:nvSpPr>
        <p:spPr/>
        <p:txBody>
          <a:bodyPr/>
          <a:lstStyle/>
          <a:p>
            <a:pPr algn="just">
              <a:lnSpc>
                <a:spcPct val="115000"/>
              </a:lnSpc>
              <a:spcAft>
                <a:spcPts val="1333"/>
              </a:spcAft>
            </a:pPr>
            <a:r>
              <a:rPr lang="es-MX" sz="1867" b="0">
                <a:solidFill>
                  <a:schemeClr val="accent1"/>
                </a:solidFill>
                <a:latin typeface="Calibri" panose="020F0502020204030204" pitchFamily="34" charset="0"/>
                <a:ea typeface="Times New Roman" panose="02020603050405020304" pitchFamily="18" charset="0"/>
                <a:cs typeface="Calibri" panose="020F0502020204030204" pitchFamily="34" charset="0"/>
              </a:rPr>
              <a:t>En los gráficos podemos observar los tiempos de espera para la asignación de citas por las diferentes especialidades médicas, para las cuales es importante tener presente que en algunos casos la demanda del servicio supera la oferta de profesionales conllevando a que los días sean más prolongados.</a:t>
            </a:r>
            <a:endParaRPr lang="es-CO" sz="1867" b="0" dirty="0">
              <a:solidFill>
                <a:schemeClr val="accent1"/>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Imagen 2">
            <a:extLst>
              <a:ext uri="{FF2B5EF4-FFF2-40B4-BE49-F238E27FC236}">
                <a16:creationId xmlns:a16="http://schemas.microsoft.com/office/drawing/2014/main" id="{8A649C8E-DFB2-E647-4F93-24ED0B945C56}"/>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35416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EC950F9C-2FB8-461D-707A-4D227BEDFDD5}"/>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CB07D034-C0F5-D397-727C-FB24DD578666}"/>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670253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BC5EFB85-41CC-6D4E-E403-546F51EBF124}"/>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61A8F4BE-1DFE-21DB-40B9-93D694B4D79E}"/>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073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66530F46-9B3C-DF0F-DF90-EE7D64FD09F6}"/>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881D3C57-6457-E412-4F28-2ECD1F07694E}"/>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72064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806ACD89-6326-1302-9D37-6E981CC19BFB}"/>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0121A996-619C-A9E4-6F9E-9EE681D743BE}"/>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727128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4F255A83-E4B0-48B8-985F-E0F50A5629A4}"/>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FC8BEDD9-C930-8D7C-B758-D3C2682AC77E}"/>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210483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F9DBF4C7-4610-409D-1B7D-18F7CB29EC06}"/>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271F261E-E5D5-3FF4-5E24-1981E2351BDC}"/>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211565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D59FB67D-7C6A-AE82-B491-1BB5532B4016}"/>
              </a:ext>
            </a:extLst>
          </p:cNvPr>
          <p:cNvSpPr>
            <a:spLocks noGrp="1"/>
          </p:cNvSpPr>
          <p:nvPr>
            <p:ph type="title"/>
          </p:nvPr>
        </p:nvSpPr>
        <p:spPr/>
        <p:txBody>
          <a:bodyPr/>
          <a:lstStyle/>
          <a:p>
            <a:br>
              <a:rPr lang="es-MX"/>
            </a:br>
            <a:endParaRPr lang="es-MX" dirty="0"/>
          </a:p>
        </p:txBody>
      </p:sp>
      <p:pic>
        <p:nvPicPr>
          <p:cNvPr id="3" name="Imagen 2">
            <a:extLst>
              <a:ext uri="{FF2B5EF4-FFF2-40B4-BE49-F238E27FC236}">
                <a16:creationId xmlns:a16="http://schemas.microsoft.com/office/drawing/2014/main" id="{9982CC1D-C0F9-A946-2CF7-6E816B6E13E9}"/>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97232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1C3ECD0F-B009-C358-0FAF-7C2638F7250E}"/>
              </a:ext>
            </a:extLst>
          </p:cNvPr>
          <p:cNvSpPr>
            <a:spLocks noGrp="1"/>
          </p:cNvSpPr>
          <p:nvPr>
            <p:ph type="title"/>
          </p:nvPr>
        </p:nvSpPr>
        <p:spPr/>
        <p:txBody>
          <a:bodyPr/>
          <a:lstStyle/>
          <a:p>
            <a:r>
              <a:rPr lang="es-419"/>
              <a:t>TABLA DE CONTENIDO</a:t>
            </a:r>
            <a:endParaRPr lang="es-419" dirty="0"/>
          </a:p>
        </p:txBody>
      </p:sp>
      <p:pic>
        <p:nvPicPr>
          <p:cNvPr id="3" name="Imagen 2">
            <a:extLst>
              <a:ext uri="{FF2B5EF4-FFF2-40B4-BE49-F238E27FC236}">
                <a16:creationId xmlns:a16="http://schemas.microsoft.com/office/drawing/2014/main" id="{FF401DE7-807C-3860-E4FA-DFBA84C4C6E1}"/>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802628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9A134B8A-D77E-7622-05DC-62A32EC64A37}"/>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BD6478E1-FA66-361A-41BF-2D4566B74380}"/>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02343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60B956CA-0425-1D1E-EAC0-7D7667F6BC76}"/>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0E8767BE-64D1-CCF0-2B5F-3260229EF84C}"/>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17483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C995E114-A66E-C4EC-A642-2899430D8FDE}"/>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8948B1BF-BC57-F4A3-C624-6376A57F250C}"/>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818871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8229D1CB-6252-7DF7-3C2F-83DB01866AA3}"/>
              </a:ext>
            </a:extLst>
          </p:cNvPr>
          <p:cNvSpPr>
            <a:spLocks noGrp="1"/>
          </p:cNvSpPr>
          <p:nvPr>
            <p:ph type="title"/>
          </p:nvPr>
        </p:nvSpPr>
        <p:spPr/>
        <p:txBody>
          <a:bodyPr/>
          <a:lstStyle/>
          <a:p>
            <a:pPr algn="ctr"/>
            <a:r>
              <a:rPr lang="es-MX" sz="4800"/>
              <a:t>PQR IV TRIMESTRE 2020</a:t>
            </a:r>
            <a:endParaRPr lang="es-419" sz="4800" dirty="0"/>
          </a:p>
        </p:txBody>
      </p:sp>
      <p:pic>
        <p:nvPicPr>
          <p:cNvPr id="3" name="Imagen 2">
            <a:extLst>
              <a:ext uri="{FF2B5EF4-FFF2-40B4-BE49-F238E27FC236}">
                <a16:creationId xmlns:a16="http://schemas.microsoft.com/office/drawing/2014/main" id="{560E10AD-1C16-EE7F-F837-AC51E6BE82B5}"/>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2338963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4C846943-5977-C8FD-360D-41C4BA76BEF1}"/>
              </a:ext>
            </a:extLst>
          </p:cNvPr>
          <p:cNvSpPr>
            <a:spLocks noGrp="1"/>
          </p:cNvSpPr>
          <p:nvPr>
            <p:ph type="title"/>
          </p:nvPr>
        </p:nvSpPr>
        <p:spPr/>
        <p:txBody>
          <a:bodyPr/>
          <a:lstStyle/>
          <a:p>
            <a:pPr algn="ctr"/>
            <a:r>
              <a:rPr lang="es-MX" sz="4000" b="1"/>
              <a:t>PQR POR REGIONALES</a:t>
            </a:r>
            <a:endParaRPr lang="es-419" sz="4000" b="1" dirty="0"/>
          </a:p>
        </p:txBody>
      </p:sp>
      <p:pic>
        <p:nvPicPr>
          <p:cNvPr id="3" name="Imagen 2">
            <a:extLst>
              <a:ext uri="{FF2B5EF4-FFF2-40B4-BE49-F238E27FC236}">
                <a16:creationId xmlns:a16="http://schemas.microsoft.com/office/drawing/2014/main" id="{073CB4B6-5A41-D0C7-A8C5-92E31A285FBA}"/>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672148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67EFF0F9-E0B2-DE07-D92C-0D0125C85106}"/>
              </a:ext>
            </a:extLst>
          </p:cNvPr>
          <p:cNvSpPr>
            <a:spLocks noGrp="1"/>
          </p:cNvSpPr>
          <p:nvPr>
            <p:ph type="title"/>
          </p:nvPr>
        </p:nvSpPr>
        <p:spPr/>
        <p:txBody>
          <a:bodyPr/>
          <a:lstStyle/>
          <a:p>
            <a:pPr algn="ctr"/>
            <a:r>
              <a:rPr lang="es-MX" sz="4800"/>
              <a:t>MEDIOS DE RECEPCION </a:t>
            </a:r>
            <a:endParaRPr lang="es-419" sz="4800" dirty="0"/>
          </a:p>
        </p:txBody>
      </p:sp>
      <p:pic>
        <p:nvPicPr>
          <p:cNvPr id="3" name="Imagen 2">
            <a:extLst>
              <a:ext uri="{FF2B5EF4-FFF2-40B4-BE49-F238E27FC236}">
                <a16:creationId xmlns:a16="http://schemas.microsoft.com/office/drawing/2014/main" id="{305B865D-EBE7-244A-F8D3-7A23639B7435}"/>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373802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A44B308A-CE06-42DF-B6A4-1A13F1890AB6}"/>
              </a:ext>
            </a:extLst>
          </p:cNvPr>
          <p:cNvSpPr>
            <a:spLocks noGrp="1"/>
          </p:cNvSpPr>
          <p:nvPr>
            <p:ph type="title"/>
          </p:nvPr>
        </p:nvSpPr>
        <p:spPr/>
        <p:txBody>
          <a:bodyPr/>
          <a:lstStyle/>
          <a:p>
            <a:pPr algn="ctr"/>
            <a:r>
              <a:rPr lang="es-MX" sz="4267"/>
              <a:t>MOTIVOS MAS FRECUENTES DE PQR</a:t>
            </a:r>
            <a:endParaRPr lang="es-419" sz="4267" dirty="0"/>
          </a:p>
        </p:txBody>
      </p:sp>
      <p:pic>
        <p:nvPicPr>
          <p:cNvPr id="3" name="Imagen 2">
            <a:extLst>
              <a:ext uri="{FF2B5EF4-FFF2-40B4-BE49-F238E27FC236}">
                <a16:creationId xmlns:a16="http://schemas.microsoft.com/office/drawing/2014/main" id="{13FFA7FC-6FED-B3ED-98AB-88941E6A585D}"/>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728718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1146AD37-0CFB-A354-0CBC-42AEE8BE3A7A}"/>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A1C6FFCB-E78E-3FED-66AE-094C326130E5}"/>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687406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F37C232F-824B-CB06-ACAA-F6A9ADD32064}"/>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50D2595E-79DA-D625-F534-BA39D3C90F85}"/>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463793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3AB629CF-8E30-F5A9-2784-49FC285941C9}"/>
              </a:ext>
            </a:extLst>
          </p:cNvPr>
          <p:cNvSpPr>
            <a:spLocks noGrp="1"/>
          </p:cNvSpPr>
          <p:nvPr>
            <p:ph type="title"/>
          </p:nvPr>
        </p:nvSpPr>
        <p:spPr/>
        <p:txBody>
          <a:bodyPr/>
          <a:lstStyle/>
          <a:p>
            <a:r>
              <a:rPr lang="es-MX"/>
              <a:t>INFORME CUARTO TRIMESTRE 2020</a:t>
            </a:r>
            <a:endParaRPr lang="es-MX" dirty="0"/>
          </a:p>
        </p:txBody>
      </p:sp>
      <p:pic>
        <p:nvPicPr>
          <p:cNvPr id="3" name="Imagen 2">
            <a:extLst>
              <a:ext uri="{FF2B5EF4-FFF2-40B4-BE49-F238E27FC236}">
                <a16:creationId xmlns:a16="http://schemas.microsoft.com/office/drawing/2014/main" id="{4EFBC1A7-2856-E2BE-1C06-70BD5E1CAB33}"/>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5143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E3629211-2759-30C0-AFD4-BF3761EC33D2}"/>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EF91BA68-03B7-8798-849E-5A6B048D5A85}"/>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31843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A5E9391F-DBDA-7F72-DB0E-57FB7255AF33}"/>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D4DDA610-91BD-C8B2-586F-B9F7C1017541}"/>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113602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6E897027-2BAD-14CA-5D7C-255B3F3F0542}"/>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B0CE3ED1-23E7-ED3A-6D1A-04D92C0DCAC5}"/>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209078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324C898F-57BA-49A8-072B-88FAB42429B1}"/>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AF2DF5A8-4E99-240C-0516-40F127F5B148}"/>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774101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EB33B5E1-9F2A-AAB1-B651-1715CE1FAAF3}"/>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A152A9E2-154D-B368-F5AF-7F3C77BA3FEA}"/>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310912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940D0F1F-9530-E62C-E030-B50F2F8FA3CC}"/>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961AC382-7944-C883-F0BE-DBA94D2DC786}"/>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49633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5BD7200A-4079-31F4-21F0-23FC6D9AD1D5}"/>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4B5D1315-95DD-0D52-DCE6-7EA7C8543554}"/>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3888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5EE5548A-487D-3E26-E40B-1360BC74FE7A}"/>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584EC58E-BCB5-BF6F-1115-1F68AC0E8695}"/>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08414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194A8F88-89EA-F05D-7013-1F0317F01DA5}"/>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1A45555C-4384-1DFE-24D7-9A246F3FC212}"/>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56740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E5195F8F-B986-3874-DFE1-49F50A45BA61}"/>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C15620C5-DB87-50EA-45A7-390A2243BC0A}"/>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9637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2FE8D19D-84A8-6F0C-B131-78C58A22DB46}"/>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3C74B514-E8AD-A997-984E-BF981422BDB1}"/>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67836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234545AC-4DC8-28D4-5BC9-8C97C5281295}"/>
              </a:ext>
            </a:extLst>
          </p:cNvPr>
          <p:cNvSpPr>
            <a:spLocks noGrp="1"/>
          </p:cNvSpPr>
          <p:nvPr>
            <p:ph type="title"/>
          </p:nvPr>
        </p:nvSpPr>
        <p:spPr/>
        <p:txBody>
          <a:bodyPr/>
          <a:lstStyle/>
          <a:p>
            <a:pPr marL="16933" marR="6773" algn="ctr">
              <a:spcBef>
                <a:spcPts val="133"/>
              </a:spcBef>
            </a:pPr>
            <a:r>
              <a:rPr lang="es-ES" sz="4000" b="1" spc="-13">
                <a:solidFill>
                  <a:srgbClr val="000000"/>
                </a:solidFill>
              </a:rPr>
              <a:t>CARACTERIZACION POBLACIONAL </a:t>
            </a:r>
            <a:r>
              <a:rPr lang="es-ES" sz="4000" b="1">
                <a:solidFill>
                  <a:srgbClr val="000000"/>
                </a:solidFill>
              </a:rPr>
              <a:t>MALLAMAS</a:t>
            </a:r>
            <a:r>
              <a:rPr lang="es-ES" sz="4000" b="1" spc="-147">
                <a:solidFill>
                  <a:srgbClr val="000000"/>
                </a:solidFill>
              </a:rPr>
              <a:t> </a:t>
            </a:r>
            <a:r>
              <a:rPr lang="es-ES" sz="4000" b="1">
                <a:solidFill>
                  <a:srgbClr val="000000"/>
                </a:solidFill>
              </a:rPr>
              <a:t>EPS-</a:t>
            </a:r>
            <a:r>
              <a:rPr lang="es-ES" sz="4000" b="1" spc="-67">
                <a:solidFill>
                  <a:srgbClr val="000000"/>
                </a:solidFill>
              </a:rPr>
              <a:t>I </a:t>
            </a:r>
            <a:r>
              <a:rPr lang="es-ES" sz="4000" b="1" spc="-27">
                <a:solidFill>
                  <a:srgbClr val="000000"/>
                </a:solidFill>
              </a:rPr>
              <a:t>2020</a:t>
            </a:r>
            <a:br>
              <a:rPr lang="es-ES" sz="4000" b="1" spc="-27">
                <a:solidFill>
                  <a:srgbClr val="000000"/>
                </a:solidFill>
              </a:rPr>
            </a:br>
            <a:br>
              <a:rPr lang="es-ES" sz="4000" b="1" spc="-27">
                <a:solidFill>
                  <a:srgbClr val="000000"/>
                </a:solidFill>
              </a:rPr>
            </a:br>
            <a:r>
              <a:rPr lang="es-ES" sz="4000" b="1" spc="-27">
                <a:solidFill>
                  <a:srgbClr val="000000"/>
                </a:solidFill>
              </a:rPr>
              <a:t>IV TRIMESTRE</a:t>
            </a:r>
            <a:endParaRPr lang="es-ES" sz="4000" dirty="0"/>
          </a:p>
        </p:txBody>
      </p:sp>
      <p:pic>
        <p:nvPicPr>
          <p:cNvPr id="3" name="Imagen 2">
            <a:extLst>
              <a:ext uri="{FF2B5EF4-FFF2-40B4-BE49-F238E27FC236}">
                <a16:creationId xmlns:a16="http://schemas.microsoft.com/office/drawing/2014/main" id="{F43E6A3B-4264-B188-2414-288A2A0CD581}"/>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497285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A67EDAC2-9C26-D7FD-A37C-89FC6B15FD70}"/>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77A3E129-4DA7-0FE9-58BD-B8C273DA6175}"/>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280091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332473DD-3AE5-F1A3-13DC-4807100E1FB9}"/>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FEB7F371-75A9-E3B5-D45A-3B74ABD265CA}"/>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5865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2C5B26DF-5A4C-F022-2220-182641C0F72D}"/>
              </a:ext>
            </a:extLst>
          </p:cNvPr>
          <p:cNvSpPr>
            <a:spLocks noGrp="1"/>
          </p:cNvSpPr>
          <p:nvPr>
            <p:ph type="title"/>
          </p:nvPr>
        </p:nvSpPr>
        <p:spPr/>
        <p:txBody>
          <a:bodyPr/>
          <a:lstStyle/>
          <a:p>
            <a:pPr>
              <a:buClr>
                <a:schemeClr val="dk1"/>
              </a:buClr>
              <a:buSzPts val="1100"/>
            </a:pPr>
            <a:r>
              <a:rPr lang="es-CO" sz="5333" b="0">
                <a:ln w="0"/>
                <a:solidFill>
                  <a:schemeClr val="tx1"/>
                </a:solidFill>
                <a:effectLst>
                  <a:outerShdw blurRad="38100" dist="19050" dir="2700000" algn="tl" rotWithShape="0">
                    <a:schemeClr val="dk1">
                      <a:alpha val="40000"/>
                    </a:schemeClr>
                  </a:outerShdw>
                </a:effectLst>
              </a:rPr>
              <a:t>GRACIAS</a:t>
            </a:r>
            <a:endParaRPr lang="es-CO" sz="5333" b="0" dirty="0">
              <a:ln w="0"/>
              <a:solidFill>
                <a:schemeClr val="tx1"/>
              </a:solidFill>
              <a:effectLst>
                <a:outerShdw blurRad="38100" dist="19050" dir="2700000" algn="tl" rotWithShape="0">
                  <a:schemeClr val="dk1">
                    <a:alpha val="40000"/>
                  </a:schemeClr>
                </a:outerShdw>
              </a:effectLst>
            </a:endParaRPr>
          </a:p>
        </p:txBody>
      </p:sp>
      <p:pic>
        <p:nvPicPr>
          <p:cNvPr id="3" name="Imagen 2">
            <a:extLst>
              <a:ext uri="{FF2B5EF4-FFF2-40B4-BE49-F238E27FC236}">
                <a16:creationId xmlns:a16="http://schemas.microsoft.com/office/drawing/2014/main" id="{C2F9B6F4-DCFF-4732-C0D2-69FB07EBF1EC}"/>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98214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3F653E0C-C184-6D92-49A2-9926EA58527F}"/>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7AF2E0B6-6D54-42F1-D568-15122A8259E7}"/>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76826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0D5BDCC6-E182-4651-F662-2A3678043EB3}"/>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36C18FBF-D60A-BA20-E5C1-AECF203AC0D5}"/>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19157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3FC7C9E5-4142-754B-DFEB-55BFD7FBC02D}"/>
              </a:ext>
            </a:extLst>
          </p:cNvPr>
          <p:cNvSpPr>
            <a:spLocks noGrp="1"/>
          </p:cNvSpPr>
          <p:nvPr>
            <p:ph type="title"/>
          </p:nvPr>
        </p:nvSpPr>
        <p:spPr/>
        <p:txBody>
          <a:bodyPr/>
          <a:lstStyle/>
          <a:p>
            <a:pPr algn="ctr">
              <a:spcBef>
                <a:spcPts val="133"/>
              </a:spcBef>
            </a:pPr>
            <a:r>
              <a:rPr lang="es-CO" sz="2000" b="1">
                <a:solidFill>
                  <a:srgbClr val="000000"/>
                </a:solidFill>
              </a:rPr>
              <a:t>PIRAMIDE</a:t>
            </a:r>
            <a:r>
              <a:rPr lang="es-CO" sz="2000" b="1" spc="-87">
                <a:solidFill>
                  <a:srgbClr val="000000"/>
                </a:solidFill>
              </a:rPr>
              <a:t> </a:t>
            </a:r>
            <a:r>
              <a:rPr lang="es-CO" sz="2000" b="1">
                <a:solidFill>
                  <a:srgbClr val="000000"/>
                </a:solidFill>
              </a:rPr>
              <a:t>POBLACIONAL</a:t>
            </a:r>
            <a:r>
              <a:rPr lang="es-CO" sz="2000" b="1" spc="-100">
                <a:solidFill>
                  <a:srgbClr val="000000"/>
                </a:solidFill>
              </a:rPr>
              <a:t> </a:t>
            </a:r>
            <a:r>
              <a:rPr lang="es-CO" sz="2000" b="1">
                <a:solidFill>
                  <a:srgbClr val="000000"/>
                </a:solidFill>
              </a:rPr>
              <a:t>NACIONAL</a:t>
            </a:r>
            <a:r>
              <a:rPr lang="es-CO" sz="2000" b="1" spc="-87">
                <a:solidFill>
                  <a:srgbClr val="000000"/>
                </a:solidFill>
              </a:rPr>
              <a:t> </a:t>
            </a:r>
            <a:r>
              <a:rPr lang="es-CO" sz="2000" b="1">
                <a:solidFill>
                  <a:srgbClr val="000000"/>
                </a:solidFill>
              </a:rPr>
              <a:t>MALLAMAS</a:t>
            </a:r>
            <a:r>
              <a:rPr lang="es-CO" sz="2000" b="1" spc="-87">
                <a:solidFill>
                  <a:srgbClr val="000000"/>
                </a:solidFill>
              </a:rPr>
              <a:t> </a:t>
            </a:r>
            <a:r>
              <a:rPr lang="es-CO" sz="2000" b="1" spc="-27">
                <a:solidFill>
                  <a:srgbClr val="000000"/>
                </a:solidFill>
              </a:rPr>
              <a:t>EPS-</a:t>
            </a:r>
            <a:endParaRPr lang="es-CO" sz="2000"/>
          </a:p>
          <a:p>
            <a:pPr marL="847" algn="ctr">
              <a:spcBef>
                <a:spcPts val="7"/>
              </a:spcBef>
            </a:pPr>
            <a:r>
              <a:rPr lang="es-CO" sz="2000" b="1">
                <a:solidFill>
                  <a:srgbClr val="000000"/>
                </a:solidFill>
              </a:rPr>
              <a:t>IV</a:t>
            </a:r>
            <a:r>
              <a:rPr lang="es-CO" sz="2000" b="1" spc="53">
                <a:solidFill>
                  <a:srgbClr val="000000"/>
                </a:solidFill>
              </a:rPr>
              <a:t> TRIMESTRE </a:t>
            </a:r>
            <a:r>
              <a:rPr lang="es-CO" sz="2000" b="1" spc="-27">
                <a:solidFill>
                  <a:srgbClr val="000000"/>
                </a:solidFill>
              </a:rPr>
              <a:t>SUBSIDIADO-</a:t>
            </a:r>
            <a:r>
              <a:rPr lang="es-CO" sz="2000" b="1" spc="-13">
                <a:solidFill>
                  <a:srgbClr val="000000"/>
                </a:solidFill>
              </a:rPr>
              <a:t>2020.</a:t>
            </a:r>
            <a:endParaRPr lang="es-CO" sz="2000" dirty="0"/>
          </a:p>
        </p:txBody>
      </p:sp>
      <p:pic>
        <p:nvPicPr>
          <p:cNvPr id="3" name="Imagen 2">
            <a:extLst>
              <a:ext uri="{FF2B5EF4-FFF2-40B4-BE49-F238E27FC236}">
                <a16:creationId xmlns:a16="http://schemas.microsoft.com/office/drawing/2014/main" id="{002682A3-F31D-9D98-1EBF-1B546CC03EEF}"/>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55734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6B3059B3-C08F-9376-6BBB-30808C2533D7}"/>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01020BED-6271-5C27-CCA8-83DA40BD880A}"/>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6894122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138</Words>
  <Application>Microsoft Office PowerPoint</Application>
  <PresentationFormat>Panorámica</PresentationFormat>
  <Paragraphs>19</Paragraphs>
  <Slides>52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52</vt:i4>
      </vt:variant>
    </vt:vector>
  </HeadingPairs>
  <TitlesOfParts>
    <vt:vector size="57" baseType="lpstr">
      <vt:lpstr>Aptos</vt:lpstr>
      <vt:lpstr>Aptos Display</vt:lpstr>
      <vt:lpstr>Arial</vt:lpstr>
      <vt:lpstr>Calibri</vt:lpstr>
      <vt:lpstr>Tema de Office</vt:lpstr>
      <vt:lpstr>Presentación de PowerPoint</vt:lpstr>
      <vt:lpstr>Rendición de Cuentas IV Trimestre 2020  (Octubre- Noviembre y Diciembre)</vt:lpstr>
      <vt:lpstr>TABLA DE CONTENIDO</vt:lpstr>
      <vt:lpstr>Presentación de PowerPoint</vt:lpstr>
      <vt:lpstr>CARACTERIZACION POBLACIONAL MALLAMAS EPS-I 2020  IV TRIMESTRE</vt:lpstr>
      <vt:lpstr>Presentación de PowerPoint</vt:lpstr>
      <vt:lpstr>Presentación de PowerPoint</vt:lpstr>
      <vt:lpstr>PIRAMIDE POBLACIONAL NACIONAL MALLAMAS EPS- IV TRIMESTRE SUBSIDIADO-2020.</vt:lpstr>
      <vt:lpstr>Presentación de PowerPoint</vt:lpstr>
      <vt:lpstr>Presentación de PowerPoint</vt:lpstr>
      <vt:lpstr>Presentación de PowerPoint</vt:lpstr>
      <vt:lpstr>POBLACIONAL NACIONAL MALLAMAS EPS-I SUBSIDIADO-CORTE DICIEMBRE 2020.</vt:lpstr>
      <vt:lpstr>PIRAMIDE POBLACIONAL NACIONAL MALLAMAS EPS- IV TRIMESTRE CONTRIBUTIVO-2020.</vt:lpstr>
      <vt:lpstr>Presentación de PowerPoint</vt:lpstr>
      <vt:lpstr>Presentación de PowerPoint</vt:lpstr>
      <vt:lpstr>Presentación de PowerPoint</vt:lpstr>
      <vt:lpstr>Presentación de PowerPoint</vt:lpstr>
      <vt:lpstr>PRIORIDADES NACIONALES REG. CONTRIBUTIVO – VIGENCIA 2020</vt:lpstr>
      <vt:lpstr>Presentación de PowerPoint</vt:lpstr>
      <vt:lpstr>Indicadores Sistema Obligatorio de Garantía de Calidad </vt:lpstr>
      <vt:lpstr>Presentación de PowerPoint</vt:lpstr>
      <vt:lpstr>En los gráficos podemos observar los tiempos de espera para la asignación de citas por las diferentes especialidades médicas, para las cuales es importante tener presente que en algunos casos la demanda del servicio supera la oferta de profesionales conllevando a que los días sean más prolongados.</vt:lpstr>
      <vt:lpstr>Presentación de PowerPoint</vt:lpstr>
      <vt:lpstr>Presentación de PowerPoint</vt:lpstr>
      <vt:lpstr>Presentación de PowerPoint</vt:lpstr>
      <vt:lpstr>Presentación de PowerPoint</vt:lpstr>
      <vt:lpstr>Presentación de PowerPoint</vt:lpstr>
      <vt:lpstr>Presentación de PowerPoint</vt:lpstr>
      <vt:lpstr> </vt:lpstr>
      <vt:lpstr>Presentación de PowerPoint</vt:lpstr>
      <vt:lpstr>Presentación de PowerPoint</vt:lpstr>
      <vt:lpstr>Presentación de PowerPoint</vt:lpstr>
      <vt:lpstr>PQR IV TRIMESTRE 2020</vt:lpstr>
      <vt:lpstr>PQR POR REGIONALES</vt:lpstr>
      <vt:lpstr>MEDIOS DE RECEPCION </vt:lpstr>
      <vt:lpstr>MOTIVOS MAS FRECUENTES DE PQR</vt:lpstr>
      <vt:lpstr>Presentación de PowerPoint</vt:lpstr>
      <vt:lpstr>Presentación de PowerPoint</vt:lpstr>
      <vt:lpstr>INFORME CUARTO TRIMESTRE 2020</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SALUD PUBLICA 03</dc:creator>
  <cp:lastModifiedBy>SALUD PUBLICA 03</cp:lastModifiedBy>
  <cp:revision>1</cp:revision>
  <dcterms:created xsi:type="dcterms:W3CDTF">2024-02-19T21:54:47Z</dcterms:created>
  <dcterms:modified xsi:type="dcterms:W3CDTF">2024-02-19T21:54:47Z</dcterms:modified>
</cp:coreProperties>
</file>