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ED45C-B68C-3636-39F6-04D20481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6313AC3-4E0D-92A9-32C7-60DA11965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E26A4-F928-48FF-BA71-A41474FF4AB6}" type="datetimeFigureOut">
              <a:rPr lang="es-CO" smtClean="0"/>
              <a:t>19/02/2024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01103B-4BC2-F41A-4D30-76288893A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E562E3-2027-3CD8-480D-E591B748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1236-89F9-4DB1-BBC1-C2704ED79E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647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BB0A8D6-282E-360C-EAF4-7656F704A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0C87A2-649D-A9D4-BDC7-F93AF1F77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ACDEE6-D813-629A-4E25-3206DC076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2E26A4-F928-48FF-BA71-A41474FF4AB6}" type="datetimeFigureOut">
              <a:rPr lang="es-CO" smtClean="0"/>
              <a:t>19/02/2024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B61A93-76F1-F0DC-838E-897BFA2C1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C9FDDB-728D-0B9A-1604-44BE3D839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911236-89F9-4DB1-BBC1-C2704ED79E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680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CB7131F-382B-3BD6-4DF9-A5FC51038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646E56-3C87-7AAC-5E4F-CCAFF7AEF2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8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08EA768-7C68-5660-4189-53057A07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BEEE88-F988-B7DF-C076-A2088F12FE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5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936510A-0371-AB01-0E38-4A121996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CD99F7-6BE1-08FB-B642-CB4B7CB971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4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BC4D8D2-506E-3BBD-35D7-E407ADD1D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33"/>
              </a:spcBef>
            </a:pPr>
            <a:r>
              <a:rPr lang="es-CO" sz="2000" b="1">
                <a:solidFill>
                  <a:srgbClr val="000000"/>
                </a:solidFill>
              </a:rPr>
              <a:t>POBLACIONAL</a:t>
            </a:r>
            <a:r>
              <a:rPr lang="es-CO" sz="2000" b="1" spc="-93">
                <a:solidFill>
                  <a:srgbClr val="000000"/>
                </a:solidFill>
              </a:rPr>
              <a:t> </a:t>
            </a:r>
            <a:r>
              <a:rPr lang="es-CO" sz="2000" b="1">
                <a:solidFill>
                  <a:srgbClr val="000000"/>
                </a:solidFill>
              </a:rPr>
              <a:t>NACIONAL</a:t>
            </a:r>
            <a:r>
              <a:rPr lang="es-CO" sz="2000" b="1" spc="-80">
                <a:solidFill>
                  <a:srgbClr val="000000"/>
                </a:solidFill>
              </a:rPr>
              <a:t> </a:t>
            </a:r>
            <a:r>
              <a:rPr lang="es-CO" sz="2000" b="1">
                <a:solidFill>
                  <a:srgbClr val="000000"/>
                </a:solidFill>
              </a:rPr>
              <a:t>MALLAMAS</a:t>
            </a:r>
            <a:r>
              <a:rPr lang="es-CO" sz="2000" b="1" spc="-73">
                <a:solidFill>
                  <a:srgbClr val="000000"/>
                </a:solidFill>
              </a:rPr>
              <a:t> </a:t>
            </a:r>
            <a:r>
              <a:rPr lang="es-CO" sz="2000" b="1" spc="-13">
                <a:solidFill>
                  <a:srgbClr val="000000"/>
                </a:solidFill>
              </a:rPr>
              <a:t>EPS-</a:t>
            </a:r>
            <a:r>
              <a:rPr lang="es-CO" sz="2000" b="1" spc="-67">
                <a:solidFill>
                  <a:srgbClr val="000000"/>
                </a:solidFill>
              </a:rPr>
              <a:t>I</a:t>
            </a:r>
            <a:endParaRPr lang="es-CO" sz="2000"/>
          </a:p>
          <a:p>
            <a:pPr algn="ctr">
              <a:spcBef>
                <a:spcPts val="7"/>
              </a:spcBef>
            </a:pPr>
            <a:r>
              <a:rPr lang="es-CO" sz="2000" b="1" spc="-13">
                <a:solidFill>
                  <a:srgbClr val="000000"/>
                </a:solidFill>
              </a:rPr>
              <a:t>SUBSIDIADO-</a:t>
            </a:r>
            <a:r>
              <a:rPr lang="es-CO" sz="2000" b="1">
                <a:solidFill>
                  <a:srgbClr val="000000"/>
                </a:solidFill>
              </a:rPr>
              <a:t>Corte</a:t>
            </a:r>
            <a:r>
              <a:rPr lang="es-CO" sz="2000" b="1" spc="20">
                <a:solidFill>
                  <a:srgbClr val="000000"/>
                </a:solidFill>
              </a:rPr>
              <a:t> </a:t>
            </a:r>
            <a:r>
              <a:rPr lang="es-CO" sz="2000" b="1">
                <a:solidFill>
                  <a:srgbClr val="000000"/>
                </a:solidFill>
              </a:rPr>
              <a:t>Marzo</a:t>
            </a:r>
            <a:r>
              <a:rPr lang="es-CO" sz="2000" b="1" spc="-73">
                <a:solidFill>
                  <a:srgbClr val="000000"/>
                </a:solidFill>
              </a:rPr>
              <a:t> </a:t>
            </a:r>
            <a:r>
              <a:rPr lang="es-CO" sz="2000" b="1" spc="-13">
                <a:solidFill>
                  <a:srgbClr val="000000"/>
                </a:solidFill>
              </a:rPr>
              <a:t>2021.</a:t>
            </a:r>
            <a:endParaRPr lang="es-CO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C184B0-E8FC-655C-DEAC-3E87D25CC5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72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401613C-B767-A684-DF9B-B983792B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33"/>
              </a:spcBef>
            </a:pPr>
            <a:r>
              <a:rPr lang="es-CO" sz="2000" b="1">
                <a:solidFill>
                  <a:srgbClr val="000000"/>
                </a:solidFill>
              </a:rPr>
              <a:t>PIRAMIDE</a:t>
            </a:r>
            <a:r>
              <a:rPr lang="es-CO" sz="2000" b="1" spc="-87">
                <a:solidFill>
                  <a:srgbClr val="000000"/>
                </a:solidFill>
              </a:rPr>
              <a:t> </a:t>
            </a:r>
            <a:r>
              <a:rPr lang="es-CO" sz="2000" b="1">
                <a:solidFill>
                  <a:srgbClr val="000000"/>
                </a:solidFill>
              </a:rPr>
              <a:t>POBLACIONAL</a:t>
            </a:r>
            <a:r>
              <a:rPr lang="es-CO" sz="2000" b="1" spc="-100">
                <a:solidFill>
                  <a:srgbClr val="000000"/>
                </a:solidFill>
              </a:rPr>
              <a:t> </a:t>
            </a:r>
            <a:r>
              <a:rPr lang="es-CO" sz="2000" b="1">
                <a:solidFill>
                  <a:srgbClr val="000000"/>
                </a:solidFill>
              </a:rPr>
              <a:t>NACIONAL</a:t>
            </a:r>
            <a:r>
              <a:rPr lang="es-CO" sz="2000" b="1" spc="-87">
                <a:solidFill>
                  <a:srgbClr val="000000"/>
                </a:solidFill>
              </a:rPr>
              <a:t> </a:t>
            </a:r>
            <a:r>
              <a:rPr lang="es-CO" sz="2000" b="1">
                <a:solidFill>
                  <a:srgbClr val="000000"/>
                </a:solidFill>
              </a:rPr>
              <a:t>MALLAMAS</a:t>
            </a:r>
            <a:r>
              <a:rPr lang="es-CO" sz="2000" b="1" spc="-87">
                <a:solidFill>
                  <a:srgbClr val="000000"/>
                </a:solidFill>
              </a:rPr>
              <a:t> </a:t>
            </a:r>
            <a:r>
              <a:rPr lang="es-CO" sz="2000" b="1" spc="-27">
                <a:solidFill>
                  <a:srgbClr val="000000"/>
                </a:solidFill>
              </a:rPr>
              <a:t>EPS-</a:t>
            </a:r>
            <a:endParaRPr lang="es-CO" sz="2000"/>
          </a:p>
          <a:p>
            <a:pPr marL="847" algn="ctr">
              <a:spcBef>
                <a:spcPts val="7"/>
              </a:spcBef>
            </a:pPr>
            <a:r>
              <a:rPr lang="es-CO" sz="2000" b="1">
                <a:solidFill>
                  <a:srgbClr val="000000"/>
                </a:solidFill>
              </a:rPr>
              <a:t>I</a:t>
            </a:r>
            <a:r>
              <a:rPr lang="es-CO" sz="2000" b="1" spc="67">
                <a:solidFill>
                  <a:srgbClr val="000000"/>
                </a:solidFill>
              </a:rPr>
              <a:t> TRIMESTRE </a:t>
            </a:r>
            <a:r>
              <a:rPr lang="es-CO" sz="2000" b="1" spc="-27">
                <a:solidFill>
                  <a:srgbClr val="000000"/>
                </a:solidFill>
              </a:rPr>
              <a:t>CONTRIBUTIVO-</a:t>
            </a:r>
            <a:r>
              <a:rPr lang="es-CO" sz="2000" b="1" spc="-13">
                <a:solidFill>
                  <a:srgbClr val="000000"/>
                </a:solidFill>
              </a:rPr>
              <a:t>2021.</a:t>
            </a:r>
            <a:endParaRPr lang="es-CO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C9431D-8346-4DE2-5549-862CDBD997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54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7DC4388-4210-F6C7-7604-49A5C7E8B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A762A5-2AF2-84A1-5415-4AEAC9ADA3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5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D4A07D8-0224-D486-E3D0-99BE4011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33"/>
              </a:spcBef>
            </a:pPr>
            <a:r>
              <a:rPr lang="es-CO" sz="1400" b="1">
                <a:solidFill>
                  <a:srgbClr val="000000"/>
                </a:solidFill>
              </a:rPr>
              <a:t>PIRAMIDE</a:t>
            </a:r>
            <a:r>
              <a:rPr lang="es-CO" sz="1400" b="1" spc="-80">
                <a:solidFill>
                  <a:srgbClr val="000000"/>
                </a:solidFill>
              </a:rPr>
              <a:t> </a:t>
            </a:r>
            <a:r>
              <a:rPr lang="es-CO" sz="1400" b="1">
                <a:solidFill>
                  <a:srgbClr val="000000"/>
                </a:solidFill>
              </a:rPr>
              <a:t>POBLACIONAL</a:t>
            </a:r>
            <a:r>
              <a:rPr lang="es-CO" sz="1400" b="1" spc="-80">
                <a:solidFill>
                  <a:srgbClr val="000000"/>
                </a:solidFill>
              </a:rPr>
              <a:t> </a:t>
            </a:r>
            <a:r>
              <a:rPr lang="es-CO" sz="1400" b="1">
                <a:solidFill>
                  <a:srgbClr val="000000"/>
                </a:solidFill>
              </a:rPr>
              <a:t>NACIONAL</a:t>
            </a:r>
            <a:r>
              <a:rPr lang="es-CO" sz="1400" b="1" spc="-73">
                <a:solidFill>
                  <a:srgbClr val="000000"/>
                </a:solidFill>
              </a:rPr>
              <a:t> </a:t>
            </a:r>
            <a:r>
              <a:rPr lang="es-CO" sz="1400" b="1">
                <a:solidFill>
                  <a:srgbClr val="000000"/>
                </a:solidFill>
              </a:rPr>
              <a:t>MALLAMAS</a:t>
            </a:r>
            <a:r>
              <a:rPr lang="es-CO" sz="1400" b="1" spc="-80">
                <a:solidFill>
                  <a:srgbClr val="000000"/>
                </a:solidFill>
              </a:rPr>
              <a:t> </a:t>
            </a:r>
            <a:r>
              <a:rPr lang="es-CO" sz="1400" b="1" spc="-13">
                <a:solidFill>
                  <a:srgbClr val="000000"/>
                </a:solidFill>
              </a:rPr>
              <a:t>EPS-</a:t>
            </a:r>
            <a:r>
              <a:rPr lang="es-CO" sz="1400" b="1" spc="-67">
                <a:solidFill>
                  <a:srgbClr val="000000"/>
                </a:solidFill>
              </a:rPr>
              <a:t>I</a:t>
            </a:r>
            <a:endParaRPr lang="es-CO" sz="1400"/>
          </a:p>
          <a:p>
            <a:pPr marR="59265" algn="ctr">
              <a:spcBef>
                <a:spcPts val="7"/>
              </a:spcBef>
            </a:pPr>
            <a:r>
              <a:rPr lang="es-CO" sz="1400" b="1" spc="-27">
                <a:solidFill>
                  <a:srgbClr val="000000"/>
                </a:solidFill>
              </a:rPr>
              <a:t>CONTRIBUTIVO-</a:t>
            </a:r>
            <a:r>
              <a:rPr lang="es-CO" sz="1400" b="1">
                <a:solidFill>
                  <a:srgbClr val="000000"/>
                </a:solidFill>
              </a:rPr>
              <a:t>Corte</a:t>
            </a:r>
            <a:r>
              <a:rPr lang="es-CO" sz="1400" b="1" spc="93">
                <a:solidFill>
                  <a:srgbClr val="000000"/>
                </a:solidFill>
              </a:rPr>
              <a:t> </a:t>
            </a:r>
            <a:r>
              <a:rPr lang="es-CO" sz="1400" b="1">
                <a:solidFill>
                  <a:srgbClr val="000000"/>
                </a:solidFill>
              </a:rPr>
              <a:t>Marzo </a:t>
            </a:r>
            <a:r>
              <a:rPr lang="es-CO" sz="1400" b="1" spc="-13">
                <a:solidFill>
                  <a:srgbClr val="000000"/>
                </a:solidFill>
              </a:rPr>
              <a:t>2021.</a:t>
            </a:r>
            <a:endParaRPr lang="es-CO" sz="1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71737A-0589-AC84-F8A4-774171FD3A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15DC96A-0E25-0B37-BACD-6DDDD419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B7B266-7A9F-5280-7756-44E2C1695E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11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59E9117-E2B6-FDE5-B4A4-5278C8985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88DE668-F05D-479D-E162-295D0B38E3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83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885D4AC-D12F-6CC1-C603-2542DA90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6933" marR="6773" indent="50799" algn="ctr">
              <a:spcBef>
                <a:spcPts val="140"/>
              </a:spcBef>
            </a:pPr>
            <a:r>
              <a:rPr lang="es-CO" sz="2667" b="1" spc="-293">
                <a:solidFill>
                  <a:srgbClr val="396236"/>
                </a:solidFill>
              </a:rPr>
              <a:t>PRIORIDADES</a:t>
            </a:r>
            <a:r>
              <a:rPr lang="es-CO" sz="2667" b="1" spc="67">
                <a:solidFill>
                  <a:srgbClr val="396236"/>
                </a:solidFill>
              </a:rPr>
              <a:t> </a:t>
            </a:r>
            <a:r>
              <a:rPr lang="es-CO" sz="2667" b="1" spc="-300">
                <a:solidFill>
                  <a:srgbClr val="396236"/>
                </a:solidFill>
              </a:rPr>
              <a:t>NACIONALES</a:t>
            </a:r>
            <a:r>
              <a:rPr lang="es-CO" sz="2667" b="1" spc="73">
                <a:solidFill>
                  <a:srgbClr val="396236"/>
                </a:solidFill>
              </a:rPr>
              <a:t> </a:t>
            </a:r>
            <a:r>
              <a:rPr lang="es-CO" sz="2667" b="1" spc="-373">
                <a:solidFill>
                  <a:srgbClr val="396236"/>
                </a:solidFill>
              </a:rPr>
              <a:t>REG. </a:t>
            </a:r>
            <a:r>
              <a:rPr lang="es-CO" sz="2667" b="1" spc="-280">
                <a:solidFill>
                  <a:srgbClr val="396236"/>
                </a:solidFill>
              </a:rPr>
              <a:t>CONTRIBUTIVO</a:t>
            </a:r>
            <a:r>
              <a:rPr lang="es-CO" sz="2667" b="1" spc="-33">
                <a:solidFill>
                  <a:srgbClr val="396236"/>
                </a:solidFill>
              </a:rPr>
              <a:t> </a:t>
            </a:r>
            <a:r>
              <a:rPr lang="es-CO" sz="2667" b="1">
                <a:solidFill>
                  <a:srgbClr val="396236"/>
                </a:solidFill>
              </a:rPr>
              <a:t>–</a:t>
            </a:r>
            <a:r>
              <a:rPr lang="es-CO" sz="2667" b="1" spc="-53">
                <a:solidFill>
                  <a:srgbClr val="396236"/>
                </a:solidFill>
              </a:rPr>
              <a:t> </a:t>
            </a:r>
            <a:r>
              <a:rPr lang="es-CO" sz="2667" b="1" spc="-280">
                <a:solidFill>
                  <a:srgbClr val="396236"/>
                </a:solidFill>
              </a:rPr>
              <a:t>VIGENCIA</a:t>
            </a:r>
            <a:r>
              <a:rPr lang="es-CO" sz="2667" b="1" spc="-53">
                <a:solidFill>
                  <a:srgbClr val="396236"/>
                </a:solidFill>
              </a:rPr>
              <a:t> </a:t>
            </a:r>
            <a:r>
              <a:rPr lang="es-CO" sz="2667" b="1" spc="73">
                <a:solidFill>
                  <a:srgbClr val="396236"/>
                </a:solidFill>
              </a:rPr>
              <a:t>2021</a:t>
            </a:r>
            <a:endParaRPr lang="es-CO" sz="2667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6D09BE-712D-433D-B80F-841915A1E4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71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CB7ECB9-9853-00DE-C243-E90C8F54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B6F043-1764-F283-86B9-65F61C56C0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3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C26ACAE-14A3-E3B4-DF4D-143285C73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b="0">
                <a:latin typeface="Amasis MT Pro Black" panose="02040A04050005020304" pitchFamily="18" charset="0"/>
              </a:rPr>
              <a:t>Rendición de Cuentas I Trimestre 2021</a:t>
            </a:r>
            <a:br>
              <a:rPr lang="es-ES" sz="4400" b="0">
                <a:latin typeface="Amasis MT Pro Black" panose="02040A04050005020304" pitchFamily="18" charset="0"/>
              </a:rPr>
            </a:br>
            <a:r>
              <a:rPr lang="es-ES" sz="4400" b="0">
                <a:latin typeface="Amasis MT Pro Black" panose="02040A04050005020304" pitchFamily="18" charset="0"/>
              </a:rPr>
              <a:t> (Enero- Febrero y Marzo)</a:t>
            </a:r>
            <a:endParaRPr lang="es-419" sz="4400" b="0" dirty="0">
              <a:latin typeface="Amasis MT Pro Black" panose="02040A040500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E1E603-1702-AF28-5CF5-41F9B4233B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87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26D0CC7-4B9E-B942-4B00-25B6933D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267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Indicadores Sistema Obligatorio de Garantía de Calidad</a:t>
            </a:r>
            <a:br>
              <a:rPr lang="es-CO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35EF4D-BC65-9627-62A9-BFFAB08333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37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7F5FAFC-316C-CE24-1979-2CF9AB1F4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E4936D-749B-89A0-7F37-642FDB66F0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00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F559652-B980-D34B-78E3-D85116FB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333"/>
              </a:spcAft>
            </a:pPr>
            <a:r>
              <a:rPr lang="es-MX" sz="1600" b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En los gráficos </a:t>
            </a:r>
            <a:r>
              <a:rPr lang="es-MX" sz="1600" b="0">
                <a:solidFill>
                  <a:srgbClr val="000000"/>
                </a:solidFill>
                <a:latin typeface="+mn-lt"/>
              </a:rPr>
              <a:t>se puede entender, que la EAPB dispone de una adecuada red de prestadores con la suficiente capacidad resolutiva y así mismo un proceso de referencia y contra referencia que responde a la necesidad del afiliado, logrando su propósito al regular y controlar las remisiones otorgadas por medicina general y mantener la utilidad de la baja complejidad en el manejo integral de las patologías diagnosticadas en estos centros asistenciales </a:t>
            </a:r>
            <a:br>
              <a:rPr lang="es-MX" sz="1400"/>
            </a:br>
            <a:endParaRPr lang="es-CO" sz="1867" b="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4DD16C-A8EF-236B-4145-7AEF268C5D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38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4C35B92-AA0B-41C2-1568-91F5C68C8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278C0FA-D7DD-F3B4-5DDF-6D33B555A7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2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777B102-9875-71CD-CDC2-6CCD039A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CA2B0A9-07D4-7FB0-F6D6-0FA177A1B7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78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F2A4D1E-82D6-F417-CE39-5D2C3EF5C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9D67C8-8742-3A83-7A37-6346E860D3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29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BB40917-C590-1774-32B5-F7035F31D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DF9FCF-1988-DE43-F640-2BF5D73CD3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12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E7689EA-F1BB-B1F4-45EA-D4092446C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31BC42-AAAB-AFB6-6681-56176B33EC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95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113D4B4-4494-BDE7-2E52-8372541E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MX"/>
            </a:b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6F5B86-428D-B7D4-7F46-06A7DF99D6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52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DAA428C-8F4F-0EC7-1D93-9B38BEA0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32CFAE-7F2F-61B9-6411-324AC43E5B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6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269C337-9F78-73A9-E943-81F28667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796"/>
            <a:r>
              <a:rPr lang="es-419" b="0">
                <a:latin typeface="Amasis MT Pro Black" panose="02040A04050005020304" pitchFamily="18" charset="0"/>
                <a:sym typeface="Nunito"/>
              </a:rPr>
              <a:t>TABLA DE CONTENIDO</a:t>
            </a:r>
            <a:endParaRPr lang="es-419" b="0" dirty="0">
              <a:latin typeface="Amasis MT Pro Black" panose="02040A04050005020304" pitchFamily="18" charset="0"/>
              <a:sym typeface="Nunito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74E437-8020-B071-37CD-7E5625C0AA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14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31B1F93-13E6-D658-99B1-F176173D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237821-6D6E-436A-0218-60A0EA002E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00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8B5B078-AAC1-7CC0-FC81-913147811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E997AE-9A4E-5397-F256-425568CE02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23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8FC9F34-4D9C-7751-5D67-C05D2CE9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A40028-A00F-B32C-FB1B-DE2BA6011C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5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E289D59-C9E5-E8C9-7C0D-2C6B2852D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/>
              <a:t>PQR POR REGIONALES</a:t>
            </a:r>
            <a:endParaRPr lang="es-419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9EDF66-2DEC-15B6-5916-1CF65F80AC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48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DD1D908-3108-3622-C1FD-9009FFE0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MOTIVOS MÁS FRECUENTES DE PQR SENTENCIA T-760</a:t>
            </a:r>
            <a:br>
              <a:rPr lang="es-CO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s-CO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218A32-7123-0775-F9C3-B066C3C3D2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42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721950D-ECC1-7202-BE5A-8B0E998B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F3B8E2-ADFC-CD98-C0B6-637FF0D669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91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BA2C606-5A40-2687-BC4F-C0C113451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BDDC92-D2B0-64C8-6185-01D1A5D680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11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CC6E157-B920-EF3D-F0B0-0FF55629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INFORME PRIMER TRIMESTRE 2021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6C607A-6E80-9C12-A1C7-00D9D323E5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57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D2B2369-15AB-431D-1004-DC6B7E14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B10DE1-3DA1-4D6F-C9CF-2E32E16359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4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4A9DF65-0D2A-B729-6667-AD2426A9D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D49D29-ACF2-E814-C1E4-A0BD8FD0B1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3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FC5F60C-1449-1ED5-2CDA-DDC9BE561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E06912-F196-3545-CD4B-B4942BF39C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30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61474D4-6544-9EE2-B277-BC32F28A2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C5F94F-192B-D733-5286-C5D5B4BF83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740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BB4850A-3C20-6DF7-3601-8242E5D7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BEF8C0-93F7-B53D-21E5-834F5671C6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32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87D6CE8-CA68-2E2A-177A-A7246E6C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A3DDE6-C225-C421-AC05-F0EDD69CCF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169F1F8-5282-0199-0892-6AF248CE5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CF370A-EAB8-A392-1D84-D739BD4B57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3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7DABB38-5871-F3EB-FFA3-911A796D0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DA34B0-E974-4E90-BFE6-417E5006C4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2708BA8-E8E2-5D4A-CFA8-31018C20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274EE8-8B77-F55A-1890-E17CF234FC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5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EB8635D-EE9C-06BF-4A77-A0B26B6F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56ED47-3A14-1603-12CC-55120BCB6B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7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1DB061B-3553-3BDB-DB72-2696C9D1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AE506A-1F39-AD6C-2918-1C5ADB1422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A67A071-6C21-10C3-5D7F-187952E1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A06262-06A6-C0F5-10F0-2288879EAC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0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9A40D57-8F4E-24E1-A412-6AB990F5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989EF4-3B01-933B-BABB-D80BAAAC11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CF498F3-3D64-C315-9690-01D8A2E2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6933" marR="6773" algn="ctr">
              <a:spcBef>
                <a:spcPts val="133"/>
              </a:spcBef>
            </a:pPr>
            <a:r>
              <a:rPr lang="es-ES" sz="4000" b="1" spc="-13">
                <a:solidFill>
                  <a:srgbClr val="000000"/>
                </a:solidFill>
              </a:rPr>
              <a:t>CARACTERIZACION POBLACIONAL </a:t>
            </a:r>
            <a:r>
              <a:rPr lang="es-ES" sz="4000" b="1">
                <a:solidFill>
                  <a:srgbClr val="000000"/>
                </a:solidFill>
              </a:rPr>
              <a:t>MALLAMAS</a:t>
            </a:r>
            <a:r>
              <a:rPr lang="es-ES" sz="4000" b="1" spc="-147">
                <a:solidFill>
                  <a:srgbClr val="000000"/>
                </a:solidFill>
              </a:rPr>
              <a:t> </a:t>
            </a:r>
            <a:r>
              <a:rPr lang="es-ES" sz="4000" b="1">
                <a:solidFill>
                  <a:srgbClr val="000000"/>
                </a:solidFill>
              </a:rPr>
              <a:t>EPS-</a:t>
            </a:r>
            <a:r>
              <a:rPr lang="es-ES" sz="4000" b="1" spc="-67">
                <a:solidFill>
                  <a:srgbClr val="000000"/>
                </a:solidFill>
              </a:rPr>
              <a:t>I </a:t>
            </a:r>
            <a:r>
              <a:rPr lang="es-ES" sz="4000" b="1" spc="-27">
                <a:solidFill>
                  <a:srgbClr val="000000"/>
                </a:solidFill>
              </a:rPr>
              <a:t>2021.</a:t>
            </a:r>
            <a:br>
              <a:rPr lang="es-ES" sz="4000" b="1" spc="-27">
                <a:solidFill>
                  <a:srgbClr val="000000"/>
                </a:solidFill>
              </a:rPr>
            </a:br>
            <a:br>
              <a:rPr lang="es-ES" sz="4000" b="1" spc="-27">
                <a:solidFill>
                  <a:srgbClr val="000000"/>
                </a:solidFill>
              </a:rPr>
            </a:br>
            <a:r>
              <a:rPr lang="es-ES" sz="4000" b="1" spc="-27">
                <a:solidFill>
                  <a:srgbClr val="000000"/>
                </a:solidFill>
              </a:rPr>
              <a:t>I TRIMESTRE </a:t>
            </a:r>
            <a:endParaRPr lang="es-ES" sz="4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8A296D-2A9A-2A6A-6B3C-E2533C1994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59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755CDD5-BD29-B2FC-13E5-36D54E86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1100"/>
            </a:pPr>
            <a:r>
              <a:rPr lang="es-CO" sz="5333" b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GRACIAS</a:t>
            </a:r>
            <a:endParaRPr lang="es-CO" sz="5333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98DEFB-136A-EDF8-78C8-3F02F5297B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9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DDCF0A9-19BF-B233-DB61-D598E6BD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63D7509-3DB7-55ED-4238-6D740E1E38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C19A257-7C39-2678-74DA-F85A1B60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5CC34A-DC74-71A8-8542-1D729AB36F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8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5D911AE-38C1-11F0-4BF8-8DDED694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33"/>
              </a:spcBef>
            </a:pPr>
            <a:r>
              <a:rPr lang="es-CO" sz="2000" b="1">
                <a:solidFill>
                  <a:srgbClr val="000000"/>
                </a:solidFill>
              </a:rPr>
              <a:t>PIRAMIDE</a:t>
            </a:r>
            <a:r>
              <a:rPr lang="es-CO" sz="2000" b="1" spc="-87">
                <a:solidFill>
                  <a:srgbClr val="000000"/>
                </a:solidFill>
              </a:rPr>
              <a:t> </a:t>
            </a:r>
            <a:r>
              <a:rPr lang="es-CO" sz="2000" b="1">
                <a:solidFill>
                  <a:srgbClr val="000000"/>
                </a:solidFill>
              </a:rPr>
              <a:t>POBLACIONAL</a:t>
            </a:r>
            <a:r>
              <a:rPr lang="es-CO" sz="2000" b="1" spc="-100">
                <a:solidFill>
                  <a:srgbClr val="000000"/>
                </a:solidFill>
              </a:rPr>
              <a:t> </a:t>
            </a:r>
            <a:r>
              <a:rPr lang="es-CO" sz="2000" b="1">
                <a:solidFill>
                  <a:srgbClr val="000000"/>
                </a:solidFill>
              </a:rPr>
              <a:t>NACIONAL</a:t>
            </a:r>
            <a:r>
              <a:rPr lang="es-CO" sz="2000" b="1" spc="-87">
                <a:solidFill>
                  <a:srgbClr val="000000"/>
                </a:solidFill>
              </a:rPr>
              <a:t> </a:t>
            </a:r>
            <a:r>
              <a:rPr lang="es-CO" sz="2000" b="1">
                <a:solidFill>
                  <a:srgbClr val="000000"/>
                </a:solidFill>
              </a:rPr>
              <a:t>MALLAMAS</a:t>
            </a:r>
            <a:r>
              <a:rPr lang="es-CO" sz="2000" b="1" spc="-87">
                <a:solidFill>
                  <a:srgbClr val="000000"/>
                </a:solidFill>
              </a:rPr>
              <a:t> </a:t>
            </a:r>
            <a:r>
              <a:rPr lang="es-CO" sz="2000" b="1" spc="-27">
                <a:solidFill>
                  <a:srgbClr val="000000"/>
                </a:solidFill>
              </a:rPr>
              <a:t>EPS-</a:t>
            </a:r>
            <a:endParaRPr lang="es-CO" sz="2000"/>
          </a:p>
          <a:p>
            <a:pPr marL="847" algn="ctr">
              <a:spcBef>
                <a:spcPts val="7"/>
              </a:spcBef>
            </a:pPr>
            <a:r>
              <a:rPr lang="es-CO" sz="2000" b="1">
                <a:solidFill>
                  <a:srgbClr val="000000"/>
                </a:solidFill>
              </a:rPr>
              <a:t>I</a:t>
            </a:r>
            <a:r>
              <a:rPr lang="es-CO" sz="2000" b="1" spc="53">
                <a:solidFill>
                  <a:srgbClr val="000000"/>
                </a:solidFill>
              </a:rPr>
              <a:t> TRIMESTRE </a:t>
            </a:r>
            <a:r>
              <a:rPr lang="es-CO" sz="2000" b="1" spc="-27">
                <a:solidFill>
                  <a:srgbClr val="000000"/>
                </a:solidFill>
              </a:rPr>
              <a:t>SUBSIDIADO-</a:t>
            </a:r>
            <a:r>
              <a:rPr lang="es-CO" sz="2000" b="1" spc="-13">
                <a:solidFill>
                  <a:srgbClr val="000000"/>
                </a:solidFill>
              </a:rPr>
              <a:t>2021.</a:t>
            </a:r>
            <a:endParaRPr lang="es-CO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578200-BD69-80DF-ACF9-0A2743A0C1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7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8006C37-F9C8-7480-03B1-C6F45F1CF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FA2A6E-2FB4-7960-4DE3-F7B0691126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48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Panorámica</PresentationFormat>
  <Paragraphs>19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6" baseType="lpstr">
      <vt:lpstr>Amasis MT Pro Black</vt:lpstr>
      <vt:lpstr>Aptos</vt:lpstr>
      <vt:lpstr>Aptos Display</vt:lpstr>
      <vt:lpstr>Arial</vt:lpstr>
      <vt:lpstr>Calibri</vt:lpstr>
      <vt:lpstr>Tema de Office</vt:lpstr>
      <vt:lpstr>Presentación de PowerPoint</vt:lpstr>
      <vt:lpstr>Rendición de Cuentas I Trimestre 2021  (Enero- Febrero y Marzo)</vt:lpstr>
      <vt:lpstr>TABLA DE CONTENIDO</vt:lpstr>
      <vt:lpstr>Presentación de PowerPoint</vt:lpstr>
      <vt:lpstr>CARACTERIZACION POBLACIONAL MALLAMAS EPS-I 2021.  I TRIMESTRE </vt:lpstr>
      <vt:lpstr>Presentación de PowerPoint</vt:lpstr>
      <vt:lpstr>Presentación de PowerPoint</vt:lpstr>
      <vt:lpstr>PIRAMIDE POBLACIONAL NACIONAL MALLAMAS EPS- I TRIMESTRE SUBSIDIADO-2021.</vt:lpstr>
      <vt:lpstr>Presentación de PowerPoint</vt:lpstr>
      <vt:lpstr>Presentación de PowerPoint</vt:lpstr>
      <vt:lpstr>Presentación de PowerPoint</vt:lpstr>
      <vt:lpstr>POBLACIONAL NACIONAL MALLAMAS EPS-I SUBSIDIADO-Corte Marzo 2021.</vt:lpstr>
      <vt:lpstr>PIRAMIDE POBLACIONAL NACIONAL MALLAMAS EPS- I TRIMESTRE CONTRIBUTIVO-2021.</vt:lpstr>
      <vt:lpstr>Presentación de PowerPoint</vt:lpstr>
      <vt:lpstr>PIRAMIDE POBLACIONAL NACIONAL MALLAMAS EPS-I CONTRIBUTIVO-Corte Marzo 2021.</vt:lpstr>
      <vt:lpstr>Presentación de PowerPoint</vt:lpstr>
      <vt:lpstr>Presentación de PowerPoint</vt:lpstr>
      <vt:lpstr>PRIORIDADES NACIONALES REG. CONTRIBUTIVO – VIGENCIA 2021</vt:lpstr>
      <vt:lpstr>Presentación de PowerPoint</vt:lpstr>
      <vt:lpstr>Indicadores Sistema Obligatorio de Garantía de Calidad </vt:lpstr>
      <vt:lpstr>Presentación de PowerPoint</vt:lpstr>
      <vt:lpstr>En los gráficos se puede entender, que la EAPB dispone de una adecuada red de prestadores con la suficiente capacidad resolutiva y así mismo un proceso de referencia y contra referencia que responde a la necesidad del afiliado, logrando su propósito al regular y controlar las remisiones otorgadas por medicina general y mantener la utilidad de la baja complejidad en el manejo integral de las patologías diagnosticadas en estos centros asistenciales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PQR POR REGIONALES</vt:lpstr>
      <vt:lpstr>MOTIVOS MÁS FRECUENTES DE PQR SENTENCIA T-760 </vt:lpstr>
      <vt:lpstr>Presentación de PowerPoint</vt:lpstr>
      <vt:lpstr>Presentación de PowerPoint</vt:lpstr>
      <vt:lpstr>INFORME PRIMER TRIMESTRE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SALUD PUBLICA 03</dc:creator>
  <cp:lastModifiedBy>SALUD PUBLICA 03</cp:lastModifiedBy>
  <cp:revision>1</cp:revision>
  <dcterms:created xsi:type="dcterms:W3CDTF">2024-02-19T21:23:09Z</dcterms:created>
  <dcterms:modified xsi:type="dcterms:W3CDTF">2024-02-19T21:23:09Z</dcterms:modified>
</cp:coreProperties>
</file>