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23060-073B-5E0B-A5F6-AA1BCAC91DB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0A3492B-7D13-BC66-DCBE-791A30D26E48}"/>
              </a:ext>
            </a:extLst>
          </p:cNvPr>
          <p:cNvSpPr>
            <a:spLocks noGrp="1"/>
          </p:cNvSpPr>
          <p:nvPr>
            <p:ph type="dt" sz="half" idx="10"/>
          </p:nvPr>
        </p:nvSpPr>
        <p:spPr/>
        <p:txBody>
          <a:bodyPr/>
          <a:lstStyle/>
          <a:p>
            <a:fld id="{0E9399E8-A313-4EDB-A7D6-2A40EA614D7C}" type="datetimeFigureOut">
              <a:rPr lang="es-CO" smtClean="0"/>
              <a:t>19/02/2024</a:t>
            </a:fld>
            <a:endParaRPr lang="es-CO"/>
          </a:p>
        </p:txBody>
      </p:sp>
      <p:sp>
        <p:nvSpPr>
          <p:cNvPr id="4" name="Marcador de pie de página 3">
            <a:extLst>
              <a:ext uri="{FF2B5EF4-FFF2-40B4-BE49-F238E27FC236}">
                <a16:creationId xmlns:a16="http://schemas.microsoft.com/office/drawing/2014/main" id="{9E989B76-C9DA-0A10-F6D3-ED3DCE255A1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F996D8D-54C4-4885-71EC-8AE051B2D8C2}"/>
              </a:ext>
            </a:extLst>
          </p:cNvPr>
          <p:cNvSpPr>
            <a:spLocks noGrp="1"/>
          </p:cNvSpPr>
          <p:nvPr>
            <p:ph type="sldNum" sz="quarter" idx="12"/>
          </p:nvPr>
        </p:nvSpPr>
        <p:spPr/>
        <p:txBody>
          <a:bodyPr/>
          <a:lstStyle/>
          <a:p>
            <a:fld id="{D4D96F45-8E6E-4615-9403-1A6C791C0F13}" type="slidenum">
              <a:rPr lang="es-CO" smtClean="0"/>
              <a:t>‹Nº›</a:t>
            </a:fld>
            <a:endParaRPr lang="es-CO"/>
          </a:p>
        </p:txBody>
      </p:sp>
    </p:spTree>
    <p:extLst>
      <p:ext uri="{BB962C8B-B14F-4D97-AF65-F5344CB8AC3E}">
        <p14:creationId xmlns:p14="http://schemas.microsoft.com/office/powerpoint/2010/main" val="27047454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C0A9C3-2BFE-4D36-A712-842681C493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75F40AA-4977-C088-3167-AB59B7FA07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0D174F4-AA49-176E-19A0-DABE756F2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9399E8-A313-4EDB-A7D6-2A40EA614D7C}" type="datetimeFigureOut">
              <a:rPr lang="es-CO" smtClean="0"/>
              <a:t>19/02/2024</a:t>
            </a:fld>
            <a:endParaRPr lang="es-CO"/>
          </a:p>
        </p:txBody>
      </p:sp>
      <p:sp>
        <p:nvSpPr>
          <p:cNvPr id="5" name="Marcador de pie de página 4">
            <a:extLst>
              <a:ext uri="{FF2B5EF4-FFF2-40B4-BE49-F238E27FC236}">
                <a16:creationId xmlns:a16="http://schemas.microsoft.com/office/drawing/2014/main" id="{07A10BF2-E647-303A-EE20-6CECA0B6D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305CCEB1-2879-C0BD-BCCD-F587EC535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D96F45-8E6E-4615-9403-1A6C791C0F13}" type="slidenum">
              <a:rPr lang="es-CO" smtClean="0"/>
              <a:t>‹Nº›</a:t>
            </a:fld>
            <a:endParaRPr lang="es-CO"/>
          </a:p>
        </p:txBody>
      </p:sp>
    </p:spTree>
    <p:extLst>
      <p:ext uri="{BB962C8B-B14F-4D97-AF65-F5344CB8AC3E}">
        <p14:creationId xmlns:p14="http://schemas.microsoft.com/office/powerpoint/2010/main" val="260677202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7895782-F25B-5CA1-8AF9-ABA8330CBE3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2E92707-FB90-0A83-F493-003EF16F7E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103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9CB416FC-71F8-3023-06E0-FDA5EF62B42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538564A-7EE9-7CB6-450C-82DB7AD0F11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9609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80DDFAA-93DC-EA9E-9ECA-2ADE2FE2951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020A02E-2675-D0AC-D640-3F2D6848200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516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1FB8C95-F633-D083-9CDB-4DEFCD0A39D3}"/>
              </a:ext>
            </a:extLst>
          </p:cNvPr>
          <p:cNvSpPr>
            <a:spLocks noGrp="1"/>
          </p:cNvSpPr>
          <p:nvPr>
            <p:ph type="title"/>
          </p:nvPr>
        </p:nvSpPr>
        <p:spPr/>
        <p:txBody>
          <a:bodyPr/>
          <a:lstStyle/>
          <a:p>
            <a:pPr algn="ctr">
              <a:spcBef>
                <a:spcPts val="133"/>
              </a:spcBef>
            </a:pPr>
            <a:r>
              <a:rPr lang="es-CO" sz="2000" b="1">
                <a:solidFill>
                  <a:srgbClr val="000000"/>
                </a:solidFill>
              </a:rPr>
              <a:t>POBLACIONAL</a:t>
            </a:r>
            <a:r>
              <a:rPr lang="es-CO" sz="2000" b="1" spc="-93">
                <a:solidFill>
                  <a:srgbClr val="000000"/>
                </a:solidFill>
              </a:rPr>
              <a:t> </a:t>
            </a:r>
            <a:r>
              <a:rPr lang="es-CO" sz="2000" b="1">
                <a:solidFill>
                  <a:srgbClr val="000000"/>
                </a:solidFill>
              </a:rPr>
              <a:t>NACIONAL</a:t>
            </a:r>
            <a:r>
              <a:rPr lang="es-CO" sz="2000" b="1" spc="-80">
                <a:solidFill>
                  <a:srgbClr val="000000"/>
                </a:solidFill>
              </a:rPr>
              <a:t> </a:t>
            </a:r>
            <a:r>
              <a:rPr lang="es-CO" sz="2000" b="1">
                <a:solidFill>
                  <a:srgbClr val="000000"/>
                </a:solidFill>
              </a:rPr>
              <a:t>MALLAMAS</a:t>
            </a:r>
            <a:r>
              <a:rPr lang="es-CO" sz="2000" b="1" spc="-73">
                <a:solidFill>
                  <a:srgbClr val="000000"/>
                </a:solidFill>
              </a:rPr>
              <a:t> </a:t>
            </a:r>
            <a:r>
              <a:rPr lang="es-CO" sz="2000" b="1" spc="-13">
                <a:solidFill>
                  <a:srgbClr val="000000"/>
                </a:solidFill>
              </a:rPr>
              <a:t>EPS-</a:t>
            </a:r>
            <a:r>
              <a:rPr lang="es-CO" sz="2000" b="1" spc="-67">
                <a:solidFill>
                  <a:srgbClr val="000000"/>
                </a:solidFill>
              </a:rPr>
              <a:t>I</a:t>
            </a:r>
            <a:endParaRPr lang="es-CO" sz="2000"/>
          </a:p>
          <a:p>
            <a:pPr algn="ctr">
              <a:spcBef>
                <a:spcPts val="7"/>
              </a:spcBef>
            </a:pPr>
            <a:r>
              <a:rPr lang="es-CO" sz="2000" b="1" spc="-13">
                <a:solidFill>
                  <a:srgbClr val="000000"/>
                </a:solidFill>
              </a:rPr>
              <a:t>SUBSIDIADO-</a:t>
            </a:r>
            <a:r>
              <a:rPr lang="es-CO" sz="2000" b="1">
                <a:solidFill>
                  <a:srgbClr val="000000"/>
                </a:solidFill>
              </a:rPr>
              <a:t>Corte</a:t>
            </a:r>
            <a:r>
              <a:rPr lang="es-CO" sz="2000" b="1" spc="20">
                <a:solidFill>
                  <a:srgbClr val="000000"/>
                </a:solidFill>
              </a:rPr>
              <a:t> </a:t>
            </a:r>
            <a:r>
              <a:rPr lang="es-CO" sz="2000" b="1">
                <a:solidFill>
                  <a:srgbClr val="000000"/>
                </a:solidFill>
              </a:rPr>
              <a:t>Marzo</a:t>
            </a:r>
            <a:r>
              <a:rPr lang="es-CO" sz="2000" b="1" spc="-73">
                <a:solidFill>
                  <a:srgbClr val="000000"/>
                </a:solidFill>
              </a:rPr>
              <a:t> </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3CFB36B1-FC50-73D6-0741-A78EA3228C8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3926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980A726-471E-3DAC-EC52-094035987D44}"/>
              </a:ext>
            </a:extLst>
          </p:cNvPr>
          <p:cNvSpPr>
            <a:spLocks noGrp="1"/>
          </p:cNvSpPr>
          <p:nvPr>
            <p:ph type="title"/>
          </p:nvPr>
        </p:nvSpPr>
        <p:spPr/>
        <p:txBody>
          <a:bodyPr/>
          <a:lstStyle/>
          <a:p>
            <a:pPr algn="ctr">
              <a:spcBef>
                <a:spcPts val="133"/>
              </a:spcBef>
            </a:pPr>
            <a:r>
              <a:rPr lang="es-CO" sz="2000" b="1">
                <a:solidFill>
                  <a:srgbClr val="000000"/>
                </a:solidFill>
              </a:rPr>
              <a:t>PIRAMIDE</a:t>
            </a:r>
            <a:r>
              <a:rPr lang="es-CO" sz="2000" b="1" spc="-87">
                <a:solidFill>
                  <a:srgbClr val="000000"/>
                </a:solidFill>
              </a:rPr>
              <a:t> </a:t>
            </a:r>
            <a:r>
              <a:rPr lang="es-CO" sz="2000" b="1">
                <a:solidFill>
                  <a:srgbClr val="000000"/>
                </a:solidFill>
              </a:rPr>
              <a:t>POBLACIONAL</a:t>
            </a:r>
            <a:r>
              <a:rPr lang="es-CO" sz="2000" b="1" spc="-100">
                <a:solidFill>
                  <a:srgbClr val="000000"/>
                </a:solidFill>
              </a:rPr>
              <a:t> </a:t>
            </a:r>
            <a:r>
              <a:rPr lang="es-CO" sz="2000" b="1">
                <a:solidFill>
                  <a:srgbClr val="000000"/>
                </a:solidFill>
              </a:rPr>
              <a:t>NACIONAL</a:t>
            </a:r>
            <a:r>
              <a:rPr lang="es-CO" sz="2000" b="1" spc="-87">
                <a:solidFill>
                  <a:srgbClr val="000000"/>
                </a:solidFill>
              </a:rPr>
              <a:t> </a:t>
            </a:r>
            <a:r>
              <a:rPr lang="es-CO" sz="2000" b="1">
                <a:solidFill>
                  <a:srgbClr val="000000"/>
                </a:solidFill>
              </a:rPr>
              <a:t>MALLAMAS</a:t>
            </a:r>
            <a:r>
              <a:rPr lang="es-CO" sz="2000" b="1" spc="-87">
                <a:solidFill>
                  <a:srgbClr val="000000"/>
                </a:solidFill>
              </a:rPr>
              <a:t> </a:t>
            </a:r>
            <a:r>
              <a:rPr lang="es-CO" sz="2000" b="1" spc="-27">
                <a:solidFill>
                  <a:srgbClr val="000000"/>
                </a:solidFill>
              </a:rPr>
              <a:t>EPS-</a:t>
            </a:r>
            <a:endParaRPr lang="es-CO" sz="2000"/>
          </a:p>
          <a:p>
            <a:pPr marL="847" algn="ctr">
              <a:spcBef>
                <a:spcPts val="7"/>
              </a:spcBef>
            </a:pPr>
            <a:r>
              <a:rPr lang="es-CO" sz="2000" b="1">
                <a:solidFill>
                  <a:srgbClr val="000000"/>
                </a:solidFill>
              </a:rPr>
              <a:t>I</a:t>
            </a:r>
            <a:r>
              <a:rPr lang="es-CO" sz="2000" b="1" spc="67">
                <a:solidFill>
                  <a:srgbClr val="000000"/>
                </a:solidFill>
              </a:rPr>
              <a:t> TRIMESTRE </a:t>
            </a:r>
            <a:r>
              <a:rPr lang="es-CO" sz="2000" b="1" spc="-27">
                <a:solidFill>
                  <a:srgbClr val="000000"/>
                </a:solidFill>
              </a:rPr>
              <a:t>CONTRIBUTIVO-</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53B90C68-3EBA-7786-A0F7-D0ABF6763B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6437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797A4A5-A139-E6AB-992D-93BA6C71404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A710336E-801B-D062-5159-AED754DFBC7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692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ED1CFFB-4ECA-0638-5837-0CE09979E435}"/>
              </a:ext>
            </a:extLst>
          </p:cNvPr>
          <p:cNvSpPr>
            <a:spLocks noGrp="1"/>
          </p:cNvSpPr>
          <p:nvPr>
            <p:ph type="title"/>
          </p:nvPr>
        </p:nvSpPr>
        <p:spPr/>
        <p:txBody>
          <a:bodyPr/>
          <a:lstStyle/>
          <a:p>
            <a:pPr algn="ctr">
              <a:spcBef>
                <a:spcPts val="133"/>
              </a:spcBef>
            </a:pPr>
            <a:r>
              <a:rPr lang="es-CO" sz="1400" b="1">
                <a:solidFill>
                  <a:srgbClr val="000000"/>
                </a:solidFill>
              </a:rPr>
              <a:t>PIRAMIDE</a:t>
            </a:r>
            <a:r>
              <a:rPr lang="es-CO" sz="1400" b="1" spc="-80">
                <a:solidFill>
                  <a:srgbClr val="000000"/>
                </a:solidFill>
              </a:rPr>
              <a:t> </a:t>
            </a:r>
            <a:r>
              <a:rPr lang="es-CO" sz="1400" b="1">
                <a:solidFill>
                  <a:srgbClr val="000000"/>
                </a:solidFill>
              </a:rPr>
              <a:t>POBLACIONAL</a:t>
            </a:r>
            <a:r>
              <a:rPr lang="es-CO" sz="1400" b="1" spc="-80">
                <a:solidFill>
                  <a:srgbClr val="000000"/>
                </a:solidFill>
              </a:rPr>
              <a:t> </a:t>
            </a:r>
            <a:r>
              <a:rPr lang="es-CO" sz="1400" b="1">
                <a:solidFill>
                  <a:srgbClr val="000000"/>
                </a:solidFill>
              </a:rPr>
              <a:t>NACIONAL</a:t>
            </a:r>
            <a:r>
              <a:rPr lang="es-CO" sz="1400" b="1" spc="-73">
                <a:solidFill>
                  <a:srgbClr val="000000"/>
                </a:solidFill>
              </a:rPr>
              <a:t> </a:t>
            </a:r>
            <a:r>
              <a:rPr lang="es-CO" sz="1400" b="1">
                <a:solidFill>
                  <a:srgbClr val="000000"/>
                </a:solidFill>
              </a:rPr>
              <a:t>MALLAMAS</a:t>
            </a:r>
            <a:r>
              <a:rPr lang="es-CO" sz="1400" b="1" spc="-80">
                <a:solidFill>
                  <a:srgbClr val="000000"/>
                </a:solidFill>
              </a:rPr>
              <a:t> </a:t>
            </a:r>
            <a:r>
              <a:rPr lang="es-CO" sz="1400" b="1" spc="-13">
                <a:solidFill>
                  <a:srgbClr val="000000"/>
                </a:solidFill>
              </a:rPr>
              <a:t>EPS-</a:t>
            </a:r>
            <a:r>
              <a:rPr lang="es-CO" sz="1400" b="1" spc="-67">
                <a:solidFill>
                  <a:srgbClr val="000000"/>
                </a:solidFill>
              </a:rPr>
              <a:t>I</a:t>
            </a:r>
            <a:endParaRPr lang="es-CO" sz="1400"/>
          </a:p>
          <a:p>
            <a:pPr marR="59265" algn="ctr">
              <a:spcBef>
                <a:spcPts val="7"/>
              </a:spcBef>
            </a:pPr>
            <a:r>
              <a:rPr lang="es-CO" sz="1400" b="1" spc="-27">
                <a:solidFill>
                  <a:srgbClr val="000000"/>
                </a:solidFill>
              </a:rPr>
              <a:t>CONTRIBUTIVO-</a:t>
            </a:r>
            <a:r>
              <a:rPr lang="es-CO" sz="1400" b="1">
                <a:solidFill>
                  <a:srgbClr val="000000"/>
                </a:solidFill>
              </a:rPr>
              <a:t>Corte</a:t>
            </a:r>
            <a:r>
              <a:rPr lang="es-CO" sz="1400" b="1" spc="93">
                <a:solidFill>
                  <a:srgbClr val="000000"/>
                </a:solidFill>
              </a:rPr>
              <a:t> </a:t>
            </a:r>
            <a:r>
              <a:rPr lang="es-CO" sz="1400" b="1">
                <a:solidFill>
                  <a:srgbClr val="000000"/>
                </a:solidFill>
              </a:rPr>
              <a:t>Marzo </a:t>
            </a:r>
            <a:r>
              <a:rPr lang="es-CO" sz="1400" b="1" spc="-13">
                <a:solidFill>
                  <a:srgbClr val="000000"/>
                </a:solidFill>
              </a:rPr>
              <a:t>2020.</a:t>
            </a:r>
            <a:endParaRPr lang="es-CO" sz="1400" dirty="0"/>
          </a:p>
        </p:txBody>
      </p:sp>
      <p:pic>
        <p:nvPicPr>
          <p:cNvPr id="3" name="Imagen 2">
            <a:extLst>
              <a:ext uri="{FF2B5EF4-FFF2-40B4-BE49-F238E27FC236}">
                <a16:creationId xmlns:a16="http://schemas.microsoft.com/office/drawing/2014/main" id="{BD334596-28E5-B49C-CF0D-DB88FA4B0D9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309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670E32D-4453-F02F-AB3C-57976B70CAF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10614E0-DC55-B548-C1A6-1B61C40C100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39896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0269F1C-6003-8BD2-DFB7-225685B83E7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BE66594-76ED-A463-6A81-3522AB49BF5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17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B8A642C-E9AD-1834-2312-593C2D2A905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8CDFE2A-E252-4329-7E76-7E804F8D53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271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5CF3EF3-D33D-82B1-C326-0398D598EEA8}"/>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4CF3F26-FE64-E95A-3706-65E26183F51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445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6ACBD94-4C85-0A09-2F9F-9FAFF508ADF9}"/>
              </a:ext>
            </a:extLst>
          </p:cNvPr>
          <p:cNvSpPr>
            <a:spLocks noGrp="1"/>
          </p:cNvSpPr>
          <p:nvPr>
            <p:ph type="title"/>
          </p:nvPr>
        </p:nvSpPr>
        <p:spPr/>
        <p:txBody>
          <a:bodyPr/>
          <a:lstStyle/>
          <a:p>
            <a:r>
              <a:rPr lang="es-ES" sz="4400" b="0">
                <a:latin typeface="Amasis MT Pro Black" panose="02040A04050005020304" pitchFamily="18" charset="0"/>
              </a:rPr>
              <a:t>Rendición de Cuentas I Trimestre 2020</a:t>
            </a:r>
            <a:br>
              <a:rPr lang="es-ES" sz="4400" b="0">
                <a:latin typeface="Amasis MT Pro Black" panose="02040A04050005020304" pitchFamily="18" charset="0"/>
              </a:rPr>
            </a:br>
            <a:r>
              <a:rPr lang="es-ES" sz="4400" b="0">
                <a:latin typeface="Amasis MT Pro Black" panose="02040A04050005020304" pitchFamily="18" charset="0"/>
              </a:rPr>
              <a:t> (Enero- Febrero y Marzo)</a:t>
            </a:r>
            <a:endParaRPr lang="es-419" sz="4400" b="0" dirty="0">
              <a:latin typeface="Amasis MT Pro Black" panose="02040A04050005020304" pitchFamily="18" charset="0"/>
            </a:endParaRPr>
          </a:p>
        </p:txBody>
      </p:sp>
      <p:pic>
        <p:nvPicPr>
          <p:cNvPr id="3" name="Imagen 2">
            <a:extLst>
              <a:ext uri="{FF2B5EF4-FFF2-40B4-BE49-F238E27FC236}">
                <a16:creationId xmlns:a16="http://schemas.microsoft.com/office/drawing/2014/main" id="{8DC20A8B-F4DD-4CA5-DAB4-AA6551F0CC3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353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097DAF7-6B48-AB7E-731C-04269D6571CA}"/>
              </a:ext>
            </a:extLst>
          </p:cNvPr>
          <p:cNvSpPr>
            <a:spLocks noGrp="1"/>
          </p:cNvSpPr>
          <p:nvPr>
            <p:ph type="title"/>
          </p:nvPr>
        </p:nvSpPr>
        <p:spPr/>
        <p:txBody>
          <a:bodyPr/>
          <a:lstStyle/>
          <a:p>
            <a:r>
              <a:rPr lang="es-MX" sz="3200">
                <a:solidFill>
                  <a:schemeClr val="bg1">
                    <a:lumMod val="10000"/>
                  </a:schemeClr>
                </a:solidFill>
                <a:latin typeface="Calibri" panose="020F0502020204030204" pitchFamily="34" charset="0"/>
                <a:ea typeface="Times New Roman" panose="02020603050405020304" pitchFamily="18" charset="0"/>
                <a:cs typeface="Calibri" panose="020F0502020204030204" pitchFamily="34" charset="0"/>
              </a:rPr>
              <a:t>Indicadores Sistema Obligatorio de Garantía de Calidad</a:t>
            </a:r>
            <a:br>
              <a:rPr lang="es-CO" sz="2400">
                <a:latin typeface="Calibri" panose="020F0502020204030204" pitchFamily="34" charset="0"/>
                <a:ea typeface="Times New Roman" panose="02020603050405020304" pitchFamily="18" charset="0"/>
                <a:cs typeface="Times New Roman" panose="02020603050405020304" pitchFamily="18" charset="0"/>
              </a:rPr>
            </a:br>
            <a:endParaRPr lang="es-MX" dirty="0"/>
          </a:p>
        </p:txBody>
      </p:sp>
      <p:pic>
        <p:nvPicPr>
          <p:cNvPr id="3" name="Imagen 2">
            <a:extLst>
              <a:ext uri="{FF2B5EF4-FFF2-40B4-BE49-F238E27FC236}">
                <a16:creationId xmlns:a16="http://schemas.microsoft.com/office/drawing/2014/main" id="{6F0BFD6D-2905-53E9-209A-F1098F1188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4274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3238A45-3187-9518-3192-8D71D4B14A3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149CE43-F1F8-349A-A3DA-4196B7D030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338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471A5909-1E3F-DD11-829B-A8A24BCA3652}"/>
              </a:ext>
            </a:extLst>
          </p:cNvPr>
          <p:cNvSpPr>
            <a:spLocks noGrp="1"/>
          </p:cNvSpPr>
          <p:nvPr>
            <p:ph type="title"/>
          </p:nvPr>
        </p:nvSpPr>
        <p:spPr/>
        <p:txBody>
          <a:bodyPr/>
          <a:lstStyle/>
          <a:p>
            <a:pPr algn="just">
              <a:lnSpc>
                <a:spcPct val="115000"/>
              </a:lnSpc>
              <a:spcAft>
                <a:spcPts val="1333"/>
              </a:spcAft>
            </a:pPr>
            <a:r>
              <a:rPr lang="es-MX" sz="1867" b="0">
                <a:solidFill>
                  <a:schemeClr val="accent1"/>
                </a:solidFill>
                <a:latin typeface="Calibri" panose="020F0502020204030204" pitchFamily="34" charset="0"/>
                <a:ea typeface="Times New Roman" panose="02020603050405020304" pitchFamily="18" charset="0"/>
                <a:cs typeface="Calibri" panose="020F0502020204030204" pitchFamily="34" charset="0"/>
              </a:rPr>
              <a:t>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a:t>
            </a:r>
            <a:endParaRPr lang="es-CO" sz="1867" b="0" dirty="0">
              <a:solidFill>
                <a:schemeClr val="accent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75DFDAD3-C2CE-A070-F6FB-A395B6692D0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7723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330BECB-2D28-3CDA-8C6E-00F6C0378FD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8D8F343-9F87-4225-9C57-9213EA4F2E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935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A4346CE-4421-8908-CFE7-4041215E549D}"/>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374C80C-13D0-50EC-994B-1757CF31E1A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2490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338B4C6-DA4F-8ECD-EDEA-5B186898D6AF}"/>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452976F-DB5B-4BD3-8C82-F2FDFBC7B33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259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7C16F1D-608D-B775-141B-36E9AF55EFA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8E5FEB5-5A64-1C63-257D-304377C3B3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1363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D59DE88-360F-1862-36BE-AAB60528EB2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BC5C976-55B0-FF77-8756-BADF812392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61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D16B25D-48D4-A90C-FD33-724FC5FFA67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B28AA02-82D8-EB3B-1004-BADE13E9C94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4907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E4DFE4F-5392-54E3-9243-D20DE13F7ECC}"/>
              </a:ext>
            </a:extLst>
          </p:cNvPr>
          <p:cNvSpPr>
            <a:spLocks noGrp="1"/>
          </p:cNvSpPr>
          <p:nvPr>
            <p:ph type="title"/>
          </p:nvPr>
        </p:nvSpPr>
        <p:spPr/>
        <p:txBody>
          <a:bodyPr/>
          <a:lstStyle/>
          <a:p>
            <a:br>
              <a:rPr lang="es-MX"/>
            </a:br>
            <a:endParaRPr lang="es-MX" dirty="0"/>
          </a:p>
        </p:txBody>
      </p:sp>
      <p:pic>
        <p:nvPicPr>
          <p:cNvPr id="3" name="Imagen 2">
            <a:extLst>
              <a:ext uri="{FF2B5EF4-FFF2-40B4-BE49-F238E27FC236}">
                <a16:creationId xmlns:a16="http://schemas.microsoft.com/office/drawing/2014/main" id="{47ABDB4E-7113-6706-84A1-7E2CACB3025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72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D4FD10C-91DE-4466-A15C-72967C748C3B}"/>
              </a:ext>
            </a:extLst>
          </p:cNvPr>
          <p:cNvSpPr>
            <a:spLocks noGrp="1"/>
          </p:cNvSpPr>
          <p:nvPr>
            <p:ph type="title"/>
          </p:nvPr>
        </p:nvSpPr>
        <p:spPr/>
        <p:txBody>
          <a:bodyPr/>
          <a:lstStyle/>
          <a:p>
            <a:pPr marL="177796"/>
            <a:r>
              <a:rPr lang="es-419" b="0">
                <a:latin typeface="Amasis MT Pro Black" panose="02040A04050005020304" pitchFamily="18" charset="0"/>
                <a:sym typeface="Nunito"/>
              </a:rPr>
              <a:t>TABLA DE CONTENIDO</a:t>
            </a:r>
            <a:endParaRPr lang="es-419" b="0" dirty="0">
              <a:latin typeface="Amasis MT Pro Black" panose="02040A04050005020304" pitchFamily="18" charset="0"/>
              <a:sym typeface="Nunito"/>
            </a:endParaRPr>
          </a:p>
        </p:txBody>
      </p:sp>
      <p:pic>
        <p:nvPicPr>
          <p:cNvPr id="3" name="Imagen 2">
            <a:extLst>
              <a:ext uri="{FF2B5EF4-FFF2-40B4-BE49-F238E27FC236}">
                <a16:creationId xmlns:a16="http://schemas.microsoft.com/office/drawing/2014/main" id="{5CC7E4FA-C1A3-C74C-2ED0-EFAE9EFC70B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94005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530ECD4-0407-4339-B8B9-7D37CDC36A02}"/>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945B353-7535-3A09-6288-AB2D79DFC8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046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3515BA2-2A1C-532F-900A-03FCC63FB63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83FBF24-4167-B3A1-B829-375CA5CBF63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3992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1C95973-9E1F-7F26-2864-5252F1E09F1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63206135-8548-C108-B3A9-84F9E21AC9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105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3417053-ED7C-E1D3-3E8E-4EF778C38EE0}"/>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9393AC03-B12A-9EFE-3DA6-3E031D0926C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7318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6EA4245-DD37-3570-32CB-A4CFF4B34848}"/>
              </a:ext>
            </a:extLst>
          </p:cNvPr>
          <p:cNvSpPr>
            <a:spLocks noGrp="1"/>
          </p:cNvSpPr>
          <p:nvPr>
            <p:ph type="title"/>
          </p:nvPr>
        </p:nvSpPr>
        <p:spPr/>
        <p:txBody>
          <a:bodyPr/>
          <a:lstStyle/>
          <a:p>
            <a:pPr algn="ctr"/>
            <a:r>
              <a:rPr lang="es-MX" b="1"/>
              <a:t>PQR POR REGIONALES</a:t>
            </a:r>
            <a:endParaRPr lang="es-419" b="1" dirty="0"/>
          </a:p>
        </p:txBody>
      </p:sp>
      <p:pic>
        <p:nvPicPr>
          <p:cNvPr id="3" name="Imagen 2">
            <a:extLst>
              <a:ext uri="{FF2B5EF4-FFF2-40B4-BE49-F238E27FC236}">
                <a16:creationId xmlns:a16="http://schemas.microsoft.com/office/drawing/2014/main" id="{EE77DCD8-06D1-125A-63D3-F4C95AF4293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8772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85EF6C5-BA3E-3092-E667-818A085FB612}"/>
              </a:ext>
            </a:extLst>
          </p:cNvPr>
          <p:cNvSpPr>
            <a:spLocks noGrp="1"/>
          </p:cNvSpPr>
          <p:nvPr>
            <p:ph type="title"/>
          </p:nvPr>
        </p:nvSpPr>
        <p:spPr/>
        <p:txBody>
          <a:bodyPr/>
          <a:lstStyle/>
          <a:p>
            <a:pPr algn="ctr"/>
            <a:r>
              <a:rPr lang="es-MX" b="1"/>
              <a:t>MEDIOS DE RECEPCION DE LAS PQR</a:t>
            </a:r>
            <a:endParaRPr lang="es-419" b="1" dirty="0"/>
          </a:p>
        </p:txBody>
      </p:sp>
      <p:pic>
        <p:nvPicPr>
          <p:cNvPr id="3" name="Imagen 2">
            <a:extLst>
              <a:ext uri="{FF2B5EF4-FFF2-40B4-BE49-F238E27FC236}">
                <a16:creationId xmlns:a16="http://schemas.microsoft.com/office/drawing/2014/main" id="{DDD3CC04-346C-B153-3528-CDC251B6692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68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9189E0D-DB25-7D06-6365-0F3C4153BC34}"/>
              </a:ext>
            </a:extLst>
          </p:cNvPr>
          <p:cNvSpPr>
            <a:spLocks noGrp="1"/>
          </p:cNvSpPr>
          <p:nvPr>
            <p:ph type="title"/>
          </p:nvPr>
        </p:nvSpPr>
        <p:spPr/>
        <p:txBody>
          <a:bodyPr/>
          <a:lstStyle/>
          <a:p>
            <a:pPr algn="ctr"/>
            <a:r>
              <a:rPr lang="es-MX" sz="4267"/>
              <a:t>MOTIVOS MAS FRECUENTES DE PQR</a:t>
            </a:r>
            <a:endParaRPr lang="es-419" sz="4267" dirty="0"/>
          </a:p>
        </p:txBody>
      </p:sp>
      <p:pic>
        <p:nvPicPr>
          <p:cNvPr id="3" name="Imagen 2">
            <a:extLst>
              <a:ext uri="{FF2B5EF4-FFF2-40B4-BE49-F238E27FC236}">
                <a16:creationId xmlns:a16="http://schemas.microsoft.com/office/drawing/2014/main" id="{D9E89BCA-76EF-0571-CD7B-30B1D107B54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9948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2EECC6D-B2A0-D50F-6264-AC90C37B7096}"/>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D241873B-A3C0-936E-AD69-1637DA29F5B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8546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591340E-AC84-2465-E98B-F4264957A98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D96CB6D-D6B0-329C-B872-C6295250FA0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99933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3FE578E-6CEB-08BD-C2BE-2D71BD10601C}"/>
              </a:ext>
            </a:extLst>
          </p:cNvPr>
          <p:cNvSpPr>
            <a:spLocks noGrp="1"/>
          </p:cNvSpPr>
          <p:nvPr>
            <p:ph type="title"/>
          </p:nvPr>
        </p:nvSpPr>
        <p:spPr/>
        <p:txBody>
          <a:bodyPr/>
          <a:lstStyle/>
          <a:p>
            <a:r>
              <a:rPr lang="es-MX">
                <a:solidFill>
                  <a:schemeClr val="bg1">
                    <a:lumMod val="10000"/>
                  </a:schemeClr>
                </a:solidFill>
              </a:rPr>
              <a:t>INFORME PRIMER TRIMESTRE 2020</a:t>
            </a:r>
            <a:endParaRPr lang="es-MX" dirty="0">
              <a:solidFill>
                <a:schemeClr val="bg1">
                  <a:lumMod val="10000"/>
                </a:schemeClr>
              </a:solidFill>
            </a:endParaRPr>
          </a:p>
        </p:txBody>
      </p:sp>
      <p:pic>
        <p:nvPicPr>
          <p:cNvPr id="3" name="Imagen 2">
            <a:extLst>
              <a:ext uri="{FF2B5EF4-FFF2-40B4-BE49-F238E27FC236}">
                <a16:creationId xmlns:a16="http://schemas.microsoft.com/office/drawing/2014/main" id="{07254683-6BFF-539B-7DE1-517DDDC52C0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094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0A0592B-0DC8-2C3C-8498-342F66CA719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65BF213-9D88-5C5D-584D-FA3B7B98D87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9831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37C1252-AC74-6DBB-5B7E-C28A1CF0B63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B1EA5745-6CB7-E25D-B23B-C02D5C15564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19404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AA2893A-7193-1C53-36D2-095190FAA82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CD0BF55-71B3-F162-F3CC-4D706596242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4006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BFBB1E7-8EDD-8A3F-4B82-30488CA8DB4E}"/>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B73C3F5-3955-FB40-FE5A-DEA06A6904D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909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DBE0142-D2C9-F804-6E5A-CEC4C30A0D2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2B028D06-D703-694B-F37C-FDE73E007FD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6066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1C60D5E-CCC9-4D6C-3B63-5B7A507BA11A}"/>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9B1C7C9-7538-66FD-73EF-8FBE83A53AA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969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AD5AEA36-50FC-E526-34F6-934CE31F08CC}"/>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212C4EF-F66F-997F-EE59-8B6A2AB7532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10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462042F-5E2E-DCC5-403D-26ED86501B44}"/>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CC164B1-E830-3EA7-DF4C-FE003D2D344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9789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97196AB-A872-E821-41FB-7C5F3BAA6BB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A7B0E06-5098-15B2-8FAD-CE015781BF5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884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5693E0C2-4AF6-D991-2D67-0F344D7549B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4C32EEAC-B85D-951B-E2A0-666207B1CD2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6522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2BDFA8ED-9185-885F-2C2A-C93646C8657B}"/>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C962DEFE-912B-3960-6237-88EA63A83C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0728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B227E7D-1BEC-8BC8-B5CE-15BD1CDB59CF}"/>
              </a:ext>
            </a:extLst>
          </p:cNvPr>
          <p:cNvSpPr>
            <a:spLocks noGrp="1"/>
          </p:cNvSpPr>
          <p:nvPr>
            <p:ph type="title"/>
          </p:nvPr>
        </p:nvSpPr>
        <p:spPr/>
        <p:txBody>
          <a:bodyPr/>
          <a:lstStyle/>
          <a:p>
            <a:pPr marL="16933" marR="6773" algn="ctr">
              <a:spcBef>
                <a:spcPts val="133"/>
              </a:spcBef>
            </a:pPr>
            <a:r>
              <a:rPr lang="es-ES" sz="4000" b="1" spc="-13">
                <a:solidFill>
                  <a:srgbClr val="000000"/>
                </a:solidFill>
              </a:rPr>
              <a:t>CARACTERIZACION POBLACIONAL </a:t>
            </a:r>
            <a:r>
              <a:rPr lang="es-ES" sz="4000" b="1">
                <a:solidFill>
                  <a:srgbClr val="000000"/>
                </a:solidFill>
              </a:rPr>
              <a:t>MALLAMAS</a:t>
            </a:r>
            <a:r>
              <a:rPr lang="es-ES" sz="4000" b="1" spc="-147">
                <a:solidFill>
                  <a:srgbClr val="000000"/>
                </a:solidFill>
              </a:rPr>
              <a:t> </a:t>
            </a:r>
            <a:r>
              <a:rPr lang="es-ES" sz="4000" b="1">
                <a:solidFill>
                  <a:srgbClr val="000000"/>
                </a:solidFill>
              </a:rPr>
              <a:t>EPS-</a:t>
            </a:r>
            <a:r>
              <a:rPr lang="es-ES" sz="4000" b="1" spc="-67">
                <a:solidFill>
                  <a:srgbClr val="000000"/>
                </a:solidFill>
              </a:rPr>
              <a:t>I </a:t>
            </a:r>
            <a:r>
              <a:rPr lang="es-ES" sz="4000" b="1" spc="-27">
                <a:solidFill>
                  <a:srgbClr val="000000"/>
                </a:solidFill>
              </a:rPr>
              <a:t>2020.</a:t>
            </a:r>
            <a:br>
              <a:rPr lang="es-ES" sz="4000" b="1" spc="-27">
                <a:solidFill>
                  <a:srgbClr val="000000"/>
                </a:solidFill>
              </a:rPr>
            </a:br>
            <a:br>
              <a:rPr lang="es-ES" sz="4000" b="1" spc="-27">
                <a:solidFill>
                  <a:srgbClr val="000000"/>
                </a:solidFill>
              </a:rPr>
            </a:br>
            <a:r>
              <a:rPr lang="es-ES" sz="4000" b="1" spc="-27">
                <a:solidFill>
                  <a:srgbClr val="000000"/>
                </a:solidFill>
              </a:rPr>
              <a:t>I TRIMESTRE </a:t>
            </a:r>
            <a:endParaRPr lang="es-ES" sz="4000" dirty="0"/>
          </a:p>
        </p:txBody>
      </p:sp>
      <p:pic>
        <p:nvPicPr>
          <p:cNvPr id="3" name="Imagen 2">
            <a:extLst>
              <a:ext uri="{FF2B5EF4-FFF2-40B4-BE49-F238E27FC236}">
                <a16:creationId xmlns:a16="http://schemas.microsoft.com/office/drawing/2014/main" id="{7C7796E4-F0B6-C654-FDE3-F49F1AB1B84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26072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9EEF602-7EBB-4497-C2F8-285AE65EBF91}"/>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BF670ED-1397-66C1-D8FA-4A08120E192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28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79F2C146-201C-CC6D-DFF5-EA92E95361F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84C8AC17-73E4-34DF-CF2D-E795A9D70AA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42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6F85CCE-0541-8747-9AD8-DD902E5B688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0C859A11-936E-52ED-401F-A3C7DD84AEC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804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D803BC03-E157-57E7-3EA0-444169814C93}"/>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F6CC52F-4D04-6AE4-0A38-CD395225922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53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B4A613A4-7489-980B-6B68-A2EB38D7D46D}"/>
              </a:ext>
            </a:extLst>
          </p:cNvPr>
          <p:cNvSpPr>
            <a:spLocks noGrp="1"/>
          </p:cNvSpPr>
          <p:nvPr>
            <p:ph type="title"/>
          </p:nvPr>
        </p:nvSpPr>
        <p:spPr/>
        <p:txBody>
          <a:bodyPr/>
          <a:lstStyle/>
          <a:p>
            <a:pPr>
              <a:buClr>
                <a:schemeClr val="dk1"/>
              </a:buClr>
              <a:buSzPts val="1100"/>
            </a:pPr>
            <a:r>
              <a:rPr lang="es-CO" sz="5333" b="0">
                <a:ln w="0"/>
                <a:solidFill>
                  <a:schemeClr val="tx1"/>
                </a:solidFill>
                <a:effectLst>
                  <a:outerShdw blurRad="38100" dist="19050" dir="2700000" algn="tl" rotWithShape="0">
                    <a:schemeClr val="dk1">
                      <a:alpha val="40000"/>
                    </a:schemeClr>
                  </a:outerShdw>
                </a:effectLst>
              </a:rPr>
              <a:t>GRACIAS</a:t>
            </a:r>
            <a:endParaRPr lang="es-CO" sz="5333" b="0" dirty="0">
              <a:ln w="0"/>
              <a:solidFill>
                <a:schemeClr val="tx1"/>
              </a:solidFill>
              <a:effectLst>
                <a:outerShdw blurRad="38100" dist="19050" dir="2700000" algn="tl" rotWithShape="0">
                  <a:schemeClr val="dk1">
                    <a:alpha val="40000"/>
                  </a:schemeClr>
                </a:outerShdw>
              </a:effectLst>
            </a:endParaRPr>
          </a:p>
        </p:txBody>
      </p:sp>
      <p:pic>
        <p:nvPicPr>
          <p:cNvPr id="3" name="Imagen 2">
            <a:extLst>
              <a:ext uri="{FF2B5EF4-FFF2-40B4-BE49-F238E27FC236}">
                <a16:creationId xmlns:a16="http://schemas.microsoft.com/office/drawing/2014/main" id="{F52B2EDF-8CDF-EA96-ABF4-AA2CEBFE6B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768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3A695AA-1F33-3A81-F713-BC81D34E2EA5}"/>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57EC1B36-3898-918F-FB8D-98D0E4533A1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1313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B72C321-551A-A807-1B9E-9E755114EA09}"/>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EA343017-2DAC-AA3B-08AE-85F6EF61CA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480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C1700DB-09A3-8D26-57E1-6FDD1304117E}"/>
              </a:ext>
            </a:extLst>
          </p:cNvPr>
          <p:cNvSpPr>
            <a:spLocks noGrp="1"/>
          </p:cNvSpPr>
          <p:nvPr>
            <p:ph type="title"/>
          </p:nvPr>
        </p:nvSpPr>
        <p:spPr/>
        <p:txBody>
          <a:bodyPr/>
          <a:lstStyle/>
          <a:p>
            <a:pPr algn="ctr">
              <a:spcBef>
                <a:spcPts val="133"/>
              </a:spcBef>
            </a:pPr>
            <a:r>
              <a:rPr lang="es-CO" sz="2000" b="1">
                <a:solidFill>
                  <a:srgbClr val="000000"/>
                </a:solidFill>
              </a:rPr>
              <a:t>PIRAMIDE</a:t>
            </a:r>
            <a:r>
              <a:rPr lang="es-CO" sz="2000" b="1" spc="-87">
                <a:solidFill>
                  <a:srgbClr val="000000"/>
                </a:solidFill>
              </a:rPr>
              <a:t> </a:t>
            </a:r>
            <a:r>
              <a:rPr lang="es-CO" sz="2000" b="1">
                <a:solidFill>
                  <a:srgbClr val="000000"/>
                </a:solidFill>
              </a:rPr>
              <a:t>POBLACIONAL</a:t>
            </a:r>
            <a:r>
              <a:rPr lang="es-CO" sz="2000" b="1" spc="-100">
                <a:solidFill>
                  <a:srgbClr val="000000"/>
                </a:solidFill>
              </a:rPr>
              <a:t> </a:t>
            </a:r>
            <a:r>
              <a:rPr lang="es-CO" sz="2000" b="1">
                <a:solidFill>
                  <a:srgbClr val="000000"/>
                </a:solidFill>
              </a:rPr>
              <a:t>NACIONAL</a:t>
            </a:r>
            <a:r>
              <a:rPr lang="es-CO" sz="2000" b="1" spc="-87">
                <a:solidFill>
                  <a:srgbClr val="000000"/>
                </a:solidFill>
              </a:rPr>
              <a:t> </a:t>
            </a:r>
            <a:r>
              <a:rPr lang="es-CO" sz="2000" b="1">
                <a:solidFill>
                  <a:srgbClr val="000000"/>
                </a:solidFill>
              </a:rPr>
              <a:t>MALLAMAS</a:t>
            </a:r>
            <a:r>
              <a:rPr lang="es-CO" sz="2000" b="1" spc="-87">
                <a:solidFill>
                  <a:srgbClr val="000000"/>
                </a:solidFill>
              </a:rPr>
              <a:t> </a:t>
            </a:r>
            <a:r>
              <a:rPr lang="es-CO" sz="2000" b="1" spc="-27">
                <a:solidFill>
                  <a:srgbClr val="000000"/>
                </a:solidFill>
              </a:rPr>
              <a:t>EPS-</a:t>
            </a:r>
            <a:endParaRPr lang="es-CO" sz="2000"/>
          </a:p>
          <a:p>
            <a:pPr marL="847" algn="ctr">
              <a:spcBef>
                <a:spcPts val="7"/>
              </a:spcBef>
            </a:pPr>
            <a:r>
              <a:rPr lang="es-CO" sz="2000" b="1">
                <a:solidFill>
                  <a:srgbClr val="000000"/>
                </a:solidFill>
              </a:rPr>
              <a:t>I</a:t>
            </a:r>
            <a:r>
              <a:rPr lang="es-CO" sz="2000" b="1" spc="53">
                <a:solidFill>
                  <a:srgbClr val="000000"/>
                </a:solidFill>
              </a:rPr>
              <a:t>  TRIMESTRE </a:t>
            </a:r>
            <a:r>
              <a:rPr lang="es-CO" sz="2000" b="1" spc="-27">
                <a:solidFill>
                  <a:srgbClr val="000000"/>
                </a:solidFill>
              </a:rPr>
              <a:t>SUBSIDIADO-</a:t>
            </a:r>
            <a:r>
              <a:rPr lang="es-CO" sz="2000" b="1" spc="-13">
                <a:solidFill>
                  <a:srgbClr val="000000"/>
                </a:solidFill>
              </a:rPr>
              <a:t>2020.</a:t>
            </a:r>
            <a:endParaRPr lang="es-CO" sz="2000" dirty="0"/>
          </a:p>
        </p:txBody>
      </p:sp>
      <p:pic>
        <p:nvPicPr>
          <p:cNvPr id="3" name="Imagen 2">
            <a:extLst>
              <a:ext uri="{FF2B5EF4-FFF2-40B4-BE49-F238E27FC236}">
                <a16:creationId xmlns:a16="http://schemas.microsoft.com/office/drawing/2014/main" id="{D1959800-DBBB-2ED9-00BD-BAC2046C71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32ADD3DA-4939-5B4B-407A-4352EB7CFFF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F27B31D9-BEF5-2314-81B9-0ADDA506B95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158250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139</Words>
  <Application>Microsoft Office PowerPoint</Application>
  <PresentationFormat>Panorámica</PresentationFormat>
  <Paragraphs>19</Paragraphs>
  <Slides>54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54</vt:i4>
      </vt:variant>
    </vt:vector>
  </HeadingPairs>
  <TitlesOfParts>
    <vt:vector size="60" baseType="lpstr">
      <vt:lpstr>Amasis MT Pro Black</vt:lpstr>
      <vt:lpstr>Aptos</vt:lpstr>
      <vt:lpstr>Aptos Display</vt:lpstr>
      <vt:lpstr>Arial</vt:lpstr>
      <vt:lpstr>Calibri</vt:lpstr>
      <vt:lpstr>Tema de Office</vt:lpstr>
      <vt:lpstr>Presentación de PowerPoint</vt:lpstr>
      <vt:lpstr>Rendición de Cuentas I Trimestre 2020  (Enero- Febrero y Marzo)</vt:lpstr>
      <vt:lpstr>TABLA DE CONTENIDO</vt:lpstr>
      <vt:lpstr>Presentación de PowerPoint</vt:lpstr>
      <vt:lpstr>CARACTERIZACION POBLACIONAL MALLAMAS EPS-I 2020.  I TRIMESTRE </vt:lpstr>
      <vt:lpstr>Presentación de PowerPoint</vt:lpstr>
      <vt:lpstr>Presentación de PowerPoint</vt:lpstr>
      <vt:lpstr>PIRAMIDE POBLACIONAL NACIONAL MALLAMAS EPS- I  TRIMESTRE SUBSIDIADO-2020.</vt:lpstr>
      <vt:lpstr>Presentación de PowerPoint</vt:lpstr>
      <vt:lpstr>Presentación de PowerPoint</vt:lpstr>
      <vt:lpstr>Presentación de PowerPoint</vt:lpstr>
      <vt:lpstr>POBLACIONAL NACIONAL MALLAMAS EPS-I SUBSIDIADO-Corte Marzo 2020.</vt:lpstr>
      <vt:lpstr>PIRAMIDE POBLACIONAL NACIONAL MALLAMAS EPS- I TRIMESTRE CONTRIBUTIVO-2020.</vt:lpstr>
      <vt:lpstr>Presentación de PowerPoint</vt:lpstr>
      <vt:lpstr>PIRAMIDE POBLACIONAL NACIONAL MALLAMAS EPS-I CONTRIBUTIVO-Corte Marzo 2020.</vt:lpstr>
      <vt:lpstr>Presentación de PowerPoint</vt:lpstr>
      <vt:lpstr>Presentación de PowerPoint</vt:lpstr>
      <vt:lpstr>Presentación de PowerPoint</vt:lpstr>
      <vt:lpstr>Presentación de PowerPoint</vt:lpstr>
      <vt:lpstr>Indicadores Sistema Obligatorio de Garantía de Calidad </vt:lpstr>
      <vt:lpstr>Presentación de PowerPoint</vt:lpstr>
      <vt:lpstr>En los gráficos podemos observar los tiempos de espera para la asignación de citas por las diferentes especialidades médicas, para las cuales es importante tener presente que en algunos casos la demanda del servicio supera la oferta de profesionales conllevando a que los días sean más prolongados.</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PQR POR REGIONALES</vt:lpstr>
      <vt:lpstr>MEDIOS DE RECEPCION DE LAS PQR</vt:lpstr>
      <vt:lpstr>MOTIVOS MAS FRECUENTES DE PQR</vt:lpstr>
      <vt:lpstr>Presentación de PowerPoint</vt:lpstr>
      <vt:lpstr>Presentación de PowerPoint</vt:lpstr>
      <vt:lpstr>INFORME PRIMER TRIMESTRE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SALUD PUBLICA 03</dc:creator>
  <cp:lastModifiedBy>SALUD PUBLICA 03</cp:lastModifiedBy>
  <cp:revision>1</cp:revision>
  <dcterms:created xsi:type="dcterms:W3CDTF">2024-02-19T21:39:09Z</dcterms:created>
  <dcterms:modified xsi:type="dcterms:W3CDTF">2024-02-19T21:39:09Z</dcterms:modified>
</cp:coreProperties>
</file>