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2.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xml" ContentType="application/vnd.openxmlformats-officedocument.themeOverr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3.xml" ContentType="application/vnd.openxmlformats-officedocument.themeOverr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4.xml" ContentType="application/vnd.openxmlformats-officedocument.themeOverr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5.xml" ContentType="application/vnd.openxmlformats-officedocument.themeOverr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6.xml" ContentType="application/vnd.openxmlformats-officedocument.themeOverr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7.xml" ContentType="application/vnd.openxmlformats-officedocument.themeOverr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8.xml" ContentType="application/vnd.openxmlformats-officedocument.themeOverr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9.xml" ContentType="application/vnd.openxmlformats-officedocument.themeOverr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10.xml" ContentType="application/vnd.openxmlformats-officedocument.themeOverr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drawings/drawing3.xml" ContentType="application/vnd.openxmlformats-officedocument.drawingml.chartshapes+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drawings/drawing4.xml" ContentType="application/vnd.openxmlformats-officedocument.drawingml.chartshapes+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drawings/drawing5.xml" ContentType="application/vnd.openxmlformats-officedocument.drawingml.chartshapes+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drawings/drawing6.xml" ContentType="application/vnd.openxmlformats-officedocument.drawingml.chartshapes+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drawings/drawing7.xml" ContentType="application/vnd.openxmlformats-officedocument.drawingml.chartshapes+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drawings/drawing8.xml" ContentType="application/vnd.openxmlformats-officedocument.drawingml.chartshapes+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14.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3" r:id="rId3"/>
    <p:sldMasterId id="2147483707" r:id="rId4"/>
    <p:sldMasterId id="2147483747" r:id="rId5"/>
    <p:sldMasterId id="2147483760" r:id="rId6"/>
    <p:sldMasterId id="2147483774" r:id="rId7"/>
    <p:sldMasterId id="2147483791" r:id="rId8"/>
  </p:sldMasterIdLst>
  <p:notesMasterIdLst>
    <p:notesMasterId r:id="rId144"/>
  </p:notesMasterIdLst>
  <p:sldIdLst>
    <p:sldId id="1065" r:id="rId9"/>
    <p:sldId id="1109" r:id="rId10"/>
    <p:sldId id="1110" r:id="rId11"/>
    <p:sldId id="1111" r:id="rId12"/>
    <p:sldId id="1112" r:id="rId13"/>
    <p:sldId id="1113" r:id="rId14"/>
    <p:sldId id="1016" r:id="rId15"/>
    <p:sldId id="1025" r:id="rId16"/>
    <p:sldId id="1114" r:id="rId17"/>
    <p:sldId id="1115" r:id="rId18"/>
    <p:sldId id="1053" r:id="rId19"/>
    <p:sldId id="1116" r:id="rId20"/>
    <p:sldId id="480" r:id="rId21"/>
    <p:sldId id="1026" r:id="rId22"/>
    <p:sldId id="1032" r:id="rId23"/>
    <p:sldId id="1117" r:id="rId24"/>
    <p:sldId id="1118" r:id="rId25"/>
    <p:sldId id="1050" r:id="rId26"/>
    <p:sldId id="1059" r:id="rId27"/>
    <p:sldId id="513" r:id="rId28"/>
    <p:sldId id="1119" r:id="rId29"/>
    <p:sldId id="1066" r:id="rId30"/>
    <p:sldId id="1017" r:id="rId31"/>
    <p:sldId id="287" r:id="rId32"/>
    <p:sldId id="1004" r:id="rId33"/>
    <p:sldId id="472" r:id="rId34"/>
    <p:sldId id="1003" r:id="rId35"/>
    <p:sldId id="969" r:id="rId36"/>
    <p:sldId id="970" r:id="rId37"/>
    <p:sldId id="1069" r:id="rId38"/>
    <p:sldId id="1020" r:id="rId39"/>
    <p:sldId id="1021" r:id="rId40"/>
    <p:sldId id="1022" r:id="rId41"/>
    <p:sldId id="1072" r:id="rId42"/>
    <p:sldId id="1097" r:id="rId43"/>
    <p:sldId id="1030" r:id="rId44"/>
    <p:sldId id="476" r:id="rId45"/>
    <p:sldId id="305" r:id="rId46"/>
    <p:sldId id="1098" r:id="rId47"/>
    <p:sldId id="1031" r:id="rId48"/>
    <p:sldId id="1085" r:id="rId49"/>
    <p:sldId id="1033" r:id="rId50"/>
    <p:sldId id="483" r:id="rId51"/>
    <p:sldId id="488" r:id="rId52"/>
    <p:sldId id="999" r:id="rId53"/>
    <p:sldId id="1000" r:id="rId54"/>
    <p:sldId id="589" r:id="rId55"/>
    <p:sldId id="754" r:id="rId56"/>
    <p:sldId id="1001" r:id="rId57"/>
    <p:sldId id="447" r:id="rId58"/>
    <p:sldId id="485" r:id="rId59"/>
    <p:sldId id="360" r:id="rId60"/>
    <p:sldId id="337" r:id="rId61"/>
    <p:sldId id="1099" r:id="rId62"/>
    <p:sldId id="463" r:id="rId63"/>
    <p:sldId id="466" r:id="rId64"/>
    <p:sldId id="359" r:id="rId65"/>
    <p:sldId id="468" r:id="rId66"/>
    <p:sldId id="469" r:id="rId67"/>
    <p:sldId id="349" r:id="rId68"/>
    <p:sldId id="470" r:id="rId69"/>
    <p:sldId id="1084" r:id="rId70"/>
    <p:sldId id="474" r:id="rId71"/>
    <p:sldId id="1073" r:id="rId72"/>
    <p:sldId id="1005" r:id="rId73"/>
    <p:sldId id="1006" r:id="rId74"/>
    <p:sldId id="1101" r:id="rId75"/>
    <p:sldId id="1102" r:id="rId76"/>
    <p:sldId id="1007" r:id="rId77"/>
    <p:sldId id="1086" r:id="rId78"/>
    <p:sldId id="1087" r:id="rId79"/>
    <p:sldId id="1008" r:id="rId80"/>
    <p:sldId id="1009" r:id="rId81"/>
    <p:sldId id="1010" r:id="rId82"/>
    <p:sldId id="1011" r:id="rId83"/>
    <p:sldId id="1074" r:id="rId84"/>
    <p:sldId id="257" r:id="rId85"/>
    <p:sldId id="259" r:id="rId86"/>
    <p:sldId id="261" r:id="rId87"/>
    <p:sldId id="262" r:id="rId88"/>
    <p:sldId id="260" r:id="rId89"/>
    <p:sldId id="1075" r:id="rId90"/>
    <p:sldId id="321" r:id="rId91"/>
    <p:sldId id="322" r:id="rId92"/>
    <p:sldId id="323" r:id="rId93"/>
    <p:sldId id="324" r:id="rId94"/>
    <p:sldId id="310" r:id="rId95"/>
    <p:sldId id="325" r:id="rId96"/>
    <p:sldId id="326" r:id="rId97"/>
    <p:sldId id="327" r:id="rId98"/>
    <p:sldId id="328" r:id="rId99"/>
    <p:sldId id="329" r:id="rId100"/>
    <p:sldId id="1076" r:id="rId101"/>
    <p:sldId id="1079" r:id="rId102"/>
    <p:sldId id="1091" r:id="rId103"/>
    <p:sldId id="457" r:id="rId104"/>
    <p:sldId id="458" r:id="rId105"/>
    <p:sldId id="1080" r:id="rId106"/>
    <p:sldId id="1092" r:id="rId107"/>
    <p:sldId id="1093" r:id="rId108"/>
    <p:sldId id="487" r:id="rId109"/>
    <p:sldId id="459" r:id="rId110"/>
    <p:sldId id="1081" r:id="rId111"/>
    <p:sldId id="1082" r:id="rId112"/>
    <p:sldId id="467" r:id="rId113"/>
    <p:sldId id="1083" r:id="rId114"/>
    <p:sldId id="484" r:id="rId115"/>
    <p:sldId id="1094" r:id="rId116"/>
    <p:sldId id="1095" r:id="rId117"/>
    <p:sldId id="1061" r:id="rId118"/>
    <p:sldId id="1062" r:id="rId119"/>
    <p:sldId id="1077" r:id="rId120"/>
    <p:sldId id="335" r:id="rId121"/>
    <p:sldId id="1012" r:id="rId122"/>
    <p:sldId id="338" r:id="rId123"/>
    <p:sldId id="340" r:id="rId124"/>
    <p:sldId id="331" r:id="rId125"/>
    <p:sldId id="1103" r:id="rId126"/>
    <p:sldId id="341" r:id="rId127"/>
    <p:sldId id="343" r:id="rId128"/>
    <p:sldId id="333" r:id="rId129"/>
    <p:sldId id="1078" r:id="rId130"/>
    <p:sldId id="630" r:id="rId131"/>
    <p:sldId id="665" r:id="rId132"/>
    <p:sldId id="667" r:id="rId133"/>
    <p:sldId id="1096" r:id="rId134"/>
    <p:sldId id="668" r:id="rId135"/>
    <p:sldId id="655" r:id="rId136"/>
    <p:sldId id="662" r:id="rId137"/>
    <p:sldId id="1068" r:id="rId138"/>
    <p:sldId id="1104" r:id="rId139"/>
    <p:sldId id="1105" r:id="rId140"/>
    <p:sldId id="1106" r:id="rId141"/>
    <p:sldId id="1107" r:id="rId142"/>
    <p:sldId id="1108" r:id="rId143"/>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F2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9" d="100"/>
          <a:sy n="79" d="100"/>
        </p:scale>
        <p:origin x="163"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uentas%20Medicas\Desktop\DAYRA\AUDITORIA%202024\INFORME%20DE%20GESTION%20ADM%20Y%20FIN%202023\ReporteEstadoCuentas_21_03_2024.xls"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Auditoria\Desktop\SAT\VISITA%20MINSALUD%2018032024\SAT_2020_A_15032024.xlsx" TargetMode="Externa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2.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calidad\Desktop\INFORME%20IV%20TRIMESTRE%20DE%20PLANEACI&#211;N\INFORME%20DE%20GESTI&#211;N%20JUNIO%202023.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Dir%20Calidad\Desktop\RIESGO\consolidado%20riesgos%202023+%20-%20copia.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uentas%20Medicas\Desktop\DAYRA\AUDITORIA%202024\INFORME%20DE%20GESTION%20ADM%20Y%20FIN%202023\ReporteEstadoCruces_21_03_2024.xls"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Dir.%20Calidad\Desktop\RENDICI&#211;N%20DE%20CUENTAS\Consolidado%20riesgos%202023.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9.xlsx"/></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11.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12.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13.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14.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package" Target="../embeddings/Microsoft_Excel_Worksheet15.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Microsoft_Excel_Worksheet16.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Microsoft_Excel_Worksheet17.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18.xlsx"/></Relationships>
</file>

<file path=ppt/charts/_rels/chart31.xml.rels><?xml version="1.0" encoding="UTF-8" standalone="yes"?>
<Relationships xmlns="http://schemas.openxmlformats.org/package/2006/relationships"><Relationship Id="rId3" Type="http://schemas.openxmlformats.org/officeDocument/2006/relationships/oleObject" Target="file:///D:\PAPELES%20DE%20TRABAJO%20CONTABILIDAD\EEFF%202018-2023\EEFF%202023\ANEXOS%20EEFF%202021%20INDIVIDUALES%202020-2023.xlsx" TargetMode="Externa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chartUserShapes" Target="../drawings/drawing3.xml"/></Relationships>
</file>

<file path=ppt/charts/_rels/chart32.xml.rels><?xml version="1.0" encoding="UTF-8" standalone="yes"?>
<Relationships xmlns="http://schemas.openxmlformats.org/package/2006/relationships"><Relationship Id="rId3" Type="http://schemas.openxmlformats.org/officeDocument/2006/relationships/oleObject" Target="file:///D:\PAPELES%20DE%20TRABAJO%20CONTABILIDAD\EEFF%202018-2023\EEFF%202023\DIC2023\AUTORIZACIONES.xlsx" TargetMode="Externa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chartUserShapes" Target="../drawings/drawing4.xml"/></Relationships>
</file>

<file path=ppt/charts/_rels/chart33.xml.rels><?xml version="1.0" encoding="UTF-8" standalone="yes"?>
<Relationships xmlns="http://schemas.openxmlformats.org/package/2006/relationships"><Relationship Id="rId3" Type="http://schemas.openxmlformats.org/officeDocument/2006/relationships/oleObject" Target="file:///D:\PAPELES%20DE%20TRABAJO%20CONTABILIDAD\EEFF%202018-2023\EEFF%202023\DIC2023\AUTORIZACIONES.xlsx" TargetMode="Externa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chartUserShapes" Target="../drawings/drawing5.xml"/></Relationships>
</file>

<file path=ppt/charts/_rels/chart34.xml.rels><?xml version="1.0" encoding="UTF-8" standalone="yes"?>
<Relationships xmlns="http://schemas.openxmlformats.org/package/2006/relationships"><Relationship Id="rId3" Type="http://schemas.openxmlformats.org/officeDocument/2006/relationships/oleObject" Target="file:///D:\PAPELES%20DE%20TRABAJO%20CONTABILIDAD\EEFF%202018-2023\EEFF%202023\DIC2023\AUTORIZACIONES.xlsx" TargetMode="Externa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chartUserShapes" Target="../drawings/drawing6.xml"/></Relationships>
</file>

<file path=ppt/charts/_rels/chart35.xml.rels><?xml version="1.0" encoding="UTF-8" standalone="yes"?>
<Relationships xmlns="http://schemas.openxmlformats.org/package/2006/relationships"><Relationship Id="rId3" Type="http://schemas.openxmlformats.org/officeDocument/2006/relationships/oleObject" Target="file:///D:\PAPELES%20DE%20TRABAJO%20CONTABILIDAD\EEFF%202018-2023\EEFF%202023\DIC2023\AUTORIZACIONES.xlsx" TargetMode="Externa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chartUserShapes" Target="../drawings/drawing7.xml"/></Relationships>
</file>

<file path=ppt/charts/_rels/chart36.xml.rels><?xml version="1.0" encoding="UTF-8" standalone="yes"?>
<Relationships xmlns="http://schemas.openxmlformats.org/package/2006/relationships"><Relationship Id="rId3" Type="http://schemas.openxmlformats.org/officeDocument/2006/relationships/oleObject" Target="file:///D:\PAPELES%20DE%20TRABAJO%20CONTABILIDAD\EEFF%202018-2023\EEFF%202023\ANEXOS%20EEFF%202021%20INDIVIDUALES%202020-2023.xlsx" TargetMode="Externa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chartUserShapes" Target="../drawings/drawing8.xml"/></Relationships>
</file>

<file path=ppt/charts/_rels/chart37.xml.rels><?xml version="1.0" encoding="UTF-8" standalone="yes"?>
<Relationships xmlns="http://schemas.openxmlformats.org/package/2006/relationships"><Relationship Id="rId3" Type="http://schemas.openxmlformats.org/officeDocument/2006/relationships/oleObject" Target="file:///C:\Users\Cuentas%20Medicas\Desktop\DAYRA\AUDITORIA%202024\INFORME%20DE%20GESTION%20ADM%20Y%20FIN%202023\ReporteEstadoCuentas_21_03_2024.xls" TargetMode="External"/><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oleObject" Target="file:///C:\Users\Cuentas%20Medicas\Desktop\DAYRA\AUDITORIA%202024\INFORME%20DE%20GESTION%20ADM%20Y%20FIN%202023\ReporteEstadoCruces_21_03_2024.xls" TargetMode="External"/><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oleObject" Target="file:///C:\Users\USUARIO\Downloads\DIAPOSITIVA.xlsx" TargetMode="External"/><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oleObject" Target="file:///P:\Mallamas\Curvas_Afiliados_Mallamas_BDUA\2023\09_SEPTIEMBRE\AFILIADOS_BDUA_31_DE_SEPTIEMBRE_2023_RS.xlsx" TargetMode="External"/><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oleObject" Target="file:///C:\Users\USUARIO\Downloads\DIAPOSITIVA.xlsx" TargetMode="External"/><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oleObject" Target="file:///C:\Users\USUARIO\Downloads\DIAPOSITIVA.xlsx" TargetMode="External"/><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oleObject" Target="file:///C:\Users\USUARIO\Downloads\DIAPOSITIVA.xlsx" TargetMode="External"/><Relationship Id="rId2" Type="http://schemas.microsoft.com/office/2011/relationships/chartColorStyle" Target="colors42.xml"/><Relationship Id="rId1" Type="http://schemas.microsoft.com/office/2011/relationships/chartStyle" Target="style42.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juridica\Desktop\MALLAMAS%202024\juridica\TUTELAS%202023\MATRIZ%20TUTELAS%20A&#209;O%202023(1).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C:\Users\Atnusuario\Desktop\IV%20TRIMESTRE%202023%20ACTUALIZADO\GRAFICAS%20PQ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CO" dirty="0"/>
              <a:t>Auditoria de cuentas medicas</a:t>
            </a:r>
          </a:p>
        </c:rich>
      </c:tx>
      <c:layout>
        <c:manualLayout>
          <c:xMode val="edge"/>
          <c:yMode val="edge"/>
          <c:x val="0.3452753623188406"/>
          <c:y val="3.809523809523809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tx>
            <c:strRef>
              <c:f>Hoja3!$B$1</c:f>
              <c:strCache>
                <c:ptCount val="1"/>
                <c:pt idx="0">
                  <c:v>valor total de glosa</c:v>
                </c:pt>
              </c:strCache>
            </c:strRef>
          </c:tx>
          <c:spPr>
            <a:solidFill>
              <a:schemeClr val="accent1"/>
            </a:solidFill>
            <a:ln>
              <a:noFill/>
            </a:ln>
            <a:effectLst/>
          </c:spPr>
          <c:invertIfNegative val="0"/>
          <c:cat>
            <c:numRef>
              <c:f>Hoja3!$A$2:$A$4</c:f>
              <c:numCache>
                <c:formatCode>General</c:formatCode>
                <c:ptCount val="3"/>
                <c:pt idx="0">
                  <c:v>2021</c:v>
                </c:pt>
                <c:pt idx="1">
                  <c:v>2022</c:v>
                </c:pt>
                <c:pt idx="2">
                  <c:v>2023</c:v>
                </c:pt>
              </c:numCache>
            </c:numRef>
          </c:cat>
          <c:val>
            <c:numRef>
              <c:f>Hoja3!$B$2:$B$4</c:f>
              <c:numCache>
                <c:formatCode>_("$"* #,##0.00_);_("$"* \(#,##0.00\);_("$"* "-"??_);_(@_)</c:formatCode>
                <c:ptCount val="3"/>
                <c:pt idx="0">
                  <c:v>12370883359</c:v>
                </c:pt>
                <c:pt idx="1">
                  <c:v>17636469506</c:v>
                </c:pt>
                <c:pt idx="2">
                  <c:v>21161055839.440075</c:v>
                </c:pt>
              </c:numCache>
            </c:numRef>
          </c:val>
          <c:extLst>
            <c:ext xmlns:c16="http://schemas.microsoft.com/office/drawing/2014/chart" uri="{C3380CC4-5D6E-409C-BE32-E72D297353CC}">
              <c16:uniqueId val="{00000000-7649-4E11-8968-E72B7EC52B69}"/>
            </c:ext>
          </c:extLst>
        </c:ser>
        <c:ser>
          <c:idx val="1"/>
          <c:order val="1"/>
          <c:tx>
            <c:strRef>
              <c:f>Hoja3!$C$1</c:f>
              <c:strCache>
                <c:ptCount val="1"/>
                <c:pt idx="0">
                  <c:v> Valor total conciliado </c:v>
                </c:pt>
              </c:strCache>
            </c:strRef>
          </c:tx>
          <c:spPr>
            <a:solidFill>
              <a:schemeClr val="accent2"/>
            </a:solidFill>
            <a:ln>
              <a:noFill/>
            </a:ln>
            <a:effectLst/>
          </c:spPr>
          <c:invertIfNegative val="0"/>
          <c:cat>
            <c:numRef>
              <c:f>Hoja3!$A$2:$A$4</c:f>
              <c:numCache>
                <c:formatCode>General</c:formatCode>
                <c:ptCount val="3"/>
                <c:pt idx="0">
                  <c:v>2021</c:v>
                </c:pt>
                <c:pt idx="1">
                  <c:v>2022</c:v>
                </c:pt>
                <c:pt idx="2">
                  <c:v>2023</c:v>
                </c:pt>
              </c:numCache>
            </c:numRef>
          </c:cat>
          <c:val>
            <c:numRef>
              <c:f>Hoja3!$C$2:$C$4</c:f>
              <c:numCache>
                <c:formatCode>_("$"* #,##0.00_);_("$"* \(#,##0.00\);_("$"* "-"??_);_(@_)</c:formatCode>
                <c:ptCount val="3"/>
                <c:pt idx="0">
                  <c:v>12368256833</c:v>
                </c:pt>
                <c:pt idx="1">
                  <c:v>17631407916</c:v>
                </c:pt>
                <c:pt idx="2">
                  <c:v>15731896647.150011</c:v>
                </c:pt>
              </c:numCache>
            </c:numRef>
          </c:val>
          <c:extLst>
            <c:ext xmlns:c16="http://schemas.microsoft.com/office/drawing/2014/chart" uri="{C3380CC4-5D6E-409C-BE32-E72D297353CC}">
              <c16:uniqueId val="{00000001-7649-4E11-8968-E72B7EC52B69}"/>
            </c:ext>
          </c:extLst>
        </c:ser>
        <c:ser>
          <c:idx val="2"/>
          <c:order val="2"/>
          <c:tx>
            <c:strRef>
              <c:f>Hoja3!$D$1</c:f>
              <c:strCache>
                <c:ptCount val="1"/>
                <c:pt idx="0">
                  <c:v>valor total a favor EPS </c:v>
                </c:pt>
              </c:strCache>
            </c:strRef>
          </c:tx>
          <c:spPr>
            <a:solidFill>
              <a:schemeClr val="accent3"/>
            </a:solidFill>
            <a:ln>
              <a:noFill/>
            </a:ln>
            <a:effectLst/>
          </c:spPr>
          <c:invertIfNegative val="0"/>
          <c:cat>
            <c:numRef>
              <c:f>Hoja3!$A$2:$A$4</c:f>
              <c:numCache>
                <c:formatCode>General</c:formatCode>
                <c:ptCount val="3"/>
                <c:pt idx="0">
                  <c:v>2021</c:v>
                </c:pt>
                <c:pt idx="1">
                  <c:v>2022</c:v>
                </c:pt>
                <c:pt idx="2">
                  <c:v>2023</c:v>
                </c:pt>
              </c:numCache>
            </c:numRef>
          </c:cat>
          <c:val>
            <c:numRef>
              <c:f>Hoja3!$D$2:$D$4</c:f>
              <c:numCache>
                <c:formatCode>_("$"* #,##0.00_);_("$"* \(#,##0.00\);_("$"* "-"??_);_(@_)</c:formatCode>
                <c:ptCount val="3"/>
                <c:pt idx="0">
                  <c:v>6150857702</c:v>
                </c:pt>
                <c:pt idx="1">
                  <c:v>8621483513</c:v>
                </c:pt>
                <c:pt idx="2">
                  <c:v>9365766260.1699982</c:v>
                </c:pt>
              </c:numCache>
            </c:numRef>
          </c:val>
          <c:extLst>
            <c:ext xmlns:c16="http://schemas.microsoft.com/office/drawing/2014/chart" uri="{C3380CC4-5D6E-409C-BE32-E72D297353CC}">
              <c16:uniqueId val="{00000002-7649-4E11-8968-E72B7EC52B69}"/>
            </c:ext>
          </c:extLst>
        </c:ser>
        <c:dLbls>
          <c:showLegendKey val="0"/>
          <c:showVal val="0"/>
          <c:showCatName val="0"/>
          <c:showSerName val="0"/>
          <c:showPercent val="0"/>
          <c:showBubbleSize val="0"/>
        </c:dLbls>
        <c:gapWidth val="219"/>
        <c:overlap val="-27"/>
        <c:axId val="749459488"/>
        <c:axId val="749463328"/>
      </c:barChart>
      <c:catAx>
        <c:axId val="749459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749463328"/>
        <c:crosses val="autoZero"/>
        <c:auto val="1"/>
        <c:lblAlgn val="ctr"/>
        <c:lblOffset val="100"/>
        <c:noMultiLvlLbl val="0"/>
      </c:catAx>
      <c:valAx>
        <c:axId val="749463328"/>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7494594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s-CO"/>
          </a:p>
        </c:txPr>
      </c:dTable>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b="1" dirty="0">
                <a:solidFill>
                  <a:schemeClr val="tx1"/>
                </a:solidFill>
              </a:rPr>
              <a:t>CONTRATOS POR MODALIDAD</a:t>
            </a:r>
            <a:r>
              <a:rPr lang="es-CO" b="1" baseline="0" dirty="0">
                <a:solidFill>
                  <a:schemeClr val="tx1"/>
                </a:solidFill>
              </a:rPr>
              <a:t> DE PAGO</a:t>
            </a:r>
            <a:endParaRPr lang="es-CO"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tx>
            <c:strRef>
              <c:f>Hoja2!$C$3</c:f>
              <c:strCache>
                <c:ptCount val="1"/>
                <c:pt idx="0">
                  <c:v>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Hoja2!$B$4:$B$7</c:f>
              <c:strCache>
                <c:ptCount val="4"/>
                <c:pt idx="0">
                  <c:v> EVENTO</c:v>
                </c:pt>
                <c:pt idx="1">
                  <c:v>CAPITADO</c:v>
                </c:pt>
                <c:pt idx="2">
                  <c:v>PGP</c:v>
                </c:pt>
                <c:pt idx="3">
                  <c:v>PAQUETE</c:v>
                </c:pt>
              </c:strCache>
            </c:strRef>
          </c:cat>
          <c:val>
            <c:numRef>
              <c:f>Hoja2!$C$4:$C$7</c:f>
              <c:numCache>
                <c:formatCode>General</c:formatCode>
                <c:ptCount val="4"/>
                <c:pt idx="0">
                  <c:v>594</c:v>
                </c:pt>
                <c:pt idx="1">
                  <c:v>38</c:v>
                </c:pt>
                <c:pt idx="2">
                  <c:v>6</c:v>
                </c:pt>
                <c:pt idx="3">
                  <c:v>4</c:v>
                </c:pt>
              </c:numCache>
            </c:numRef>
          </c:val>
          <c:extLst>
            <c:ext xmlns:c16="http://schemas.microsoft.com/office/drawing/2014/chart" uri="{C3380CC4-5D6E-409C-BE32-E72D297353CC}">
              <c16:uniqueId val="{00000000-55A8-44AE-B372-593C7F158429}"/>
            </c:ext>
          </c:extLst>
        </c:ser>
        <c:dLbls>
          <c:showLegendKey val="0"/>
          <c:showVal val="0"/>
          <c:showCatName val="0"/>
          <c:showSerName val="0"/>
          <c:showPercent val="0"/>
          <c:showBubbleSize val="0"/>
        </c:dLbls>
        <c:gapWidth val="219"/>
        <c:overlap val="-27"/>
        <c:axId val="1843668111"/>
        <c:axId val="1843673391"/>
      </c:barChart>
      <c:catAx>
        <c:axId val="1843668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crossAx val="1843673391"/>
        <c:crosses val="autoZero"/>
        <c:auto val="1"/>
        <c:lblAlgn val="ctr"/>
        <c:lblOffset val="100"/>
        <c:noMultiLvlLbl val="0"/>
      </c:catAx>
      <c:valAx>
        <c:axId val="18436733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crossAx val="18436681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solidFill>
                  <a:schemeClr val="tx1"/>
                </a:solidFill>
              </a:rPr>
              <a:t>NATURALEZA</a:t>
            </a:r>
            <a:r>
              <a:rPr lang="en-US" b="1" baseline="0" dirty="0">
                <a:solidFill>
                  <a:schemeClr val="tx1"/>
                </a:solidFill>
              </a:rPr>
              <a:t> DE IPS</a:t>
            </a:r>
            <a:endParaRPr lang="en-US" b="1" dirty="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CO"/>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Hoja2!$C$10</c:f>
              <c:strCache>
                <c:ptCount val="1"/>
                <c:pt idx="0">
                  <c:v>N°</c:v>
                </c:pt>
              </c:strCache>
            </c:strRef>
          </c:tx>
          <c:spPr>
            <a:solidFill>
              <a:schemeClr val="accent1"/>
            </a:solidFill>
            <a:ln>
              <a:noFill/>
            </a:ln>
            <a:effectLst/>
            <a:sp3d/>
          </c:spPr>
          <c:invertIfNegative val="0"/>
          <c:dLbls>
            <c:dLbl>
              <c:idx val="0"/>
              <c:layout>
                <c:manualLayout>
                  <c:x val="2.5000000000000001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164-48E0-9FFF-D1A7D2213BA6}"/>
                </c:ext>
              </c:extLst>
            </c:dLbl>
            <c:dLbl>
              <c:idx val="1"/>
              <c:layout>
                <c:manualLayout>
                  <c:x val="3.0555555555555555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164-48E0-9FFF-D1A7D2213BA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Hoja2!$B$11:$B$12</c:f>
              <c:strCache>
                <c:ptCount val="2"/>
                <c:pt idx="0">
                  <c:v>PRIVADA</c:v>
                </c:pt>
                <c:pt idx="1">
                  <c:v>PUBLICA</c:v>
                </c:pt>
              </c:strCache>
            </c:strRef>
          </c:cat>
          <c:val>
            <c:numRef>
              <c:f>Hoja2!$C$11:$C$12</c:f>
              <c:numCache>
                <c:formatCode>General</c:formatCode>
                <c:ptCount val="2"/>
                <c:pt idx="0">
                  <c:v>202</c:v>
                </c:pt>
                <c:pt idx="1">
                  <c:v>95</c:v>
                </c:pt>
              </c:numCache>
            </c:numRef>
          </c:val>
          <c:extLst>
            <c:ext xmlns:c16="http://schemas.microsoft.com/office/drawing/2014/chart" uri="{C3380CC4-5D6E-409C-BE32-E72D297353CC}">
              <c16:uniqueId val="{00000002-2164-48E0-9FFF-D1A7D2213BA6}"/>
            </c:ext>
          </c:extLst>
        </c:ser>
        <c:dLbls>
          <c:showLegendKey val="0"/>
          <c:showVal val="0"/>
          <c:showCatName val="0"/>
          <c:showSerName val="0"/>
          <c:showPercent val="0"/>
          <c:showBubbleSize val="0"/>
        </c:dLbls>
        <c:gapWidth val="150"/>
        <c:shape val="box"/>
        <c:axId val="187332287"/>
        <c:axId val="187327487"/>
        <c:axId val="0"/>
      </c:bar3DChart>
      <c:catAx>
        <c:axId val="187332287"/>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87327487"/>
        <c:crosses val="autoZero"/>
        <c:auto val="1"/>
        <c:lblAlgn val="ctr"/>
        <c:lblOffset val="100"/>
        <c:noMultiLvlLbl val="0"/>
      </c:catAx>
      <c:valAx>
        <c:axId val="187327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873322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b="1" dirty="0">
                <a:solidFill>
                  <a:schemeClr val="tx1"/>
                </a:solidFill>
              </a:rPr>
              <a:t>CONTRATOS POR DEPARTAMENTO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Hoja3!$D$2:$D$16</c:f>
              <c:strCache>
                <c:ptCount val="15"/>
                <c:pt idx="0">
                  <c:v>NARIÑO</c:v>
                </c:pt>
                <c:pt idx="1">
                  <c:v>PUTUMAYO</c:v>
                </c:pt>
                <c:pt idx="2">
                  <c:v>VALLE DEL CAUCA</c:v>
                </c:pt>
                <c:pt idx="3">
                  <c:v>CAUCA</c:v>
                </c:pt>
                <c:pt idx="4">
                  <c:v>CALDAS</c:v>
                </c:pt>
                <c:pt idx="5">
                  <c:v>AMAZONAS</c:v>
                </c:pt>
                <c:pt idx="6">
                  <c:v>HUILA</c:v>
                </c:pt>
                <c:pt idx="7">
                  <c:v>META</c:v>
                </c:pt>
                <c:pt idx="8">
                  <c:v>CUNDINAMARCA</c:v>
                </c:pt>
                <c:pt idx="9">
                  <c:v>VICHADA</c:v>
                </c:pt>
                <c:pt idx="10">
                  <c:v>TOLIMA </c:v>
                </c:pt>
                <c:pt idx="11">
                  <c:v>VAUPES</c:v>
                </c:pt>
                <c:pt idx="12">
                  <c:v>RISARALDA</c:v>
                </c:pt>
                <c:pt idx="13">
                  <c:v>SANTANDER</c:v>
                </c:pt>
                <c:pt idx="14">
                  <c:v>GUAINIA</c:v>
                </c:pt>
              </c:strCache>
            </c:strRef>
          </c:cat>
          <c:val>
            <c:numRef>
              <c:f>Hoja3!$E$2:$E$16</c:f>
              <c:numCache>
                <c:formatCode>General</c:formatCode>
                <c:ptCount val="15"/>
                <c:pt idx="0">
                  <c:v>282</c:v>
                </c:pt>
                <c:pt idx="1">
                  <c:v>66</c:v>
                </c:pt>
                <c:pt idx="2">
                  <c:v>53</c:v>
                </c:pt>
                <c:pt idx="3">
                  <c:v>50</c:v>
                </c:pt>
                <c:pt idx="4">
                  <c:v>44</c:v>
                </c:pt>
                <c:pt idx="5">
                  <c:v>32</c:v>
                </c:pt>
                <c:pt idx="6">
                  <c:v>29</c:v>
                </c:pt>
                <c:pt idx="7">
                  <c:v>27</c:v>
                </c:pt>
                <c:pt idx="8">
                  <c:v>18</c:v>
                </c:pt>
                <c:pt idx="9">
                  <c:v>14</c:v>
                </c:pt>
                <c:pt idx="10">
                  <c:v>9</c:v>
                </c:pt>
                <c:pt idx="11">
                  <c:v>8</c:v>
                </c:pt>
                <c:pt idx="12">
                  <c:v>5</c:v>
                </c:pt>
                <c:pt idx="13">
                  <c:v>3</c:v>
                </c:pt>
                <c:pt idx="14">
                  <c:v>2</c:v>
                </c:pt>
              </c:numCache>
            </c:numRef>
          </c:val>
          <c:extLst>
            <c:ext xmlns:c16="http://schemas.microsoft.com/office/drawing/2014/chart" uri="{C3380CC4-5D6E-409C-BE32-E72D297353CC}">
              <c16:uniqueId val="{00000000-D7F0-4393-8D15-B14EBFBE1107}"/>
            </c:ext>
          </c:extLst>
        </c:ser>
        <c:dLbls>
          <c:showLegendKey val="0"/>
          <c:showVal val="0"/>
          <c:showCatName val="0"/>
          <c:showSerName val="0"/>
          <c:showPercent val="0"/>
          <c:showBubbleSize val="0"/>
        </c:dLbls>
        <c:gapWidth val="219"/>
        <c:overlap val="-27"/>
        <c:axId val="187333727"/>
        <c:axId val="187336607"/>
      </c:barChart>
      <c:catAx>
        <c:axId val="1873337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87336607"/>
        <c:crosses val="autoZero"/>
        <c:auto val="1"/>
        <c:lblAlgn val="ctr"/>
        <c:lblOffset val="100"/>
        <c:noMultiLvlLbl val="0"/>
      </c:catAx>
      <c:valAx>
        <c:axId val="1873366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crossAx val="187333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b="1" dirty="0">
                <a:solidFill>
                  <a:schemeClr val="tx1"/>
                </a:solidFill>
                <a:latin typeface="Arial" panose="020B0604020202020204" pitchFamily="34" charset="0"/>
                <a:cs typeface="Arial" panose="020B0604020202020204" pitchFamily="34" charset="0"/>
              </a:rPr>
              <a:t>DESCUENTOS</a:t>
            </a:r>
            <a:r>
              <a:rPr lang="es-CO" b="1" baseline="0" dirty="0">
                <a:solidFill>
                  <a:schemeClr val="tx1"/>
                </a:solidFill>
                <a:latin typeface="Arial" panose="020B0604020202020204" pitchFamily="34" charset="0"/>
                <a:cs typeface="Arial" panose="020B0604020202020204" pitchFamily="34" charset="0"/>
              </a:rPr>
              <a:t> SUPERVISIÓN DE CONTRATOS</a:t>
            </a:r>
            <a:endParaRPr lang="es-CO"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tx>
            <c:strRef>
              <c:f>Hoja6!$C$6</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Hoja6!$D$6</c:f>
              <c:numCache>
                <c:formatCode>#,##0</c:formatCode>
                <c:ptCount val="1"/>
                <c:pt idx="0">
                  <c:v>1992069751</c:v>
                </c:pt>
              </c:numCache>
            </c:numRef>
          </c:val>
          <c:extLst>
            <c:ext xmlns:c16="http://schemas.microsoft.com/office/drawing/2014/chart" uri="{C3380CC4-5D6E-409C-BE32-E72D297353CC}">
              <c16:uniqueId val="{00000000-76BD-4EC3-A64F-28CF0C009EBF}"/>
            </c:ext>
          </c:extLst>
        </c:ser>
        <c:ser>
          <c:idx val="1"/>
          <c:order val="1"/>
          <c:tx>
            <c:strRef>
              <c:f>Hoja6!$C$7</c:f>
              <c:strCache>
                <c:ptCount val="1"/>
                <c:pt idx="0">
                  <c:v>2022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Hoja6!$D$7</c:f>
              <c:numCache>
                <c:formatCode>#,##0</c:formatCode>
                <c:ptCount val="1"/>
                <c:pt idx="0">
                  <c:v>1326877167</c:v>
                </c:pt>
              </c:numCache>
            </c:numRef>
          </c:val>
          <c:extLst>
            <c:ext xmlns:c16="http://schemas.microsoft.com/office/drawing/2014/chart" uri="{C3380CC4-5D6E-409C-BE32-E72D297353CC}">
              <c16:uniqueId val="{00000001-76BD-4EC3-A64F-28CF0C009EBF}"/>
            </c:ext>
          </c:extLst>
        </c:ser>
        <c:ser>
          <c:idx val="2"/>
          <c:order val="2"/>
          <c:tx>
            <c:strRef>
              <c:f>Hoja6!$C$8</c:f>
              <c:strCache>
                <c:ptCount val="1"/>
                <c:pt idx="0">
                  <c:v>2023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Hoja6!$D$8</c:f>
              <c:numCache>
                <c:formatCode>#,##0</c:formatCode>
                <c:ptCount val="1"/>
                <c:pt idx="0">
                  <c:v>1236618443</c:v>
                </c:pt>
              </c:numCache>
            </c:numRef>
          </c:val>
          <c:extLst>
            <c:ext xmlns:c16="http://schemas.microsoft.com/office/drawing/2014/chart" uri="{C3380CC4-5D6E-409C-BE32-E72D297353CC}">
              <c16:uniqueId val="{00000002-76BD-4EC3-A64F-28CF0C009EBF}"/>
            </c:ext>
          </c:extLst>
        </c:ser>
        <c:dLbls>
          <c:showLegendKey val="0"/>
          <c:showVal val="0"/>
          <c:showCatName val="0"/>
          <c:showSerName val="0"/>
          <c:showPercent val="0"/>
          <c:showBubbleSize val="0"/>
        </c:dLbls>
        <c:gapWidth val="219"/>
        <c:overlap val="-27"/>
        <c:axId val="134400015"/>
        <c:axId val="134392815"/>
      </c:barChart>
      <c:catAx>
        <c:axId val="134400015"/>
        <c:scaling>
          <c:orientation val="minMax"/>
        </c:scaling>
        <c:delete val="1"/>
        <c:axPos val="b"/>
        <c:numFmt formatCode="General" sourceLinked="1"/>
        <c:majorTickMark val="none"/>
        <c:minorTickMark val="none"/>
        <c:tickLblPos val="nextTo"/>
        <c:crossAx val="134392815"/>
        <c:crosses val="autoZero"/>
        <c:auto val="1"/>
        <c:lblAlgn val="ctr"/>
        <c:lblOffset val="100"/>
        <c:noMultiLvlLbl val="0"/>
      </c:catAx>
      <c:valAx>
        <c:axId val="1343928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34400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Hoja2!$A$9</c:f>
              <c:strCache>
                <c:ptCount val="1"/>
                <c:pt idx="0">
                  <c:v>CONTRATOS LIQUIDADOS</c:v>
                </c:pt>
              </c:strCache>
            </c:strRef>
          </c:tx>
          <c:spPr>
            <a:solidFill>
              <a:schemeClr val="accent2">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Hoja2!$B$8:$D$8</c:f>
              <c:numCache>
                <c:formatCode>mmm\-yy</c:formatCode>
                <c:ptCount val="3"/>
                <c:pt idx="0">
                  <c:v>44531</c:v>
                </c:pt>
                <c:pt idx="1">
                  <c:v>44896</c:v>
                </c:pt>
                <c:pt idx="2">
                  <c:v>45261</c:v>
                </c:pt>
              </c:numCache>
            </c:numRef>
          </c:cat>
          <c:val>
            <c:numRef>
              <c:f>Hoja2!$B$9:$D$9</c:f>
              <c:numCache>
                <c:formatCode>General</c:formatCode>
                <c:ptCount val="3"/>
                <c:pt idx="0" formatCode="#,##0">
                  <c:v>3967</c:v>
                </c:pt>
                <c:pt idx="1">
                  <c:v>4847</c:v>
                </c:pt>
                <c:pt idx="2">
                  <c:v>7172</c:v>
                </c:pt>
              </c:numCache>
            </c:numRef>
          </c:val>
          <c:extLst>
            <c:ext xmlns:c16="http://schemas.microsoft.com/office/drawing/2014/chart" uri="{C3380CC4-5D6E-409C-BE32-E72D297353CC}">
              <c16:uniqueId val="{00000000-3BB6-4468-B810-2AD30E4D609B}"/>
            </c:ext>
          </c:extLst>
        </c:ser>
        <c:ser>
          <c:idx val="1"/>
          <c:order val="1"/>
          <c:tx>
            <c:strRef>
              <c:f>Hoja2!$A$10</c:f>
              <c:strCache>
                <c:ptCount val="1"/>
                <c:pt idx="0">
                  <c:v>CONTRATOS SIN LIQUIDAR</c:v>
                </c:pt>
              </c:strCache>
            </c:strRef>
          </c:tx>
          <c:spPr>
            <a:solidFill>
              <a:schemeClr val="accent2">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Hoja2!$B$8:$D$8</c:f>
              <c:numCache>
                <c:formatCode>mmm\-yy</c:formatCode>
                <c:ptCount val="3"/>
                <c:pt idx="0">
                  <c:v>44531</c:v>
                </c:pt>
                <c:pt idx="1">
                  <c:v>44896</c:v>
                </c:pt>
                <c:pt idx="2">
                  <c:v>45261</c:v>
                </c:pt>
              </c:numCache>
            </c:numRef>
          </c:cat>
          <c:val>
            <c:numRef>
              <c:f>Hoja2!$B$10:$D$10</c:f>
              <c:numCache>
                <c:formatCode>General</c:formatCode>
                <c:ptCount val="3"/>
                <c:pt idx="0" formatCode="#,##0">
                  <c:v>2577</c:v>
                </c:pt>
                <c:pt idx="1">
                  <c:v>2617</c:v>
                </c:pt>
                <c:pt idx="2" formatCode="#,##0">
                  <c:v>2923</c:v>
                </c:pt>
              </c:numCache>
            </c:numRef>
          </c:val>
          <c:extLst>
            <c:ext xmlns:c16="http://schemas.microsoft.com/office/drawing/2014/chart" uri="{C3380CC4-5D6E-409C-BE32-E72D297353CC}">
              <c16:uniqueId val="{00000001-3BB6-4468-B810-2AD30E4D609B}"/>
            </c:ext>
          </c:extLst>
        </c:ser>
        <c:dLbls>
          <c:dLblPos val="outEnd"/>
          <c:showLegendKey val="0"/>
          <c:showVal val="1"/>
          <c:showCatName val="0"/>
          <c:showSerName val="0"/>
          <c:showPercent val="0"/>
          <c:showBubbleSize val="0"/>
        </c:dLbls>
        <c:gapWidth val="219"/>
        <c:overlap val="-27"/>
        <c:axId val="1502693919"/>
        <c:axId val="1394941567"/>
      </c:barChart>
      <c:dateAx>
        <c:axId val="1502693919"/>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394941567"/>
        <c:crosses val="autoZero"/>
        <c:auto val="1"/>
        <c:lblOffset val="100"/>
        <c:baseTimeUnit val="years"/>
      </c:dateAx>
      <c:valAx>
        <c:axId val="139494156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5026939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Hoja3!$B$1</c:f>
              <c:strCache>
                <c:ptCount val="1"/>
                <c:pt idx="0">
                  <c:v>CONTRATOS LIQUIDADOS</c:v>
                </c:pt>
              </c:strCache>
            </c:strRef>
          </c:tx>
          <c:spPr>
            <a:solidFill>
              <a:schemeClr val="accent2">
                <a:shade val="76000"/>
              </a:schemeClr>
            </a:solidFill>
            <a:ln>
              <a:noFill/>
            </a:ln>
            <a:effectLst/>
          </c:spPr>
          <c:invertIfNegative val="0"/>
          <c:cat>
            <c:strRef>
              <c:f>Hoja3!$A$2:$A$6</c:f>
              <c:strCache>
                <c:ptCount val="5"/>
                <c:pt idx="0">
                  <c:v>CAPITADO</c:v>
                </c:pt>
                <c:pt idx="1">
                  <c:v>EVENTO</c:v>
                </c:pt>
                <c:pt idx="2">
                  <c:v>MIXTO</c:v>
                </c:pt>
                <c:pt idx="3">
                  <c:v>PAQUETE INTEGRAL</c:v>
                </c:pt>
                <c:pt idx="4">
                  <c:v>PGP</c:v>
                </c:pt>
              </c:strCache>
            </c:strRef>
          </c:cat>
          <c:val>
            <c:numRef>
              <c:f>Hoja3!$B$2:$B$6</c:f>
              <c:numCache>
                <c:formatCode>General</c:formatCode>
                <c:ptCount val="5"/>
                <c:pt idx="0">
                  <c:v>1154</c:v>
                </c:pt>
                <c:pt idx="1">
                  <c:v>5715</c:v>
                </c:pt>
                <c:pt idx="2">
                  <c:v>218</c:v>
                </c:pt>
                <c:pt idx="3">
                  <c:v>26</c:v>
                </c:pt>
                <c:pt idx="4">
                  <c:v>5</c:v>
                </c:pt>
              </c:numCache>
            </c:numRef>
          </c:val>
          <c:extLst>
            <c:ext xmlns:c16="http://schemas.microsoft.com/office/drawing/2014/chart" uri="{C3380CC4-5D6E-409C-BE32-E72D297353CC}">
              <c16:uniqueId val="{00000000-1CDD-4397-815D-BC1FB643EA4E}"/>
            </c:ext>
          </c:extLst>
        </c:ser>
        <c:ser>
          <c:idx val="1"/>
          <c:order val="1"/>
          <c:tx>
            <c:strRef>
              <c:f>Hoja3!$C$1</c:f>
              <c:strCache>
                <c:ptCount val="1"/>
                <c:pt idx="0">
                  <c:v>CONTRATOS SIN LIQUIDAR</c:v>
                </c:pt>
              </c:strCache>
            </c:strRef>
          </c:tx>
          <c:spPr>
            <a:solidFill>
              <a:schemeClr val="accent2">
                <a:tint val="77000"/>
              </a:schemeClr>
            </a:solidFill>
            <a:ln>
              <a:noFill/>
            </a:ln>
            <a:effectLst/>
          </c:spPr>
          <c:invertIfNegative val="0"/>
          <c:cat>
            <c:strRef>
              <c:f>Hoja3!$A$2:$A$6</c:f>
              <c:strCache>
                <c:ptCount val="5"/>
                <c:pt idx="0">
                  <c:v>CAPITADO</c:v>
                </c:pt>
                <c:pt idx="1">
                  <c:v>EVENTO</c:v>
                </c:pt>
                <c:pt idx="2">
                  <c:v>MIXTO</c:v>
                </c:pt>
                <c:pt idx="3">
                  <c:v>PAQUETE INTEGRAL</c:v>
                </c:pt>
                <c:pt idx="4">
                  <c:v>PGP</c:v>
                </c:pt>
              </c:strCache>
            </c:strRef>
          </c:cat>
          <c:val>
            <c:numRef>
              <c:f>Hoja3!$C$2:$C$6</c:f>
              <c:numCache>
                <c:formatCode>General</c:formatCode>
                <c:ptCount val="5"/>
                <c:pt idx="0">
                  <c:v>296</c:v>
                </c:pt>
                <c:pt idx="1">
                  <c:v>2622</c:v>
                </c:pt>
                <c:pt idx="2">
                  <c:v>0</c:v>
                </c:pt>
                <c:pt idx="3">
                  <c:v>3</c:v>
                </c:pt>
                <c:pt idx="4">
                  <c:v>48</c:v>
                </c:pt>
              </c:numCache>
            </c:numRef>
          </c:val>
          <c:extLst>
            <c:ext xmlns:c16="http://schemas.microsoft.com/office/drawing/2014/chart" uri="{C3380CC4-5D6E-409C-BE32-E72D297353CC}">
              <c16:uniqueId val="{00000001-1CDD-4397-815D-BC1FB643EA4E}"/>
            </c:ext>
          </c:extLst>
        </c:ser>
        <c:dLbls>
          <c:showLegendKey val="0"/>
          <c:showVal val="0"/>
          <c:showCatName val="0"/>
          <c:showSerName val="0"/>
          <c:showPercent val="0"/>
          <c:showBubbleSize val="0"/>
        </c:dLbls>
        <c:gapWidth val="219"/>
        <c:overlap val="-27"/>
        <c:axId val="252006480"/>
        <c:axId val="277778960"/>
      </c:barChart>
      <c:catAx>
        <c:axId val="252006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77778960"/>
        <c:crosses val="autoZero"/>
        <c:auto val="1"/>
        <c:lblAlgn val="ctr"/>
        <c:lblOffset val="100"/>
        <c:noMultiLvlLbl val="0"/>
      </c:catAx>
      <c:valAx>
        <c:axId val="277778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5200648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CO"/>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75064951162852E-2"/>
          <c:y val="0.13886087768440711"/>
          <c:w val="0.86812758994320205"/>
          <c:h val="0.68936177095510109"/>
        </c:manualLayout>
      </c:layout>
      <c:barChart>
        <c:barDir val="bar"/>
        <c:grouping val="clustered"/>
        <c:varyColors val="0"/>
        <c:ser>
          <c:idx val="0"/>
          <c:order val="0"/>
          <c:tx>
            <c:strRef>
              <c:f>Hoja4!$A$19</c:f>
              <c:strCache>
                <c:ptCount val="1"/>
                <c:pt idx="0">
                  <c:v>NARIÑO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Hoja4!$B$18:$G$18</c:f>
              <c:strCache>
                <c:ptCount val="6"/>
                <c:pt idx="0">
                  <c:v>2018</c:v>
                </c:pt>
                <c:pt idx="1">
                  <c:v>2019</c:v>
                </c:pt>
                <c:pt idx="2">
                  <c:v>2020</c:v>
                </c:pt>
                <c:pt idx="3">
                  <c:v>2021</c:v>
                </c:pt>
                <c:pt idx="4">
                  <c:v>2022</c:v>
                </c:pt>
                <c:pt idx="5">
                  <c:v>2023</c:v>
                </c:pt>
              </c:strCache>
            </c:strRef>
          </c:cat>
          <c:val>
            <c:numRef>
              <c:f>Hoja4!$B$19:$G$19</c:f>
              <c:numCache>
                <c:formatCode>_-* #,##0_-;\-* #,##0_-;_-* "-"??_-;_-@_-</c:formatCode>
                <c:ptCount val="6"/>
                <c:pt idx="0">
                  <c:v>319</c:v>
                </c:pt>
                <c:pt idx="1">
                  <c:v>601</c:v>
                </c:pt>
                <c:pt idx="2">
                  <c:v>2827</c:v>
                </c:pt>
                <c:pt idx="3">
                  <c:v>4244</c:v>
                </c:pt>
                <c:pt idx="4">
                  <c:v>9916</c:v>
                </c:pt>
                <c:pt idx="5">
                  <c:v>9337</c:v>
                </c:pt>
              </c:numCache>
            </c:numRef>
          </c:val>
          <c:extLst>
            <c:ext xmlns:c16="http://schemas.microsoft.com/office/drawing/2014/chart" uri="{C3380CC4-5D6E-409C-BE32-E72D297353CC}">
              <c16:uniqueId val="{00000000-EB55-42DF-959F-2D5ABB675A6E}"/>
            </c:ext>
          </c:extLst>
        </c:ser>
        <c:ser>
          <c:idx val="1"/>
          <c:order val="1"/>
          <c:tx>
            <c:strRef>
              <c:f>Hoja4!$A$20</c:f>
              <c:strCache>
                <c:ptCount val="1"/>
                <c:pt idx="0">
                  <c:v>PUTUMAYO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Hoja4!$B$18:$G$18</c:f>
              <c:strCache>
                <c:ptCount val="6"/>
                <c:pt idx="0">
                  <c:v>2018</c:v>
                </c:pt>
                <c:pt idx="1">
                  <c:v>2019</c:v>
                </c:pt>
                <c:pt idx="2">
                  <c:v>2020</c:v>
                </c:pt>
                <c:pt idx="3">
                  <c:v>2021</c:v>
                </c:pt>
                <c:pt idx="4">
                  <c:v>2022</c:v>
                </c:pt>
                <c:pt idx="5">
                  <c:v>2023</c:v>
                </c:pt>
              </c:strCache>
            </c:strRef>
          </c:cat>
          <c:val>
            <c:numRef>
              <c:f>Hoja4!$B$20:$G$20</c:f>
              <c:numCache>
                <c:formatCode>_-* #,##0_-;\-* #,##0_-;_-* "-"??_-;_-@_-</c:formatCode>
                <c:ptCount val="6"/>
                <c:pt idx="0">
                  <c:v>22</c:v>
                </c:pt>
                <c:pt idx="1">
                  <c:v>310</c:v>
                </c:pt>
                <c:pt idx="2">
                  <c:v>631</c:v>
                </c:pt>
                <c:pt idx="3">
                  <c:v>885</c:v>
                </c:pt>
                <c:pt idx="4">
                  <c:v>3964</c:v>
                </c:pt>
                <c:pt idx="5">
                  <c:v>3897</c:v>
                </c:pt>
              </c:numCache>
            </c:numRef>
          </c:val>
          <c:extLst>
            <c:ext xmlns:c16="http://schemas.microsoft.com/office/drawing/2014/chart" uri="{C3380CC4-5D6E-409C-BE32-E72D297353CC}">
              <c16:uniqueId val="{00000001-EB55-42DF-959F-2D5ABB675A6E}"/>
            </c:ext>
          </c:extLst>
        </c:ser>
        <c:ser>
          <c:idx val="2"/>
          <c:order val="2"/>
          <c:tx>
            <c:strRef>
              <c:f>Hoja4!$A$21</c:f>
              <c:strCache>
                <c:ptCount val="1"/>
                <c:pt idx="0">
                  <c:v>VICHADA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Hoja4!$B$18:$G$18</c:f>
              <c:strCache>
                <c:ptCount val="6"/>
                <c:pt idx="0">
                  <c:v>2018</c:v>
                </c:pt>
                <c:pt idx="1">
                  <c:v>2019</c:v>
                </c:pt>
                <c:pt idx="2">
                  <c:v>2020</c:v>
                </c:pt>
                <c:pt idx="3">
                  <c:v>2021</c:v>
                </c:pt>
                <c:pt idx="4">
                  <c:v>2022</c:v>
                </c:pt>
                <c:pt idx="5">
                  <c:v>2023</c:v>
                </c:pt>
              </c:strCache>
            </c:strRef>
          </c:cat>
          <c:val>
            <c:numRef>
              <c:f>Hoja4!$B$21:$G$21</c:f>
              <c:numCache>
                <c:formatCode>_-* #,##0_-;\-* #,##0_-;_-* "-"??_-;_-@_-</c:formatCode>
                <c:ptCount val="6"/>
                <c:pt idx="0">
                  <c:v>2</c:v>
                </c:pt>
                <c:pt idx="1">
                  <c:v>3</c:v>
                </c:pt>
                <c:pt idx="2">
                  <c:v>357</c:v>
                </c:pt>
                <c:pt idx="3">
                  <c:v>2359</c:v>
                </c:pt>
                <c:pt idx="4">
                  <c:v>2429</c:v>
                </c:pt>
                <c:pt idx="5">
                  <c:v>1237</c:v>
                </c:pt>
              </c:numCache>
            </c:numRef>
          </c:val>
          <c:extLst>
            <c:ext xmlns:c16="http://schemas.microsoft.com/office/drawing/2014/chart" uri="{C3380CC4-5D6E-409C-BE32-E72D297353CC}">
              <c16:uniqueId val="{00000002-EB55-42DF-959F-2D5ABB675A6E}"/>
            </c:ext>
          </c:extLst>
        </c:ser>
        <c:ser>
          <c:idx val="3"/>
          <c:order val="3"/>
          <c:tx>
            <c:strRef>
              <c:f>Hoja4!$A$22</c:f>
              <c:strCache>
                <c:ptCount val="1"/>
                <c:pt idx="0">
                  <c:v>AMAZONAS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Hoja4!$B$18:$G$18</c:f>
              <c:strCache>
                <c:ptCount val="6"/>
                <c:pt idx="0">
                  <c:v>2018</c:v>
                </c:pt>
                <c:pt idx="1">
                  <c:v>2019</c:v>
                </c:pt>
                <c:pt idx="2">
                  <c:v>2020</c:v>
                </c:pt>
                <c:pt idx="3">
                  <c:v>2021</c:v>
                </c:pt>
                <c:pt idx="4">
                  <c:v>2022</c:v>
                </c:pt>
                <c:pt idx="5">
                  <c:v>2023</c:v>
                </c:pt>
              </c:strCache>
            </c:strRef>
          </c:cat>
          <c:val>
            <c:numRef>
              <c:f>Hoja4!$B$22:$G$22</c:f>
              <c:numCache>
                <c:formatCode>_-* #,##0_-;\-* #,##0_-;_-* "-"??_-;_-@_-</c:formatCode>
                <c:ptCount val="6"/>
                <c:pt idx="1">
                  <c:v>1</c:v>
                </c:pt>
                <c:pt idx="2">
                  <c:v>410</c:v>
                </c:pt>
                <c:pt idx="3">
                  <c:v>917</c:v>
                </c:pt>
                <c:pt idx="4">
                  <c:v>544</c:v>
                </c:pt>
                <c:pt idx="5">
                  <c:v>537</c:v>
                </c:pt>
              </c:numCache>
            </c:numRef>
          </c:val>
          <c:extLst>
            <c:ext xmlns:c16="http://schemas.microsoft.com/office/drawing/2014/chart" uri="{C3380CC4-5D6E-409C-BE32-E72D297353CC}">
              <c16:uniqueId val="{00000003-EB55-42DF-959F-2D5ABB675A6E}"/>
            </c:ext>
          </c:extLst>
        </c:ser>
        <c:ser>
          <c:idx val="4"/>
          <c:order val="4"/>
          <c:tx>
            <c:strRef>
              <c:f>Hoja4!$A$23</c:f>
              <c:strCache>
                <c:ptCount val="1"/>
                <c:pt idx="0">
                  <c:v>CAUCA</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Hoja4!$B$18:$G$18</c:f>
              <c:strCache>
                <c:ptCount val="6"/>
                <c:pt idx="0">
                  <c:v>2018</c:v>
                </c:pt>
                <c:pt idx="1">
                  <c:v>2019</c:v>
                </c:pt>
                <c:pt idx="2">
                  <c:v>2020</c:v>
                </c:pt>
                <c:pt idx="3">
                  <c:v>2021</c:v>
                </c:pt>
                <c:pt idx="4">
                  <c:v>2022</c:v>
                </c:pt>
                <c:pt idx="5">
                  <c:v>2023</c:v>
                </c:pt>
              </c:strCache>
            </c:strRef>
          </c:cat>
          <c:val>
            <c:numRef>
              <c:f>Hoja4!$B$23:$G$23</c:f>
              <c:numCache>
                <c:formatCode>_-* #,##0_-;\-* #,##0_-;_-* "-"??_-;_-@_-</c:formatCode>
                <c:ptCount val="6"/>
                <c:pt idx="0">
                  <c:v>11</c:v>
                </c:pt>
                <c:pt idx="1">
                  <c:v>18</c:v>
                </c:pt>
                <c:pt idx="2">
                  <c:v>88</c:v>
                </c:pt>
                <c:pt idx="3">
                  <c:v>109</c:v>
                </c:pt>
                <c:pt idx="4">
                  <c:v>808</c:v>
                </c:pt>
                <c:pt idx="5">
                  <c:v>654</c:v>
                </c:pt>
              </c:numCache>
            </c:numRef>
          </c:val>
          <c:extLst>
            <c:ext xmlns:c16="http://schemas.microsoft.com/office/drawing/2014/chart" uri="{C3380CC4-5D6E-409C-BE32-E72D297353CC}">
              <c16:uniqueId val="{00000004-EB55-42DF-959F-2D5ABB675A6E}"/>
            </c:ext>
          </c:extLst>
        </c:ser>
        <c:dLbls>
          <c:dLblPos val="outEnd"/>
          <c:showLegendKey val="0"/>
          <c:showVal val="1"/>
          <c:showCatName val="0"/>
          <c:showSerName val="0"/>
          <c:showPercent val="0"/>
          <c:showBubbleSize val="0"/>
        </c:dLbls>
        <c:gapWidth val="182"/>
        <c:axId val="439378543"/>
        <c:axId val="439380463"/>
      </c:barChart>
      <c:catAx>
        <c:axId val="43937854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439380463"/>
        <c:crosses val="autoZero"/>
        <c:auto val="1"/>
        <c:lblAlgn val="ctr"/>
        <c:lblOffset val="100"/>
        <c:noMultiLvlLbl val="0"/>
      </c:catAx>
      <c:valAx>
        <c:axId val="439380463"/>
        <c:scaling>
          <c:orientation val="minMax"/>
          <c:max val="10000"/>
        </c:scaling>
        <c:delete val="0"/>
        <c:axPos val="b"/>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4393785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0" i="0" u="none" strike="noStrike" kern="1200" baseline="0">
                <a:solidFill>
                  <a:schemeClr val="tx1"/>
                </a:solidFill>
                <a:latin typeface="Arial" panose="020B0604020202020204" pitchFamily="34" charset="0"/>
                <a:ea typeface="+mn-ea"/>
                <a:cs typeface="Arial" panose="020B0604020202020204" pitchFamily="34" charset="0"/>
              </a:defRPr>
            </a:pPr>
            <a:r>
              <a:rPr lang="es-CO" sz="2400" b="0" dirty="0">
                <a:solidFill>
                  <a:schemeClr val="tx1"/>
                </a:solidFill>
                <a:latin typeface="Arial" panose="020B0604020202020204" pitchFamily="34" charset="0"/>
                <a:cs typeface="Arial" panose="020B0604020202020204" pitchFamily="34" charset="0"/>
              </a:rPr>
              <a:t>Actualización De Componentes Del Sistema De Gestión De Calidad</a:t>
            </a:r>
          </a:p>
        </c:rich>
      </c:tx>
      <c:layout>
        <c:manualLayout>
          <c:xMode val="edge"/>
          <c:yMode val="edge"/>
          <c:x val="0.11608705053346784"/>
          <c:y val="2.392646735937828E-2"/>
        </c:manualLayout>
      </c:layout>
      <c:overlay val="0"/>
      <c:spPr>
        <a:noFill/>
        <a:ln>
          <a:noFill/>
        </a:ln>
        <a:effectLst/>
      </c:spPr>
      <c:txPr>
        <a:bodyPr rot="0" spcFirstLastPara="1" vertOverflow="ellipsis" vert="horz" wrap="square" anchor="ctr" anchorCtr="1"/>
        <a:lstStyle/>
        <a:p>
          <a:pPr>
            <a:defRPr sz="2128"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title>
    <c:autoTitleDeleted val="0"/>
    <c:plotArea>
      <c:layout/>
      <c:barChart>
        <c:barDir val="col"/>
        <c:grouping val="clustered"/>
        <c:varyColors val="0"/>
        <c:ser>
          <c:idx val="0"/>
          <c:order val="0"/>
          <c:tx>
            <c:strRef>
              <c:f>'SISTEMA DE GESTIÓN DE CALIDAD'!$C$2</c:f>
              <c:strCache>
                <c:ptCount val="1"/>
                <c:pt idx="0">
                  <c:v>TOTAL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'SISTEMA DE GESTIÓN DE CALIDAD'!$B$3:$B$9</c:f>
              <c:strCache>
                <c:ptCount val="7"/>
                <c:pt idx="0">
                  <c:v>Caracterizaciones</c:v>
                </c:pt>
                <c:pt idx="1">
                  <c:v>Procedimientos </c:v>
                </c:pt>
                <c:pt idx="2">
                  <c:v>Formatos</c:v>
                </c:pt>
                <c:pt idx="3">
                  <c:v>Indicadores</c:v>
                </c:pt>
                <c:pt idx="4">
                  <c:v>Matriz de Riesgos</c:v>
                </c:pt>
                <c:pt idx="5">
                  <c:v>Normograma</c:v>
                </c:pt>
                <c:pt idx="6">
                  <c:v>Documentos Internos</c:v>
                </c:pt>
              </c:strCache>
            </c:strRef>
          </c:cat>
          <c:val>
            <c:numRef>
              <c:f>'SISTEMA DE GESTIÓN DE CALIDAD'!$C$3:$C$9</c:f>
              <c:numCache>
                <c:formatCode>General</c:formatCode>
                <c:ptCount val="7"/>
                <c:pt idx="0">
                  <c:v>15</c:v>
                </c:pt>
                <c:pt idx="1">
                  <c:v>190</c:v>
                </c:pt>
                <c:pt idx="2">
                  <c:v>625</c:v>
                </c:pt>
                <c:pt idx="3">
                  <c:v>142</c:v>
                </c:pt>
                <c:pt idx="4">
                  <c:v>15</c:v>
                </c:pt>
                <c:pt idx="5">
                  <c:v>15</c:v>
                </c:pt>
                <c:pt idx="6">
                  <c:v>150</c:v>
                </c:pt>
              </c:numCache>
            </c:numRef>
          </c:val>
          <c:extLst>
            <c:ext xmlns:c16="http://schemas.microsoft.com/office/drawing/2014/chart" uri="{C3380CC4-5D6E-409C-BE32-E72D297353CC}">
              <c16:uniqueId val="{00000000-AC23-41E0-9084-C13E07A813F0}"/>
            </c:ext>
          </c:extLst>
        </c:ser>
        <c:ser>
          <c:idx val="1"/>
          <c:order val="1"/>
          <c:tx>
            <c:strRef>
              <c:f>'SISTEMA DE GESTIÓN DE CALIDAD'!$D$2</c:f>
              <c:strCache>
                <c:ptCount val="1"/>
                <c:pt idx="0">
                  <c:v>ACTUALIZADOS </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'SISTEMA DE GESTIÓN DE CALIDAD'!$B$3:$B$9</c:f>
              <c:strCache>
                <c:ptCount val="7"/>
                <c:pt idx="0">
                  <c:v>Caracterizaciones</c:v>
                </c:pt>
                <c:pt idx="1">
                  <c:v>Procedimientos </c:v>
                </c:pt>
                <c:pt idx="2">
                  <c:v>Formatos</c:v>
                </c:pt>
                <c:pt idx="3">
                  <c:v>Indicadores</c:v>
                </c:pt>
                <c:pt idx="4">
                  <c:v>Matriz de Riesgos</c:v>
                </c:pt>
                <c:pt idx="5">
                  <c:v>Normograma</c:v>
                </c:pt>
                <c:pt idx="6">
                  <c:v>Documentos Internos</c:v>
                </c:pt>
              </c:strCache>
            </c:strRef>
          </c:cat>
          <c:val>
            <c:numRef>
              <c:f>'SISTEMA DE GESTIÓN DE CALIDAD'!$D$3:$D$9</c:f>
              <c:numCache>
                <c:formatCode>General</c:formatCode>
                <c:ptCount val="7"/>
                <c:pt idx="0">
                  <c:v>15</c:v>
                </c:pt>
                <c:pt idx="1">
                  <c:v>190</c:v>
                </c:pt>
                <c:pt idx="2">
                  <c:v>625</c:v>
                </c:pt>
                <c:pt idx="3">
                  <c:v>142</c:v>
                </c:pt>
                <c:pt idx="4">
                  <c:v>15</c:v>
                </c:pt>
                <c:pt idx="5">
                  <c:v>12</c:v>
                </c:pt>
                <c:pt idx="6">
                  <c:v>150</c:v>
                </c:pt>
              </c:numCache>
            </c:numRef>
          </c:val>
          <c:extLst>
            <c:ext xmlns:c16="http://schemas.microsoft.com/office/drawing/2014/chart" uri="{C3380CC4-5D6E-409C-BE32-E72D297353CC}">
              <c16:uniqueId val="{00000001-AC23-41E0-9084-C13E07A813F0}"/>
            </c:ext>
          </c:extLst>
        </c:ser>
        <c:ser>
          <c:idx val="2"/>
          <c:order val="2"/>
          <c:tx>
            <c:strRef>
              <c:f>'SISTEMA DE GESTIÓN DE CALIDAD'!$E$2</c:f>
              <c:strCache>
                <c:ptCount val="1"/>
                <c:pt idx="0">
                  <c:v>PENDIENTES ACTUALIZAR</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'SISTEMA DE GESTIÓN DE CALIDAD'!$B$3:$B$9</c:f>
              <c:strCache>
                <c:ptCount val="7"/>
                <c:pt idx="0">
                  <c:v>Caracterizaciones</c:v>
                </c:pt>
                <c:pt idx="1">
                  <c:v>Procedimientos </c:v>
                </c:pt>
                <c:pt idx="2">
                  <c:v>Formatos</c:v>
                </c:pt>
                <c:pt idx="3">
                  <c:v>Indicadores</c:v>
                </c:pt>
                <c:pt idx="4">
                  <c:v>Matriz de Riesgos</c:v>
                </c:pt>
                <c:pt idx="5">
                  <c:v>Normograma</c:v>
                </c:pt>
                <c:pt idx="6">
                  <c:v>Documentos Internos</c:v>
                </c:pt>
              </c:strCache>
            </c:strRef>
          </c:cat>
          <c:val>
            <c:numRef>
              <c:f>'SISTEMA DE GESTIÓN DE CALIDAD'!$E$3:$E$9</c:f>
              <c:numCache>
                <c:formatCode>General</c:formatCode>
                <c:ptCount val="7"/>
                <c:pt idx="0">
                  <c:v>0</c:v>
                </c:pt>
                <c:pt idx="1">
                  <c:v>0</c:v>
                </c:pt>
                <c:pt idx="2">
                  <c:v>0</c:v>
                </c:pt>
                <c:pt idx="3">
                  <c:v>0</c:v>
                </c:pt>
                <c:pt idx="4">
                  <c:v>0</c:v>
                </c:pt>
                <c:pt idx="5">
                  <c:v>3</c:v>
                </c:pt>
                <c:pt idx="6">
                  <c:v>0</c:v>
                </c:pt>
              </c:numCache>
            </c:numRef>
          </c:val>
          <c:extLst>
            <c:ext xmlns:c16="http://schemas.microsoft.com/office/drawing/2014/chart" uri="{C3380CC4-5D6E-409C-BE32-E72D297353CC}">
              <c16:uniqueId val="{00000002-AC23-41E0-9084-C13E07A813F0}"/>
            </c:ext>
          </c:extLst>
        </c:ser>
        <c:dLbls>
          <c:dLblPos val="outEnd"/>
          <c:showLegendKey val="0"/>
          <c:showVal val="1"/>
          <c:showCatName val="0"/>
          <c:showSerName val="0"/>
          <c:showPercent val="0"/>
          <c:showBubbleSize val="0"/>
        </c:dLbls>
        <c:gapWidth val="100"/>
        <c:overlap val="-24"/>
        <c:axId val="391976064"/>
        <c:axId val="391974400"/>
      </c:barChart>
      <c:catAx>
        <c:axId val="39197606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s-CO"/>
          </a:p>
        </c:txPr>
        <c:crossAx val="391974400"/>
        <c:crosses val="autoZero"/>
        <c:auto val="1"/>
        <c:lblAlgn val="ctr"/>
        <c:lblOffset val="100"/>
        <c:noMultiLvlLbl val="0"/>
      </c:catAx>
      <c:valAx>
        <c:axId val="391974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391976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28842049576623E-2"/>
          <c:y val="0.18675814172000241"/>
          <c:w val="0.87665679372084904"/>
          <c:h val="0.6744324469950459"/>
        </c:manualLayout>
      </c:layout>
      <c:barChart>
        <c:barDir val="col"/>
        <c:grouping val="clustered"/>
        <c:varyColors val="0"/>
        <c:ser>
          <c:idx val="0"/>
          <c:order val="0"/>
          <c:tx>
            <c:strRef>
              <c:f>'2023 Completo'!$Q$59</c:f>
              <c:strCache>
                <c:ptCount val="1"/>
                <c:pt idx="0">
                  <c:v>Columna1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1"/>
            <c:invertIfNegative val="0"/>
            <c:bubble3D val="0"/>
            <c:extLst>
              <c:ext xmlns:c16="http://schemas.microsoft.com/office/drawing/2014/chart" uri="{C3380CC4-5D6E-409C-BE32-E72D297353CC}">
                <c16:uniqueId val="{00000001-BA99-483D-95CB-EC69E4BE939C}"/>
              </c:ext>
            </c:extLst>
          </c:dPt>
          <c:dPt>
            <c:idx val="2"/>
            <c:invertIfNegative val="0"/>
            <c:bubble3D val="0"/>
            <c:extLst>
              <c:ext xmlns:c16="http://schemas.microsoft.com/office/drawing/2014/chart" uri="{C3380CC4-5D6E-409C-BE32-E72D297353CC}">
                <c16:uniqueId val="{00000003-BA99-483D-95CB-EC69E4BE939C}"/>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'2023 Completo'!$P$60:$P$62</c:f>
              <c:strCache>
                <c:ptCount val="3"/>
                <c:pt idx="0">
                  <c:v>Riesgos </c:v>
                </c:pt>
                <c:pt idx="1">
                  <c:v>Controles </c:v>
                </c:pt>
                <c:pt idx="2">
                  <c:v>Planes de Accion </c:v>
                </c:pt>
              </c:strCache>
            </c:strRef>
          </c:cat>
          <c:val>
            <c:numRef>
              <c:f>'2023 Completo'!$Q$60:$Q$62</c:f>
              <c:numCache>
                <c:formatCode>General</c:formatCode>
                <c:ptCount val="3"/>
                <c:pt idx="0">
                  <c:v>51</c:v>
                </c:pt>
                <c:pt idx="1">
                  <c:v>188</c:v>
                </c:pt>
                <c:pt idx="2">
                  <c:v>11</c:v>
                </c:pt>
              </c:numCache>
            </c:numRef>
          </c:val>
          <c:extLst>
            <c:ext xmlns:c16="http://schemas.microsoft.com/office/drawing/2014/chart" uri="{C3380CC4-5D6E-409C-BE32-E72D297353CC}">
              <c16:uniqueId val="{00000004-BA99-483D-95CB-EC69E4BE939C}"/>
            </c:ext>
          </c:extLst>
        </c:ser>
        <c:dLbls>
          <c:dLblPos val="inEnd"/>
          <c:showLegendKey val="0"/>
          <c:showVal val="1"/>
          <c:showCatName val="0"/>
          <c:showSerName val="0"/>
          <c:showPercent val="0"/>
          <c:showBubbleSize val="0"/>
        </c:dLbls>
        <c:gapWidth val="100"/>
        <c:overlap val="-24"/>
        <c:axId val="115372127"/>
        <c:axId val="71753439"/>
      </c:barChart>
      <c:catAx>
        <c:axId val="115372127"/>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O"/>
          </a:p>
        </c:txPr>
        <c:crossAx val="71753439"/>
        <c:crosses val="autoZero"/>
        <c:auto val="1"/>
        <c:lblAlgn val="ctr"/>
        <c:lblOffset val="100"/>
        <c:noMultiLvlLbl val="0"/>
      </c:catAx>
      <c:valAx>
        <c:axId val="71753439"/>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CO"/>
          </a:p>
        </c:txPr>
        <c:crossAx val="11537212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v>Total de Riesgos</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'Riesgos y Controles 2023'!$C$3:$C$17</c:f>
              <c:strCache>
                <c:ptCount val="15"/>
                <c:pt idx="0">
                  <c:v>Direccionamiento Estrategico</c:v>
                </c:pt>
                <c:pt idx="1">
                  <c:v>Sistemas Integrados de Gestión</c:v>
                </c:pt>
                <c:pt idx="2">
                  <c:v>Gestión de garantia de plan de beneficios </c:v>
                </c:pt>
                <c:pt idx="3">
                  <c:v>Gestión de Atención al Afiliado y Evaluación de Servicios</c:v>
                </c:pt>
                <c:pt idx="4">
                  <c:v>Gestión de Afiliación y Administración de Base de Datos</c:v>
                </c:pt>
                <c:pt idx="5">
                  <c:v>Gestión Socio Cultural y Fortalecimiento a la Medicina Tradicional</c:v>
                </c:pt>
                <c:pt idx="6">
                  <c:v>Gestión de Conformación de Red de Prestadores </c:v>
                </c:pt>
                <c:pt idx="7">
                  <c:v>Gestión Integral del Riesgo en Salud</c:v>
                </c:pt>
                <c:pt idx="8">
                  <c:v>Gestión de Talento Humano</c:v>
                </c:pt>
                <c:pt idx="9">
                  <c:v>Gestión Financiera , Contable y de Cartera</c:v>
                </c:pt>
                <c:pt idx="10">
                  <c:v>Gestión de Radicación y Auditoría  de Cuentas</c:v>
                </c:pt>
                <c:pt idx="11">
                  <c:v>Gestión de Información</c:v>
                </c:pt>
                <c:pt idx="12">
                  <c:v>Gestión de Recursos Físicos y Tecnológicos</c:v>
                </c:pt>
                <c:pt idx="13">
                  <c:v>Gestión Juridica</c:v>
                </c:pt>
                <c:pt idx="14">
                  <c:v>Gestión de Evaluación y Control</c:v>
                </c:pt>
              </c:strCache>
            </c:strRef>
          </c:cat>
          <c:val>
            <c:numRef>
              <c:f>'Riesgos y Controles 2023'!$D$3:$D$17</c:f>
              <c:numCache>
                <c:formatCode>General</c:formatCode>
                <c:ptCount val="15"/>
                <c:pt idx="0">
                  <c:v>1</c:v>
                </c:pt>
                <c:pt idx="1">
                  <c:v>6</c:v>
                </c:pt>
                <c:pt idx="2">
                  <c:v>2</c:v>
                </c:pt>
                <c:pt idx="3">
                  <c:v>2</c:v>
                </c:pt>
                <c:pt idx="4">
                  <c:v>6</c:v>
                </c:pt>
                <c:pt idx="5">
                  <c:v>3</c:v>
                </c:pt>
                <c:pt idx="6">
                  <c:v>3</c:v>
                </c:pt>
                <c:pt idx="7">
                  <c:v>3</c:v>
                </c:pt>
                <c:pt idx="8">
                  <c:v>3</c:v>
                </c:pt>
                <c:pt idx="9">
                  <c:v>7</c:v>
                </c:pt>
                <c:pt idx="10">
                  <c:v>3</c:v>
                </c:pt>
                <c:pt idx="11">
                  <c:v>5</c:v>
                </c:pt>
                <c:pt idx="12">
                  <c:v>3</c:v>
                </c:pt>
                <c:pt idx="13">
                  <c:v>2</c:v>
                </c:pt>
                <c:pt idx="14">
                  <c:v>2</c:v>
                </c:pt>
              </c:numCache>
            </c:numRef>
          </c:val>
          <c:extLst>
            <c:ext xmlns:c16="http://schemas.microsoft.com/office/drawing/2014/chart" uri="{C3380CC4-5D6E-409C-BE32-E72D297353CC}">
              <c16:uniqueId val="{00000000-F3EA-40E5-9E43-B7101E23CD77}"/>
            </c:ext>
          </c:extLst>
        </c:ser>
        <c:ser>
          <c:idx val="1"/>
          <c:order val="1"/>
          <c:tx>
            <c:v>Total Controles Establecidos</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'Riesgos y Controles 2023'!$C$3:$C$17</c:f>
              <c:strCache>
                <c:ptCount val="15"/>
                <c:pt idx="0">
                  <c:v>Direccionamiento Estrategico</c:v>
                </c:pt>
                <c:pt idx="1">
                  <c:v>Sistemas Integrados de Gestión</c:v>
                </c:pt>
                <c:pt idx="2">
                  <c:v>Gestión de garantia de plan de beneficios </c:v>
                </c:pt>
                <c:pt idx="3">
                  <c:v>Gestión de Atención al Afiliado y Evaluación de Servicios</c:v>
                </c:pt>
                <c:pt idx="4">
                  <c:v>Gestión de Afiliación y Administración de Base de Datos</c:v>
                </c:pt>
                <c:pt idx="5">
                  <c:v>Gestión Socio Cultural y Fortalecimiento a la Medicina Tradicional</c:v>
                </c:pt>
                <c:pt idx="6">
                  <c:v>Gestión de Conformación de Red de Prestadores </c:v>
                </c:pt>
                <c:pt idx="7">
                  <c:v>Gestión Integral del Riesgo en Salud</c:v>
                </c:pt>
                <c:pt idx="8">
                  <c:v>Gestión de Talento Humano</c:v>
                </c:pt>
                <c:pt idx="9">
                  <c:v>Gestión Financiera , Contable y de Cartera</c:v>
                </c:pt>
                <c:pt idx="10">
                  <c:v>Gestión de Radicación y Auditoría  de Cuentas</c:v>
                </c:pt>
                <c:pt idx="11">
                  <c:v>Gestión de Información</c:v>
                </c:pt>
                <c:pt idx="12">
                  <c:v>Gestión de Recursos Físicos y Tecnológicos</c:v>
                </c:pt>
                <c:pt idx="13">
                  <c:v>Gestión Juridica</c:v>
                </c:pt>
                <c:pt idx="14">
                  <c:v>Gestión de Evaluación y Control</c:v>
                </c:pt>
              </c:strCache>
            </c:strRef>
          </c:cat>
          <c:val>
            <c:numRef>
              <c:f>'Riesgos y Controles 2023'!$E$3:$E$17</c:f>
              <c:numCache>
                <c:formatCode>General</c:formatCode>
                <c:ptCount val="15"/>
                <c:pt idx="0">
                  <c:v>7</c:v>
                </c:pt>
                <c:pt idx="1">
                  <c:v>20</c:v>
                </c:pt>
                <c:pt idx="2">
                  <c:v>10</c:v>
                </c:pt>
                <c:pt idx="3">
                  <c:v>9</c:v>
                </c:pt>
                <c:pt idx="4">
                  <c:v>23</c:v>
                </c:pt>
                <c:pt idx="5">
                  <c:v>10</c:v>
                </c:pt>
                <c:pt idx="6">
                  <c:v>12</c:v>
                </c:pt>
                <c:pt idx="7">
                  <c:v>9</c:v>
                </c:pt>
                <c:pt idx="8">
                  <c:v>11</c:v>
                </c:pt>
                <c:pt idx="9">
                  <c:v>19</c:v>
                </c:pt>
                <c:pt idx="10">
                  <c:v>13</c:v>
                </c:pt>
                <c:pt idx="11">
                  <c:v>13</c:v>
                </c:pt>
                <c:pt idx="12">
                  <c:v>17</c:v>
                </c:pt>
                <c:pt idx="13">
                  <c:v>8</c:v>
                </c:pt>
                <c:pt idx="14">
                  <c:v>7</c:v>
                </c:pt>
              </c:numCache>
            </c:numRef>
          </c:val>
          <c:extLst>
            <c:ext xmlns:c16="http://schemas.microsoft.com/office/drawing/2014/chart" uri="{C3380CC4-5D6E-409C-BE32-E72D297353CC}">
              <c16:uniqueId val="{00000001-F3EA-40E5-9E43-B7101E23CD77}"/>
            </c:ext>
          </c:extLst>
        </c:ser>
        <c:dLbls>
          <c:dLblPos val="inEnd"/>
          <c:showLegendKey val="0"/>
          <c:showVal val="1"/>
          <c:showCatName val="0"/>
          <c:showSerName val="0"/>
          <c:showPercent val="0"/>
          <c:showBubbleSize val="0"/>
        </c:dLbls>
        <c:gapWidth val="182"/>
        <c:axId val="538717088"/>
        <c:axId val="451144288"/>
      </c:barChart>
      <c:catAx>
        <c:axId val="5387170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451144288"/>
        <c:crosses val="autoZero"/>
        <c:auto val="1"/>
        <c:lblAlgn val="ctr"/>
        <c:lblOffset val="100"/>
        <c:noMultiLvlLbl val="0"/>
      </c:catAx>
      <c:valAx>
        <c:axId val="4511442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538717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noProof="0" dirty="0"/>
              <a:t>Audioria</a:t>
            </a:r>
            <a:r>
              <a:rPr lang="es-CO" dirty="0"/>
              <a:t> de</a:t>
            </a:r>
            <a:r>
              <a:rPr lang="es-CO" baseline="0" dirty="0"/>
              <a:t> cruces</a:t>
            </a:r>
            <a:endParaRPr lang="es-CO"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tx>
            <c:strRef>
              <c:f>Hoja1!$A$2</c:f>
              <c:strCache>
                <c:ptCount val="1"/>
                <c:pt idx="0">
                  <c:v>2021</c:v>
                </c:pt>
              </c:strCache>
            </c:strRef>
          </c:tx>
          <c:spPr>
            <a:solidFill>
              <a:schemeClr val="accent1"/>
            </a:solidFill>
            <a:ln>
              <a:noFill/>
            </a:ln>
            <a:effectLst/>
          </c:spPr>
          <c:invertIfNegative val="0"/>
          <c:cat>
            <c:strRef>
              <c:f>Hoja1!$B$1:$E$1</c:f>
              <c:strCache>
                <c:ptCount val="4"/>
                <c:pt idx="0">
                  <c:v>Valor total cruce</c:v>
                </c:pt>
                <c:pt idx="1">
                  <c:v>Valor total conciliado</c:v>
                </c:pt>
                <c:pt idx="2">
                  <c:v>valor total a favor de la EPS</c:v>
                </c:pt>
                <c:pt idx="3">
                  <c:v>% a favor EPS</c:v>
                </c:pt>
              </c:strCache>
            </c:strRef>
          </c:cat>
          <c:val>
            <c:numRef>
              <c:f>Hoja1!$B$2:$E$2</c:f>
              <c:numCache>
                <c:formatCode>_("$"* #,##0.00_);_("$"* \(#,##0.00\);_("$"* "-"??_);_(@_)</c:formatCode>
                <c:ptCount val="4"/>
                <c:pt idx="0">
                  <c:v>302850390</c:v>
                </c:pt>
                <c:pt idx="1">
                  <c:v>302850390</c:v>
                </c:pt>
                <c:pt idx="2">
                  <c:v>169917675.30000001</c:v>
                </c:pt>
                <c:pt idx="3" formatCode="0%">
                  <c:v>0.56106143795951535</c:v>
                </c:pt>
              </c:numCache>
            </c:numRef>
          </c:val>
          <c:extLst>
            <c:ext xmlns:c16="http://schemas.microsoft.com/office/drawing/2014/chart" uri="{C3380CC4-5D6E-409C-BE32-E72D297353CC}">
              <c16:uniqueId val="{00000000-6DE4-4C71-8E50-08708D8F23F7}"/>
            </c:ext>
          </c:extLst>
        </c:ser>
        <c:ser>
          <c:idx val="1"/>
          <c:order val="1"/>
          <c:tx>
            <c:strRef>
              <c:f>Hoja1!$A$3</c:f>
              <c:strCache>
                <c:ptCount val="1"/>
                <c:pt idx="0">
                  <c:v>2022</c:v>
                </c:pt>
              </c:strCache>
            </c:strRef>
          </c:tx>
          <c:spPr>
            <a:solidFill>
              <a:schemeClr val="accent2"/>
            </a:solidFill>
            <a:ln>
              <a:noFill/>
            </a:ln>
            <a:effectLst/>
          </c:spPr>
          <c:invertIfNegative val="0"/>
          <c:cat>
            <c:strRef>
              <c:f>Hoja1!$B$1:$E$1</c:f>
              <c:strCache>
                <c:ptCount val="4"/>
                <c:pt idx="0">
                  <c:v>Valor total cruce</c:v>
                </c:pt>
                <c:pt idx="1">
                  <c:v>Valor total conciliado</c:v>
                </c:pt>
                <c:pt idx="2">
                  <c:v>valor total a favor de la EPS</c:v>
                </c:pt>
                <c:pt idx="3">
                  <c:v>% a favor EPS</c:v>
                </c:pt>
              </c:strCache>
            </c:strRef>
          </c:cat>
          <c:val>
            <c:numRef>
              <c:f>Hoja1!$B$3:$E$3</c:f>
              <c:numCache>
                <c:formatCode>_("$"* #,##0.00_);_("$"* \(#,##0.00\);_("$"* "-"??_);_(@_)</c:formatCode>
                <c:ptCount val="4"/>
                <c:pt idx="0">
                  <c:v>706772870</c:v>
                </c:pt>
                <c:pt idx="1">
                  <c:v>706772870</c:v>
                </c:pt>
                <c:pt idx="2">
                  <c:v>443511185</c:v>
                </c:pt>
                <c:pt idx="3" formatCode="0%">
                  <c:v>0.62751585951509425</c:v>
                </c:pt>
              </c:numCache>
            </c:numRef>
          </c:val>
          <c:extLst>
            <c:ext xmlns:c16="http://schemas.microsoft.com/office/drawing/2014/chart" uri="{C3380CC4-5D6E-409C-BE32-E72D297353CC}">
              <c16:uniqueId val="{00000001-6DE4-4C71-8E50-08708D8F23F7}"/>
            </c:ext>
          </c:extLst>
        </c:ser>
        <c:ser>
          <c:idx val="2"/>
          <c:order val="2"/>
          <c:tx>
            <c:strRef>
              <c:f>Hoja1!$A$4</c:f>
              <c:strCache>
                <c:ptCount val="1"/>
                <c:pt idx="0">
                  <c:v>2023</c:v>
                </c:pt>
              </c:strCache>
            </c:strRef>
          </c:tx>
          <c:spPr>
            <a:solidFill>
              <a:schemeClr val="accent3"/>
            </a:solidFill>
            <a:ln>
              <a:noFill/>
            </a:ln>
            <a:effectLst/>
          </c:spPr>
          <c:invertIfNegative val="0"/>
          <c:cat>
            <c:strRef>
              <c:f>Hoja1!$B$1:$E$1</c:f>
              <c:strCache>
                <c:ptCount val="4"/>
                <c:pt idx="0">
                  <c:v>Valor total cruce</c:v>
                </c:pt>
                <c:pt idx="1">
                  <c:v>Valor total conciliado</c:v>
                </c:pt>
                <c:pt idx="2">
                  <c:v>valor total a favor de la EPS</c:v>
                </c:pt>
                <c:pt idx="3">
                  <c:v>% a favor EPS</c:v>
                </c:pt>
              </c:strCache>
            </c:strRef>
          </c:cat>
          <c:val>
            <c:numRef>
              <c:f>Hoja1!$B$4:$E$4</c:f>
              <c:numCache>
                <c:formatCode>_("$"* #,##0.00_);_("$"* \(#,##0.00\);_("$"* "-"??_);_(@_)</c:formatCode>
                <c:ptCount val="4"/>
                <c:pt idx="0">
                  <c:v>619915359.25</c:v>
                </c:pt>
                <c:pt idx="1">
                  <c:v>523396473.25</c:v>
                </c:pt>
                <c:pt idx="2">
                  <c:v>404608595.8300001</c:v>
                </c:pt>
                <c:pt idx="3" formatCode="0%">
                  <c:v>0.77304417685049831</c:v>
                </c:pt>
              </c:numCache>
            </c:numRef>
          </c:val>
          <c:extLst>
            <c:ext xmlns:c16="http://schemas.microsoft.com/office/drawing/2014/chart" uri="{C3380CC4-5D6E-409C-BE32-E72D297353CC}">
              <c16:uniqueId val="{00000002-6DE4-4C71-8E50-08708D8F23F7}"/>
            </c:ext>
          </c:extLst>
        </c:ser>
        <c:dLbls>
          <c:showLegendKey val="0"/>
          <c:showVal val="0"/>
          <c:showCatName val="0"/>
          <c:showSerName val="0"/>
          <c:showPercent val="0"/>
          <c:showBubbleSize val="0"/>
        </c:dLbls>
        <c:gapWidth val="219"/>
        <c:overlap val="-27"/>
        <c:axId val="955974352"/>
        <c:axId val="955969072"/>
      </c:barChart>
      <c:catAx>
        <c:axId val="955974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55969072"/>
        <c:crosses val="autoZero"/>
        <c:auto val="1"/>
        <c:lblAlgn val="ctr"/>
        <c:lblOffset val="100"/>
        <c:noMultiLvlLbl val="0"/>
      </c:catAx>
      <c:valAx>
        <c:axId val="95596907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5597435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CO"/>
          </a:p>
        </c:txPr>
      </c:dTable>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'2022-2023'!$C$2</c:f>
              <c:strCache>
                <c:ptCount val="1"/>
                <c:pt idx="0">
                  <c:v>2022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'2022-2023'!$B$3:$B$5</c:f>
              <c:strCache>
                <c:ptCount val="3"/>
                <c:pt idx="0">
                  <c:v>Planes de accion</c:v>
                </c:pt>
                <c:pt idx="1">
                  <c:v>Riesgos </c:v>
                </c:pt>
                <c:pt idx="2">
                  <c:v>Controles </c:v>
                </c:pt>
              </c:strCache>
            </c:strRef>
          </c:cat>
          <c:val>
            <c:numRef>
              <c:f>'2022-2023'!$C$3:$C$5</c:f>
              <c:numCache>
                <c:formatCode>General</c:formatCode>
                <c:ptCount val="3"/>
                <c:pt idx="0">
                  <c:v>1</c:v>
                </c:pt>
                <c:pt idx="1">
                  <c:v>55</c:v>
                </c:pt>
                <c:pt idx="2">
                  <c:v>161</c:v>
                </c:pt>
              </c:numCache>
            </c:numRef>
          </c:val>
          <c:extLst>
            <c:ext xmlns:c16="http://schemas.microsoft.com/office/drawing/2014/chart" uri="{C3380CC4-5D6E-409C-BE32-E72D297353CC}">
              <c16:uniqueId val="{00000000-11AF-42FD-955E-406D6E38D7A8}"/>
            </c:ext>
          </c:extLst>
        </c:ser>
        <c:ser>
          <c:idx val="1"/>
          <c:order val="1"/>
          <c:tx>
            <c:strRef>
              <c:f>'2022-2023'!$D$2</c:f>
              <c:strCache>
                <c:ptCount val="1"/>
                <c:pt idx="0">
                  <c:v>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'2022-2023'!$B$3:$B$5</c:f>
              <c:strCache>
                <c:ptCount val="3"/>
                <c:pt idx="0">
                  <c:v>Planes de accion</c:v>
                </c:pt>
                <c:pt idx="1">
                  <c:v>Riesgos </c:v>
                </c:pt>
                <c:pt idx="2">
                  <c:v>Controles </c:v>
                </c:pt>
              </c:strCache>
            </c:strRef>
          </c:cat>
          <c:val>
            <c:numRef>
              <c:f>'2022-2023'!$D$3:$D$5</c:f>
              <c:numCache>
                <c:formatCode>General</c:formatCode>
                <c:ptCount val="3"/>
                <c:pt idx="0">
                  <c:v>11</c:v>
                </c:pt>
                <c:pt idx="1">
                  <c:v>51</c:v>
                </c:pt>
                <c:pt idx="2">
                  <c:v>188</c:v>
                </c:pt>
              </c:numCache>
            </c:numRef>
          </c:val>
          <c:extLst>
            <c:ext xmlns:c16="http://schemas.microsoft.com/office/drawing/2014/chart" uri="{C3380CC4-5D6E-409C-BE32-E72D297353CC}">
              <c16:uniqueId val="{00000001-11AF-42FD-955E-406D6E38D7A8}"/>
            </c:ext>
          </c:extLst>
        </c:ser>
        <c:dLbls>
          <c:dLblPos val="inEnd"/>
          <c:showLegendKey val="0"/>
          <c:showVal val="1"/>
          <c:showCatName val="0"/>
          <c:showSerName val="0"/>
          <c:showPercent val="0"/>
          <c:showBubbleSize val="0"/>
        </c:dLbls>
        <c:gapWidth val="182"/>
        <c:axId val="831150320"/>
        <c:axId val="831151280"/>
      </c:barChart>
      <c:catAx>
        <c:axId val="8311503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CO"/>
          </a:p>
        </c:txPr>
        <c:crossAx val="831151280"/>
        <c:crosses val="autoZero"/>
        <c:auto val="1"/>
        <c:lblAlgn val="ctr"/>
        <c:lblOffset val="100"/>
        <c:noMultiLvlLbl val="0"/>
      </c:catAx>
      <c:valAx>
        <c:axId val="8311512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CO"/>
          </a:p>
        </c:txPr>
        <c:crossAx val="831150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064578939215955E-2"/>
          <c:y val="8.8619050754849313E-2"/>
          <c:w val="0.92476119535806089"/>
          <c:h val="0.79354603677673996"/>
        </c:manualLayout>
      </c:layout>
      <c:barChart>
        <c:barDir val="col"/>
        <c:grouping val="clustered"/>
        <c:varyColors val="0"/>
        <c:ser>
          <c:idx val="0"/>
          <c:order val="0"/>
          <c:tx>
            <c:strRef>
              <c:f>Hoja4!$C$35</c:f>
              <c:strCache>
                <c:ptCount val="1"/>
                <c:pt idx="0">
                  <c:v>2022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Hoja4!$B$36:$B$37</c:f>
              <c:strCache>
                <c:ptCount val="2"/>
                <c:pt idx="0">
                  <c:v>MEDICINA GENERAL </c:v>
                </c:pt>
                <c:pt idx="1">
                  <c:v>ODONTOLOGIA GENERAL</c:v>
                </c:pt>
              </c:strCache>
            </c:strRef>
          </c:cat>
          <c:val>
            <c:numRef>
              <c:f>Hoja4!$C$36:$C$37</c:f>
              <c:numCache>
                <c:formatCode>General</c:formatCode>
                <c:ptCount val="2"/>
                <c:pt idx="0">
                  <c:v>1.52</c:v>
                </c:pt>
                <c:pt idx="1">
                  <c:v>1.35</c:v>
                </c:pt>
              </c:numCache>
            </c:numRef>
          </c:val>
          <c:extLst>
            <c:ext xmlns:c16="http://schemas.microsoft.com/office/drawing/2014/chart" uri="{C3380CC4-5D6E-409C-BE32-E72D297353CC}">
              <c16:uniqueId val="{00000000-EA46-4F64-9840-18F8762A2AC4}"/>
            </c:ext>
          </c:extLst>
        </c:ser>
        <c:ser>
          <c:idx val="1"/>
          <c:order val="1"/>
          <c:tx>
            <c:strRef>
              <c:f>Hoja4!$D$35</c:f>
              <c:strCache>
                <c:ptCount val="1"/>
                <c:pt idx="0">
                  <c:v>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Hoja4!$B$36:$B$37</c:f>
              <c:strCache>
                <c:ptCount val="2"/>
                <c:pt idx="0">
                  <c:v>MEDICINA GENERAL </c:v>
                </c:pt>
                <c:pt idx="1">
                  <c:v>ODONTOLOGIA GENERAL</c:v>
                </c:pt>
              </c:strCache>
            </c:strRef>
          </c:cat>
          <c:val>
            <c:numRef>
              <c:f>Hoja4!$D$36:$D$37</c:f>
              <c:numCache>
                <c:formatCode>General</c:formatCode>
                <c:ptCount val="2"/>
                <c:pt idx="0" formatCode="0.00">
                  <c:v>1.6</c:v>
                </c:pt>
                <c:pt idx="1">
                  <c:v>1.45</c:v>
                </c:pt>
              </c:numCache>
            </c:numRef>
          </c:val>
          <c:extLst>
            <c:ext xmlns:c16="http://schemas.microsoft.com/office/drawing/2014/chart" uri="{C3380CC4-5D6E-409C-BE32-E72D297353CC}">
              <c16:uniqueId val="{00000001-EA46-4F64-9840-18F8762A2AC4}"/>
            </c:ext>
          </c:extLst>
        </c:ser>
        <c:ser>
          <c:idx val="2"/>
          <c:order val="2"/>
          <c:tx>
            <c:strRef>
              <c:f>Hoja4!$E$35</c:f>
              <c:strCache>
                <c:ptCount val="1"/>
                <c:pt idx="0">
                  <c:v>META</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Hoja4!$B$36:$B$37</c:f>
              <c:strCache>
                <c:ptCount val="2"/>
                <c:pt idx="0">
                  <c:v>MEDICINA GENERAL </c:v>
                </c:pt>
                <c:pt idx="1">
                  <c:v>ODONTOLOGIA GENERAL</c:v>
                </c:pt>
              </c:strCache>
            </c:strRef>
          </c:cat>
          <c:val>
            <c:numRef>
              <c:f>Hoja4!$E$36:$E$37</c:f>
              <c:numCache>
                <c:formatCode>0.00</c:formatCode>
                <c:ptCount val="2"/>
                <c:pt idx="0">
                  <c:v>3</c:v>
                </c:pt>
                <c:pt idx="1">
                  <c:v>3</c:v>
                </c:pt>
              </c:numCache>
            </c:numRef>
          </c:val>
          <c:extLst>
            <c:ext xmlns:c16="http://schemas.microsoft.com/office/drawing/2014/chart" uri="{C3380CC4-5D6E-409C-BE32-E72D297353CC}">
              <c16:uniqueId val="{00000002-EA46-4F64-9840-18F8762A2AC4}"/>
            </c:ext>
          </c:extLst>
        </c:ser>
        <c:dLbls>
          <c:dLblPos val="outEnd"/>
          <c:showLegendKey val="0"/>
          <c:showVal val="1"/>
          <c:showCatName val="0"/>
          <c:showSerName val="0"/>
          <c:showPercent val="0"/>
          <c:showBubbleSize val="0"/>
        </c:dLbls>
        <c:gapWidth val="219"/>
        <c:overlap val="-27"/>
        <c:axId val="1484047919"/>
        <c:axId val="1484048399"/>
      </c:barChart>
      <c:catAx>
        <c:axId val="1484047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crossAx val="1484048399"/>
        <c:crosses val="autoZero"/>
        <c:auto val="1"/>
        <c:lblAlgn val="ctr"/>
        <c:lblOffset val="100"/>
        <c:noMultiLvlLbl val="0"/>
      </c:catAx>
      <c:valAx>
        <c:axId val="14840483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4840479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Hoja4!$C$22</c:f>
              <c:strCache>
                <c:ptCount val="1"/>
                <c:pt idx="0">
                  <c:v>2022</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Hoja4!$B$23:$B$32</c:f>
              <c:strCache>
                <c:ptCount val="10"/>
                <c:pt idx="0">
                  <c:v>ORTOPEDIA Y TRAUMATOLOGIA</c:v>
                </c:pt>
                <c:pt idx="1">
                  <c:v>ORTOPEDIA Y TRAUMATOLOGIA PEDIATRICA</c:v>
                </c:pt>
                <c:pt idx="2">
                  <c:v>OTORRINOLARINGOLOGIA</c:v>
                </c:pt>
                <c:pt idx="3">
                  <c:v>PEDIATRIA</c:v>
                </c:pt>
                <c:pt idx="4">
                  <c:v>PEDIATRIA OFTALMOLOGICA</c:v>
                </c:pt>
                <c:pt idx="5">
                  <c:v>PERINATOLOGIA</c:v>
                </c:pt>
                <c:pt idx="6">
                  <c:v>PSIQUIATRIA</c:v>
                </c:pt>
                <c:pt idx="7">
                  <c:v>PSIQUIATRIA PEDIATRICA</c:v>
                </c:pt>
                <c:pt idx="8">
                  <c:v>RADIOTERAPIA</c:v>
                </c:pt>
                <c:pt idx="9">
                  <c:v>REUMATOLOGIA</c:v>
                </c:pt>
              </c:strCache>
            </c:strRef>
          </c:cat>
          <c:val>
            <c:numRef>
              <c:f>Hoja4!$C$23:$C$32</c:f>
              <c:numCache>
                <c:formatCode>General</c:formatCode>
                <c:ptCount val="10"/>
                <c:pt idx="0" formatCode="0.00">
                  <c:v>15</c:v>
                </c:pt>
                <c:pt idx="1">
                  <c:v>18.29</c:v>
                </c:pt>
                <c:pt idx="2">
                  <c:v>25.31</c:v>
                </c:pt>
                <c:pt idx="3">
                  <c:v>8.1199999999999992</c:v>
                </c:pt>
                <c:pt idx="4">
                  <c:v>23.12</c:v>
                </c:pt>
                <c:pt idx="5">
                  <c:v>16.32</c:v>
                </c:pt>
                <c:pt idx="6">
                  <c:v>13.25</c:v>
                </c:pt>
                <c:pt idx="7">
                  <c:v>15.23</c:v>
                </c:pt>
                <c:pt idx="8">
                  <c:v>24.32</c:v>
                </c:pt>
                <c:pt idx="9" formatCode="0.0">
                  <c:v>26</c:v>
                </c:pt>
              </c:numCache>
            </c:numRef>
          </c:val>
          <c:extLst>
            <c:ext xmlns:c16="http://schemas.microsoft.com/office/drawing/2014/chart" uri="{C3380CC4-5D6E-409C-BE32-E72D297353CC}">
              <c16:uniqueId val="{00000001-7C47-48CD-8AAC-BDBBEC8D76C6}"/>
            </c:ext>
          </c:extLst>
        </c:ser>
        <c:ser>
          <c:idx val="1"/>
          <c:order val="1"/>
          <c:tx>
            <c:strRef>
              <c:f>Hoja4!$D$22</c:f>
              <c:strCache>
                <c:ptCount val="1"/>
                <c:pt idx="0">
                  <c:v>2023</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Hoja4!$B$23:$B$32</c:f>
              <c:strCache>
                <c:ptCount val="10"/>
                <c:pt idx="0">
                  <c:v>ORTOPEDIA Y TRAUMATOLOGIA</c:v>
                </c:pt>
                <c:pt idx="1">
                  <c:v>ORTOPEDIA Y TRAUMATOLOGIA PEDIATRICA</c:v>
                </c:pt>
                <c:pt idx="2">
                  <c:v>OTORRINOLARINGOLOGIA</c:v>
                </c:pt>
                <c:pt idx="3">
                  <c:v>PEDIATRIA</c:v>
                </c:pt>
                <c:pt idx="4">
                  <c:v>PEDIATRIA OFTALMOLOGICA</c:v>
                </c:pt>
                <c:pt idx="5">
                  <c:v>PERINATOLOGIA</c:v>
                </c:pt>
                <c:pt idx="6">
                  <c:v>PSIQUIATRIA</c:v>
                </c:pt>
                <c:pt idx="7">
                  <c:v>PSIQUIATRIA PEDIATRICA</c:v>
                </c:pt>
                <c:pt idx="8">
                  <c:v>RADIOTERAPIA</c:v>
                </c:pt>
                <c:pt idx="9">
                  <c:v>REUMATOLOGIA</c:v>
                </c:pt>
              </c:strCache>
            </c:strRef>
          </c:cat>
          <c:val>
            <c:numRef>
              <c:f>Hoja4!$D$23:$D$32</c:f>
              <c:numCache>
                <c:formatCode>General</c:formatCode>
                <c:ptCount val="10"/>
                <c:pt idx="0">
                  <c:v>21.31</c:v>
                </c:pt>
                <c:pt idx="1">
                  <c:v>18.59</c:v>
                </c:pt>
                <c:pt idx="2">
                  <c:v>21.01</c:v>
                </c:pt>
                <c:pt idx="3">
                  <c:v>8.02</c:v>
                </c:pt>
                <c:pt idx="4">
                  <c:v>21.11</c:v>
                </c:pt>
                <c:pt idx="5">
                  <c:v>14.21</c:v>
                </c:pt>
                <c:pt idx="6">
                  <c:v>12.59</c:v>
                </c:pt>
                <c:pt idx="7">
                  <c:v>14.32</c:v>
                </c:pt>
                <c:pt idx="8">
                  <c:v>23.12</c:v>
                </c:pt>
                <c:pt idx="9">
                  <c:v>25.12</c:v>
                </c:pt>
              </c:numCache>
            </c:numRef>
          </c:val>
          <c:extLst>
            <c:ext xmlns:c16="http://schemas.microsoft.com/office/drawing/2014/chart" uri="{C3380CC4-5D6E-409C-BE32-E72D297353CC}">
              <c16:uniqueId val="{00000009-7C47-48CD-8AAC-BDBBEC8D76C6}"/>
            </c:ext>
          </c:extLst>
        </c:ser>
        <c:dLbls>
          <c:dLblPos val="inEnd"/>
          <c:showLegendKey val="0"/>
          <c:showVal val="1"/>
          <c:showCatName val="0"/>
          <c:showSerName val="0"/>
          <c:showPercent val="0"/>
          <c:showBubbleSize val="0"/>
        </c:dLbls>
        <c:gapWidth val="65"/>
        <c:axId val="1289441808"/>
        <c:axId val="1289442288"/>
      </c:barChart>
      <c:catAx>
        <c:axId val="128944180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es-CO"/>
          </a:p>
        </c:txPr>
        <c:crossAx val="1289442288"/>
        <c:crosses val="autoZero"/>
        <c:auto val="1"/>
        <c:lblAlgn val="ctr"/>
        <c:lblOffset val="100"/>
        <c:noMultiLvlLbl val="0"/>
      </c:catAx>
      <c:valAx>
        <c:axId val="128944228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0" sourceLinked="1"/>
        <c:majorTickMark val="none"/>
        <c:minorTickMark val="none"/>
        <c:tickLblPos val="nextTo"/>
        <c:crossAx val="1289441808"/>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CO"/>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Hoja4!$B$112</c:f>
              <c:strCache>
                <c:ptCount val="1"/>
                <c:pt idx="0">
                  <c:v>Medicamentos entregados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Hoja4!$A$113:$A$114</c:f>
              <c:numCache>
                <c:formatCode>General</c:formatCode>
                <c:ptCount val="2"/>
                <c:pt idx="0">
                  <c:v>2022</c:v>
                </c:pt>
                <c:pt idx="1">
                  <c:v>2023</c:v>
                </c:pt>
              </c:numCache>
            </c:numRef>
          </c:cat>
          <c:val>
            <c:numRef>
              <c:f>Hoja4!$B$113:$B$114</c:f>
              <c:numCache>
                <c:formatCode>0%</c:formatCode>
                <c:ptCount val="2"/>
                <c:pt idx="0">
                  <c:v>0.98</c:v>
                </c:pt>
                <c:pt idx="1">
                  <c:v>0.96</c:v>
                </c:pt>
              </c:numCache>
            </c:numRef>
          </c:val>
          <c:extLst>
            <c:ext xmlns:c16="http://schemas.microsoft.com/office/drawing/2014/chart" uri="{C3380CC4-5D6E-409C-BE32-E72D297353CC}">
              <c16:uniqueId val="{00000000-0F96-4C8B-AECF-71DF1524899C}"/>
            </c:ext>
          </c:extLst>
        </c:ser>
        <c:ser>
          <c:idx val="1"/>
          <c:order val="1"/>
          <c:tx>
            <c:strRef>
              <c:f>Hoja4!$C$112</c:f>
              <c:strCache>
                <c:ptCount val="1"/>
                <c:pt idx="0">
                  <c:v>Medicamentos sin entregar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Hoja4!$A$113:$A$114</c:f>
              <c:numCache>
                <c:formatCode>General</c:formatCode>
                <c:ptCount val="2"/>
                <c:pt idx="0">
                  <c:v>2022</c:v>
                </c:pt>
                <c:pt idx="1">
                  <c:v>2023</c:v>
                </c:pt>
              </c:numCache>
            </c:numRef>
          </c:cat>
          <c:val>
            <c:numRef>
              <c:f>Hoja4!$C$113:$C$114</c:f>
              <c:numCache>
                <c:formatCode>0%</c:formatCode>
                <c:ptCount val="2"/>
                <c:pt idx="0">
                  <c:v>0.02</c:v>
                </c:pt>
                <c:pt idx="1">
                  <c:v>0.04</c:v>
                </c:pt>
              </c:numCache>
            </c:numRef>
          </c:val>
          <c:extLst>
            <c:ext xmlns:c16="http://schemas.microsoft.com/office/drawing/2014/chart" uri="{C3380CC4-5D6E-409C-BE32-E72D297353CC}">
              <c16:uniqueId val="{00000001-0F96-4C8B-AECF-71DF1524899C}"/>
            </c:ext>
          </c:extLst>
        </c:ser>
        <c:dLbls>
          <c:dLblPos val="outEnd"/>
          <c:showLegendKey val="0"/>
          <c:showVal val="1"/>
          <c:showCatName val="0"/>
          <c:showSerName val="0"/>
          <c:showPercent val="0"/>
          <c:showBubbleSize val="0"/>
        </c:dLbls>
        <c:gapWidth val="219"/>
        <c:overlap val="-27"/>
        <c:axId val="798993663"/>
        <c:axId val="798986943"/>
      </c:barChart>
      <c:catAx>
        <c:axId val="798993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s-CO"/>
          </a:p>
        </c:txPr>
        <c:crossAx val="798986943"/>
        <c:crosses val="autoZero"/>
        <c:auto val="1"/>
        <c:lblAlgn val="ctr"/>
        <c:lblOffset val="100"/>
        <c:noMultiLvlLbl val="0"/>
      </c:catAx>
      <c:valAx>
        <c:axId val="79898694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7989936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Hoja4!$C$58</c:f>
              <c:strCache>
                <c:ptCount val="1"/>
                <c:pt idx="0">
                  <c:v>OPORTUNIDAD 2022</c:v>
                </c:pt>
              </c:strCache>
            </c:strRef>
          </c:tx>
          <c:spPr>
            <a:solidFill>
              <a:schemeClr val="accent1"/>
            </a:solidFill>
            <a:ln>
              <a:noFill/>
            </a:ln>
            <a:effectLst/>
          </c:spPr>
          <c:invertIfNegative val="0"/>
          <c:dLbls>
            <c:dLbl>
              <c:idx val="0"/>
              <c:layout>
                <c:manualLayout>
                  <c:x val="-1.666666666666668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725-486A-BDA0-A147435C0E3F}"/>
                </c:ext>
              </c:extLst>
            </c:dLbl>
            <c:dLbl>
              <c:idx val="1"/>
              <c:layout>
                <c:manualLayout>
                  <c:x val="-1.9444444444444497E-2"/>
                  <c:y val="-4.629629629629671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725-486A-BDA0-A147435C0E3F}"/>
                </c:ext>
              </c:extLst>
            </c:dLbl>
            <c:dLbl>
              <c:idx val="3"/>
              <c:layout>
                <c:manualLayout>
                  <c:x val="-2.777777777777788E-2"/>
                  <c:y val="-4.243778136006664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725-486A-BDA0-A147435C0E3F}"/>
                </c:ext>
              </c:extLst>
            </c:dLbl>
            <c:dLbl>
              <c:idx val="4"/>
              <c:layout>
                <c:manualLayout>
                  <c:x val="-1.6666666666666666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25-486A-BDA0-A147435C0E3F}"/>
                </c:ext>
              </c:extLst>
            </c:dLbl>
            <c:dLbl>
              <c:idx val="5"/>
              <c:layout>
                <c:manualLayout>
                  <c:x val="-1.6666666666666767E-2"/>
                  <c:y val="-8.4875562720133283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725-486A-BDA0-A147435C0E3F}"/>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Hoja4!$B$59:$B$64</c:f>
              <c:strCache>
                <c:ptCount val="6"/>
                <c:pt idx="0">
                  <c:v>Resonancia Magnetica Nuclear</c:v>
                </c:pt>
                <c:pt idx="1">
                  <c:v>Cirugia Remplazo Articular</c:v>
                </c:pt>
                <c:pt idx="2">
                  <c:v>Revascularizacion Miocardica</c:v>
                </c:pt>
                <c:pt idx="3">
                  <c:v>Cirugia Herniorrafia</c:v>
                </c:pt>
                <c:pt idx="4">
                  <c:v>Cirugia de cataratas</c:v>
                </c:pt>
                <c:pt idx="5">
                  <c:v>Remplazo de cadera</c:v>
                </c:pt>
              </c:strCache>
            </c:strRef>
          </c:cat>
          <c:val>
            <c:numRef>
              <c:f>Hoja4!$C$59:$C$64</c:f>
              <c:numCache>
                <c:formatCode>General</c:formatCode>
                <c:ptCount val="6"/>
                <c:pt idx="0">
                  <c:v>1.6</c:v>
                </c:pt>
                <c:pt idx="1">
                  <c:v>1.41</c:v>
                </c:pt>
                <c:pt idx="2">
                  <c:v>0</c:v>
                </c:pt>
                <c:pt idx="3">
                  <c:v>1.39</c:v>
                </c:pt>
                <c:pt idx="4">
                  <c:v>1.45</c:v>
                </c:pt>
                <c:pt idx="5">
                  <c:v>1.1499999999999999</c:v>
                </c:pt>
              </c:numCache>
            </c:numRef>
          </c:val>
          <c:extLst>
            <c:ext xmlns:c16="http://schemas.microsoft.com/office/drawing/2014/chart" uri="{C3380CC4-5D6E-409C-BE32-E72D297353CC}">
              <c16:uniqueId val="{00000005-7725-486A-BDA0-A147435C0E3F}"/>
            </c:ext>
          </c:extLst>
        </c:ser>
        <c:ser>
          <c:idx val="1"/>
          <c:order val="1"/>
          <c:tx>
            <c:strRef>
              <c:f>Hoja4!$D$58</c:f>
              <c:strCache>
                <c:ptCount val="1"/>
                <c:pt idx="0">
                  <c:v>OPORTINIDAD 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Hoja4!$B$59:$B$64</c:f>
              <c:strCache>
                <c:ptCount val="6"/>
                <c:pt idx="0">
                  <c:v>Resonancia Magnetica Nuclear</c:v>
                </c:pt>
                <c:pt idx="1">
                  <c:v>Cirugia Remplazo Articular</c:v>
                </c:pt>
                <c:pt idx="2">
                  <c:v>Revascularizacion Miocardica</c:v>
                </c:pt>
                <c:pt idx="3">
                  <c:v>Cirugia Herniorrafia</c:v>
                </c:pt>
                <c:pt idx="4">
                  <c:v>Cirugia de cataratas</c:v>
                </c:pt>
                <c:pt idx="5">
                  <c:v>Remplazo de cadera</c:v>
                </c:pt>
              </c:strCache>
            </c:strRef>
          </c:cat>
          <c:val>
            <c:numRef>
              <c:f>Hoja4!$D$59:$D$64</c:f>
              <c:numCache>
                <c:formatCode>General</c:formatCode>
                <c:ptCount val="6"/>
                <c:pt idx="0">
                  <c:v>1.5</c:v>
                </c:pt>
                <c:pt idx="1">
                  <c:v>1.59</c:v>
                </c:pt>
                <c:pt idx="2">
                  <c:v>0</c:v>
                </c:pt>
                <c:pt idx="3">
                  <c:v>1.41</c:v>
                </c:pt>
                <c:pt idx="4">
                  <c:v>1.42</c:v>
                </c:pt>
                <c:pt idx="5">
                  <c:v>1.1100000000000001</c:v>
                </c:pt>
              </c:numCache>
            </c:numRef>
          </c:val>
          <c:extLst>
            <c:ext xmlns:c16="http://schemas.microsoft.com/office/drawing/2014/chart" uri="{C3380CC4-5D6E-409C-BE32-E72D297353CC}">
              <c16:uniqueId val="{00000006-7725-486A-BDA0-A147435C0E3F}"/>
            </c:ext>
          </c:extLst>
        </c:ser>
        <c:ser>
          <c:idx val="2"/>
          <c:order val="2"/>
          <c:tx>
            <c:strRef>
              <c:f>Hoja4!$E$58</c:f>
              <c:strCache>
                <c:ptCount val="1"/>
                <c:pt idx="0">
                  <c:v>DIAS</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Hoja4!$B$59:$B$64</c:f>
              <c:strCache>
                <c:ptCount val="6"/>
                <c:pt idx="0">
                  <c:v>Resonancia Magnetica Nuclear</c:v>
                </c:pt>
                <c:pt idx="1">
                  <c:v>Cirugia Remplazo Articular</c:v>
                </c:pt>
                <c:pt idx="2">
                  <c:v>Revascularizacion Miocardica</c:v>
                </c:pt>
                <c:pt idx="3">
                  <c:v>Cirugia Herniorrafia</c:v>
                </c:pt>
                <c:pt idx="4">
                  <c:v>Cirugia de cataratas</c:v>
                </c:pt>
                <c:pt idx="5">
                  <c:v>Remplazo de cadera</c:v>
                </c:pt>
              </c:strCache>
            </c:strRef>
          </c:cat>
          <c:val>
            <c:numRef>
              <c:f>Hoja4!$E$59:$E$64</c:f>
              <c:numCache>
                <c:formatCode>General</c:formatCode>
                <c:ptCount val="6"/>
                <c:pt idx="0">
                  <c:v>5</c:v>
                </c:pt>
                <c:pt idx="1">
                  <c:v>5</c:v>
                </c:pt>
                <c:pt idx="2">
                  <c:v>5</c:v>
                </c:pt>
                <c:pt idx="3">
                  <c:v>5</c:v>
                </c:pt>
                <c:pt idx="4">
                  <c:v>5</c:v>
                </c:pt>
                <c:pt idx="5">
                  <c:v>5</c:v>
                </c:pt>
              </c:numCache>
            </c:numRef>
          </c:val>
          <c:extLst>
            <c:ext xmlns:c16="http://schemas.microsoft.com/office/drawing/2014/chart" uri="{C3380CC4-5D6E-409C-BE32-E72D297353CC}">
              <c16:uniqueId val="{00000007-7725-486A-BDA0-A147435C0E3F}"/>
            </c:ext>
          </c:extLst>
        </c:ser>
        <c:dLbls>
          <c:dLblPos val="outEnd"/>
          <c:showLegendKey val="0"/>
          <c:showVal val="1"/>
          <c:showCatName val="0"/>
          <c:showSerName val="0"/>
          <c:showPercent val="0"/>
          <c:showBubbleSize val="0"/>
        </c:dLbls>
        <c:gapWidth val="219"/>
        <c:overlap val="-27"/>
        <c:axId val="1480259487"/>
        <c:axId val="1480259007"/>
      </c:barChart>
      <c:catAx>
        <c:axId val="1480259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CO"/>
          </a:p>
        </c:txPr>
        <c:crossAx val="1480259007"/>
        <c:crosses val="autoZero"/>
        <c:auto val="1"/>
        <c:lblAlgn val="ctr"/>
        <c:lblOffset val="100"/>
        <c:noMultiLvlLbl val="0"/>
      </c:catAx>
      <c:valAx>
        <c:axId val="14802590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4802594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Hoja4!$B$48</c:f>
              <c:strCache>
                <c:ptCount val="1"/>
                <c:pt idx="0">
                  <c:v>OPORTUNIDAD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Hoja4!$A$49:$A$50</c:f>
              <c:numCache>
                <c:formatCode>General</c:formatCode>
                <c:ptCount val="2"/>
                <c:pt idx="0">
                  <c:v>2022</c:v>
                </c:pt>
                <c:pt idx="1">
                  <c:v>2023</c:v>
                </c:pt>
              </c:numCache>
            </c:numRef>
          </c:cat>
          <c:val>
            <c:numRef>
              <c:f>Hoja4!$B$49:$B$50</c:f>
              <c:numCache>
                <c:formatCode>General</c:formatCode>
                <c:ptCount val="2"/>
                <c:pt idx="0" formatCode="0.00">
                  <c:v>17.73</c:v>
                </c:pt>
                <c:pt idx="1">
                  <c:v>16.23</c:v>
                </c:pt>
              </c:numCache>
            </c:numRef>
          </c:val>
          <c:extLst>
            <c:ext xmlns:c16="http://schemas.microsoft.com/office/drawing/2014/chart" uri="{C3380CC4-5D6E-409C-BE32-E72D297353CC}">
              <c16:uniqueId val="{00000000-A1F8-4306-B4A3-369D8A07C173}"/>
            </c:ext>
          </c:extLst>
        </c:ser>
        <c:ser>
          <c:idx val="1"/>
          <c:order val="1"/>
          <c:tx>
            <c:strRef>
              <c:f>Hoja4!$C$48</c:f>
              <c:strCache>
                <c:ptCount val="1"/>
                <c:pt idx="0">
                  <c:v>META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Hoja4!$A$49:$A$50</c:f>
              <c:numCache>
                <c:formatCode>General</c:formatCode>
                <c:ptCount val="2"/>
                <c:pt idx="0">
                  <c:v>2022</c:v>
                </c:pt>
                <c:pt idx="1">
                  <c:v>2023</c:v>
                </c:pt>
              </c:numCache>
            </c:numRef>
          </c:cat>
          <c:val>
            <c:numRef>
              <c:f>Hoja4!$C$49:$C$50</c:f>
              <c:numCache>
                <c:formatCode>General</c:formatCode>
                <c:ptCount val="2"/>
                <c:pt idx="0">
                  <c:v>30</c:v>
                </c:pt>
                <c:pt idx="1">
                  <c:v>30</c:v>
                </c:pt>
              </c:numCache>
            </c:numRef>
          </c:val>
          <c:extLst>
            <c:ext xmlns:c16="http://schemas.microsoft.com/office/drawing/2014/chart" uri="{C3380CC4-5D6E-409C-BE32-E72D297353CC}">
              <c16:uniqueId val="{00000001-A1F8-4306-B4A3-369D8A07C173}"/>
            </c:ext>
          </c:extLst>
        </c:ser>
        <c:dLbls>
          <c:dLblPos val="outEnd"/>
          <c:showLegendKey val="0"/>
          <c:showVal val="1"/>
          <c:showCatName val="0"/>
          <c:showSerName val="0"/>
          <c:showPercent val="0"/>
          <c:showBubbleSize val="0"/>
        </c:dLbls>
        <c:gapWidth val="219"/>
        <c:overlap val="-27"/>
        <c:axId val="1317088736"/>
        <c:axId val="1317094496"/>
      </c:barChart>
      <c:catAx>
        <c:axId val="1317088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crossAx val="1317094496"/>
        <c:crosses val="autoZero"/>
        <c:auto val="1"/>
        <c:lblAlgn val="ctr"/>
        <c:lblOffset val="100"/>
        <c:noMultiLvlLbl val="0"/>
      </c:catAx>
      <c:valAx>
        <c:axId val="13170944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317088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Hoja4!$B$71</c:f>
              <c:strCache>
                <c:ptCount val="1"/>
                <c:pt idx="0">
                  <c:v>OPORTUNIDAD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Hoja4!$A$72:$A$73</c:f>
              <c:numCache>
                <c:formatCode>General</c:formatCode>
                <c:ptCount val="2"/>
                <c:pt idx="0">
                  <c:v>2022</c:v>
                </c:pt>
                <c:pt idx="1">
                  <c:v>2023</c:v>
                </c:pt>
              </c:numCache>
            </c:numRef>
          </c:cat>
          <c:val>
            <c:numRef>
              <c:f>Hoja4!$B$72:$B$73</c:f>
              <c:numCache>
                <c:formatCode>General</c:formatCode>
                <c:ptCount val="2"/>
                <c:pt idx="0">
                  <c:v>20.5</c:v>
                </c:pt>
                <c:pt idx="1">
                  <c:v>20.2</c:v>
                </c:pt>
              </c:numCache>
            </c:numRef>
          </c:val>
          <c:extLst>
            <c:ext xmlns:c16="http://schemas.microsoft.com/office/drawing/2014/chart" uri="{C3380CC4-5D6E-409C-BE32-E72D297353CC}">
              <c16:uniqueId val="{00000000-AC92-4EA9-97A9-A05821A99033}"/>
            </c:ext>
          </c:extLst>
        </c:ser>
        <c:ser>
          <c:idx val="1"/>
          <c:order val="1"/>
          <c:tx>
            <c:strRef>
              <c:f>Hoja4!$C$71</c:f>
              <c:strCache>
                <c:ptCount val="1"/>
                <c:pt idx="0">
                  <c:v>META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Hoja4!$A$72:$A$73</c:f>
              <c:numCache>
                <c:formatCode>General</c:formatCode>
                <c:ptCount val="2"/>
                <c:pt idx="0">
                  <c:v>2022</c:v>
                </c:pt>
                <c:pt idx="1">
                  <c:v>2023</c:v>
                </c:pt>
              </c:numCache>
            </c:numRef>
          </c:cat>
          <c:val>
            <c:numRef>
              <c:f>Hoja4!$C$72:$C$73</c:f>
              <c:numCache>
                <c:formatCode>General</c:formatCode>
                <c:ptCount val="2"/>
                <c:pt idx="0">
                  <c:v>30</c:v>
                </c:pt>
                <c:pt idx="1">
                  <c:v>30</c:v>
                </c:pt>
              </c:numCache>
            </c:numRef>
          </c:val>
          <c:extLst>
            <c:ext xmlns:c16="http://schemas.microsoft.com/office/drawing/2014/chart" uri="{C3380CC4-5D6E-409C-BE32-E72D297353CC}">
              <c16:uniqueId val="{00000001-AC92-4EA9-97A9-A05821A99033}"/>
            </c:ext>
          </c:extLst>
        </c:ser>
        <c:dLbls>
          <c:dLblPos val="outEnd"/>
          <c:showLegendKey val="0"/>
          <c:showVal val="1"/>
          <c:showCatName val="0"/>
          <c:showSerName val="0"/>
          <c:showPercent val="0"/>
          <c:showBubbleSize val="0"/>
        </c:dLbls>
        <c:gapWidth val="219"/>
        <c:overlap val="-27"/>
        <c:axId val="1515939791"/>
        <c:axId val="1515937391"/>
      </c:barChart>
      <c:catAx>
        <c:axId val="1515939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crossAx val="1515937391"/>
        <c:crosses val="autoZero"/>
        <c:auto val="1"/>
        <c:lblAlgn val="ctr"/>
        <c:lblOffset val="100"/>
        <c:noMultiLvlLbl val="0"/>
      </c:catAx>
      <c:valAx>
        <c:axId val="15159373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5159397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Hoja4!$B$81</c:f>
              <c:strCache>
                <c:ptCount val="1"/>
                <c:pt idx="0">
                  <c:v>OPORTUNIDAD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Hoja4!$A$82:$A$83</c:f>
              <c:numCache>
                <c:formatCode>General</c:formatCode>
                <c:ptCount val="2"/>
                <c:pt idx="0">
                  <c:v>2022</c:v>
                </c:pt>
                <c:pt idx="1">
                  <c:v>2023</c:v>
                </c:pt>
              </c:numCache>
            </c:numRef>
          </c:cat>
          <c:val>
            <c:numRef>
              <c:f>Hoja4!$B$82:$B$83</c:f>
              <c:numCache>
                <c:formatCode>General</c:formatCode>
                <c:ptCount val="2"/>
                <c:pt idx="0">
                  <c:v>19.61</c:v>
                </c:pt>
                <c:pt idx="1">
                  <c:v>19.21</c:v>
                </c:pt>
              </c:numCache>
            </c:numRef>
          </c:val>
          <c:extLst>
            <c:ext xmlns:c16="http://schemas.microsoft.com/office/drawing/2014/chart" uri="{C3380CC4-5D6E-409C-BE32-E72D297353CC}">
              <c16:uniqueId val="{00000000-B1A4-4CBA-A186-575BB320D56E}"/>
            </c:ext>
          </c:extLst>
        </c:ser>
        <c:ser>
          <c:idx val="1"/>
          <c:order val="1"/>
          <c:tx>
            <c:strRef>
              <c:f>Hoja4!$C$81</c:f>
              <c:strCache>
                <c:ptCount val="1"/>
                <c:pt idx="0">
                  <c:v>META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Hoja4!$A$82:$A$83</c:f>
              <c:numCache>
                <c:formatCode>General</c:formatCode>
                <c:ptCount val="2"/>
                <c:pt idx="0">
                  <c:v>2022</c:v>
                </c:pt>
                <c:pt idx="1">
                  <c:v>2023</c:v>
                </c:pt>
              </c:numCache>
            </c:numRef>
          </c:cat>
          <c:val>
            <c:numRef>
              <c:f>Hoja4!$C$82:$C$83</c:f>
              <c:numCache>
                <c:formatCode>General</c:formatCode>
                <c:ptCount val="2"/>
                <c:pt idx="0">
                  <c:v>30</c:v>
                </c:pt>
                <c:pt idx="1">
                  <c:v>30</c:v>
                </c:pt>
              </c:numCache>
            </c:numRef>
          </c:val>
          <c:extLst>
            <c:ext xmlns:c16="http://schemas.microsoft.com/office/drawing/2014/chart" uri="{C3380CC4-5D6E-409C-BE32-E72D297353CC}">
              <c16:uniqueId val="{00000001-B1A4-4CBA-A186-575BB320D56E}"/>
            </c:ext>
          </c:extLst>
        </c:ser>
        <c:dLbls>
          <c:dLblPos val="outEnd"/>
          <c:showLegendKey val="0"/>
          <c:showVal val="1"/>
          <c:showCatName val="0"/>
          <c:showSerName val="0"/>
          <c:showPercent val="0"/>
          <c:showBubbleSize val="0"/>
        </c:dLbls>
        <c:gapWidth val="219"/>
        <c:overlap val="-27"/>
        <c:axId val="1414248239"/>
        <c:axId val="1414250639"/>
      </c:barChart>
      <c:catAx>
        <c:axId val="14142482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crossAx val="1414250639"/>
        <c:crosses val="autoZero"/>
        <c:auto val="1"/>
        <c:lblAlgn val="ctr"/>
        <c:lblOffset val="100"/>
        <c:noMultiLvlLbl val="0"/>
      </c:catAx>
      <c:valAx>
        <c:axId val="14142506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4142482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Hoja4!$B$90</c:f>
              <c:strCache>
                <c:ptCount val="1"/>
                <c:pt idx="0">
                  <c:v>OPORTUNIDAD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Hoja4!$A$91:$A$92</c:f>
              <c:numCache>
                <c:formatCode>General</c:formatCode>
                <c:ptCount val="2"/>
                <c:pt idx="0">
                  <c:v>2022</c:v>
                </c:pt>
                <c:pt idx="1">
                  <c:v>2023</c:v>
                </c:pt>
              </c:numCache>
            </c:numRef>
          </c:cat>
          <c:val>
            <c:numRef>
              <c:f>Hoja4!$B$91:$B$92</c:f>
              <c:numCache>
                <c:formatCode>General</c:formatCode>
                <c:ptCount val="2"/>
                <c:pt idx="0">
                  <c:v>8.1199999999999992</c:v>
                </c:pt>
                <c:pt idx="1">
                  <c:v>8.09</c:v>
                </c:pt>
              </c:numCache>
            </c:numRef>
          </c:val>
          <c:extLst>
            <c:ext xmlns:c16="http://schemas.microsoft.com/office/drawing/2014/chart" uri="{C3380CC4-5D6E-409C-BE32-E72D297353CC}">
              <c16:uniqueId val="{00000000-E37A-4D29-9988-DF564EB0A51C}"/>
            </c:ext>
          </c:extLst>
        </c:ser>
        <c:ser>
          <c:idx val="1"/>
          <c:order val="1"/>
          <c:tx>
            <c:strRef>
              <c:f>Hoja4!$C$90</c:f>
              <c:strCache>
                <c:ptCount val="1"/>
                <c:pt idx="0">
                  <c:v>META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Hoja4!$A$91:$A$92</c:f>
              <c:numCache>
                <c:formatCode>General</c:formatCode>
                <c:ptCount val="2"/>
                <c:pt idx="0">
                  <c:v>2022</c:v>
                </c:pt>
                <c:pt idx="1">
                  <c:v>2023</c:v>
                </c:pt>
              </c:numCache>
            </c:numRef>
          </c:cat>
          <c:val>
            <c:numRef>
              <c:f>Hoja4!$C$91:$C$92</c:f>
              <c:numCache>
                <c:formatCode>General</c:formatCode>
                <c:ptCount val="2"/>
                <c:pt idx="0">
                  <c:v>30</c:v>
                </c:pt>
                <c:pt idx="1">
                  <c:v>30</c:v>
                </c:pt>
              </c:numCache>
            </c:numRef>
          </c:val>
          <c:extLst>
            <c:ext xmlns:c16="http://schemas.microsoft.com/office/drawing/2014/chart" uri="{C3380CC4-5D6E-409C-BE32-E72D297353CC}">
              <c16:uniqueId val="{00000001-E37A-4D29-9988-DF564EB0A51C}"/>
            </c:ext>
          </c:extLst>
        </c:ser>
        <c:dLbls>
          <c:dLblPos val="outEnd"/>
          <c:showLegendKey val="0"/>
          <c:showVal val="1"/>
          <c:showCatName val="0"/>
          <c:showSerName val="0"/>
          <c:showPercent val="0"/>
          <c:showBubbleSize val="0"/>
        </c:dLbls>
        <c:gapWidth val="219"/>
        <c:overlap val="-27"/>
        <c:axId val="1478818703"/>
        <c:axId val="1478823983"/>
      </c:barChart>
      <c:catAx>
        <c:axId val="1478818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crossAx val="1478823983"/>
        <c:crosses val="autoZero"/>
        <c:auto val="1"/>
        <c:lblAlgn val="ctr"/>
        <c:lblOffset val="100"/>
        <c:noMultiLvlLbl val="0"/>
      </c:catAx>
      <c:valAx>
        <c:axId val="14788239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4788187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Hoja4!$B$97</c:f>
              <c:strCache>
                <c:ptCount val="1"/>
                <c:pt idx="0">
                  <c:v>OPORTUNIDAD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Hoja4!$A$98:$A$99</c:f>
              <c:numCache>
                <c:formatCode>General</c:formatCode>
                <c:ptCount val="2"/>
                <c:pt idx="0">
                  <c:v>2022</c:v>
                </c:pt>
                <c:pt idx="1">
                  <c:v>2023</c:v>
                </c:pt>
              </c:numCache>
            </c:numRef>
          </c:cat>
          <c:val>
            <c:numRef>
              <c:f>Hoja4!$B$98:$B$99</c:f>
              <c:numCache>
                <c:formatCode>General</c:formatCode>
                <c:ptCount val="2"/>
                <c:pt idx="0">
                  <c:v>11.12</c:v>
                </c:pt>
                <c:pt idx="1">
                  <c:v>10.23</c:v>
                </c:pt>
              </c:numCache>
            </c:numRef>
          </c:val>
          <c:extLst>
            <c:ext xmlns:c16="http://schemas.microsoft.com/office/drawing/2014/chart" uri="{C3380CC4-5D6E-409C-BE32-E72D297353CC}">
              <c16:uniqueId val="{00000000-81EB-402E-8A70-B343FBFB973D}"/>
            </c:ext>
          </c:extLst>
        </c:ser>
        <c:ser>
          <c:idx val="1"/>
          <c:order val="1"/>
          <c:tx>
            <c:strRef>
              <c:f>Hoja4!$C$97</c:f>
              <c:strCache>
                <c:ptCount val="1"/>
                <c:pt idx="0">
                  <c:v>META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Hoja4!$A$98:$A$99</c:f>
              <c:numCache>
                <c:formatCode>General</c:formatCode>
                <c:ptCount val="2"/>
                <c:pt idx="0">
                  <c:v>2022</c:v>
                </c:pt>
                <c:pt idx="1">
                  <c:v>2023</c:v>
                </c:pt>
              </c:numCache>
            </c:numRef>
          </c:cat>
          <c:val>
            <c:numRef>
              <c:f>Hoja4!$C$98:$C$99</c:f>
              <c:numCache>
                <c:formatCode>General</c:formatCode>
                <c:ptCount val="2"/>
                <c:pt idx="0">
                  <c:v>30</c:v>
                </c:pt>
                <c:pt idx="1">
                  <c:v>30</c:v>
                </c:pt>
              </c:numCache>
            </c:numRef>
          </c:val>
          <c:extLst>
            <c:ext xmlns:c16="http://schemas.microsoft.com/office/drawing/2014/chart" uri="{C3380CC4-5D6E-409C-BE32-E72D297353CC}">
              <c16:uniqueId val="{00000001-81EB-402E-8A70-B343FBFB973D}"/>
            </c:ext>
          </c:extLst>
        </c:ser>
        <c:dLbls>
          <c:dLblPos val="outEnd"/>
          <c:showLegendKey val="0"/>
          <c:showVal val="1"/>
          <c:showCatName val="0"/>
          <c:showSerName val="0"/>
          <c:showPercent val="0"/>
          <c:showBubbleSize val="0"/>
        </c:dLbls>
        <c:gapWidth val="219"/>
        <c:overlap val="-27"/>
        <c:axId val="1480235007"/>
        <c:axId val="1480242207"/>
      </c:barChart>
      <c:catAx>
        <c:axId val="1480235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s-CO"/>
          </a:p>
        </c:txPr>
        <c:crossAx val="1480242207"/>
        <c:crosses val="autoZero"/>
        <c:auto val="1"/>
        <c:lblAlgn val="ctr"/>
        <c:lblOffset val="100"/>
        <c:noMultiLvlLbl val="0"/>
      </c:catAx>
      <c:valAx>
        <c:axId val="14802422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4802350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F54E-4C11-8503-A00A19618B56}"/>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F54E-4C11-8503-A00A19618B56}"/>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F54E-4C11-8503-A00A19618B56}"/>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s-CO"/>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Hoja1!$C$3:$C$5</c:f>
              <c:strCache>
                <c:ptCount val="3"/>
                <c:pt idx="0">
                  <c:v>Valor anterior</c:v>
                </c:pt>
                <c:pt idx="1">
                  <c:v>Valor nueva negociacion </c:v>
                </c:pt>
                <c:pt idx="2">
                  <c:v>Salado a favor</c:v>
                </c:pt>
              </c:strCache>
            </c:strRef>
          </c:cat>
          <c:val>
            <c:numRef>
              <c:f>Hoja1!$D$3:$D$5</c:f>
              <c:numCache>
                <c:formatCode>General</c:formatCode>
                <c:ptCount val="3"/>
                <c:pt idx="0">
                  <c:v>86385678</c:v>
                </c:pt>
                <c:pt idx="1">
                  <c:v>53483587</c:v>
                </c:pt>
                <c:pt idx="2">
                  <c:v>32902091</c:v>
                </c:pt>
              </c:numCache>
            </c:numRef>
          </c:val>
          <c:extLst>
            <c:ext xmlns:c16="http://schemas.microsoft.com/office/drawing/2014/chart" uri="{C3380CC4-5D6E-409C-BE32-E72D297353CC}">
              <c16:uniqueId val="{00000006-F54E-4C11-8503-A00A19618B56}"/>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s-CO"/>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s-CO"/>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Hoja4!$B$103</c:f>
              <c:strCache>
                <c:ptCount val="1"/>
                <c:pt idx="0">
                  <c:v>OPORTUNIDAD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Hoja4!$A$104:$A$105</c:f>
              <c:numCache>
                <c:formatCode>General</c:formatCode>
                <c:ptCount val="2"/>
                <c:pt idx="0">
                  <c:v>2022</c:v>
                </c:pt>
                <c:pt idx="1">
                  <c:v>2023</c:v>
                </c:pt>
              </c:numCache>
            </c:numRef>
          </c:cat>
          <c:val>
            <c:numRef>
              <c:f>Hoja4!$B$104:$B$105</c:f>
              <c:numCache>
                <c:formatCode>General</c:formatCode>
                <c:ptCount val="2"/>
                <c:pt idx="0">
                  <c:v>12.35</c:v>
                </c:pt>
                <c:pt idx="1">
                  <c:v>11.14</c:v>
                </c:pt>
              </c:numCache>
            </c:numRef>
          </c:val>
          <c:extLst>
            <c:ext xmlns:c16="http://schemas.microsoft.com/office/drawing/2014/chart" uri="{C3380CC4-5D6E-409C-BE32-E72D297353CC}">
              <c16:uniqueId val="{00000000-9EE2-429C-881C-3E24F1AD8718}"/>
            </c:ext>
          </c:extLst>
        </c:ser>
        <c:ser>
          <c:idx val="1"/>
          <c:order val="1"/>
          <c:tx>
            <c:strRef>
              <c:f>Hoja4!$C$103</c:f>
              <c:strCache>
                <c:ptCount val="1"/>
                <c:pt idx="0">
                  <c:v>META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Hoja4!$A$104:$A$105</c:f>
              <c:numCache>
                <c:formatCode>General</c:formatCode>
                <c:ptCount val="2"/>
                <c:pt idx="0">
                  <c:v>2022</c:v>
                </c:pt>
                <c:pt idx="1">
                  <c:v>2023</c:v>
                </c:pt>
              </c:numCache>
            </c:numRef>
          </c:cat>
          <c:val>
            <c:numRef>
              <c:f>Hoja4!$C$104:$C$105</c:f>
              <c:numCache>
                <c:formatCode>General</c:formatCode>
                <c:ptCount val="2"/>
                <c:pt idx="0">
                  <c:v>30</c:v>
                </c:pt>
                <c:pt idx="1">
                  <c:v>30</c:v>
                </c:pt>
              </c:numCache>
            </c:numRef>
          </c:val>
          <c:extLst>
            <c:ext xmlns:c16="http://schemas.microsoft.com/office/drawing/2014/chart" uri="{C3380CC4-5D6E-409C-BE32-E72D297353CC}">
              <c16:uniqueId val="{00000001-9EE2-429C-881C-3E24F1AD8718}"/>
            </c:ext>
          </c:extLst>
        </c:ser>
        <c:dLbls>
          <c:dLblPos val="outEnd"/>
          <c:showLegendKey val="0"/>
          <c:showVal val="1"/>
          <c:showCatName val="0"/>
          <c:showSerName val="0"/>
          <c:showPercent val="0"/>
          <c:showBubbleSize val="0"/>
        </c:dLbls>
        <c:gapWidth val="219"/>
        <c:overlap val="-27"/>
        <c:axId val="1477825343"/>
        <c:axId val="1477819103"/>
      </c:barChart>
      <c:catAx>
        <c:axId val="1477825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477819103"/>
        <c:crosses val="autoZero"/>
        <c:auto val="1"/>
        <c:lblAlgn val="ctr"/>
        <c:lblOffset val="100"/>
        <c:noMultiLvlLbl val="0"/>
      </c:catAx>
      <c:valAx>
        <c:axId val="14778191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4778253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EXCEDENTE O (DEFICIT) DEL EJERCICIO</a:t>
            </a:r>
          </a:p>
        </c:rich>
      </c:tx>
      <c:layout>
        <c:manualLayout>
          <c:xMode val="edge"/>
          <c:yMode val="edge"/>
          <c:x val="0.2170088082030312"/>
          <c:y val="5.1457988622517159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13067361127958621"/>
          <c:y val="0.17509473868771444"/>
          <c:w val="0.79503288959086071"/>
          <c:h val="0.75742844134968002"/>
        </c:manualLayout>
      </c:layout>
      <c:lineChart>
        <c:grouping val="standard"/>
        <c:varyColors val="0"/>
        <c:ser>
          <c:idx val="1"/>
          <c:order val="0"/>
          <c:tx>
            <c:strRef>
              <c:f>'GRAFICA ER'!$A$5</c:f>
              <c:strCache>
                <c:ptCount val="1"/>
                <c:pt idx="0">
                  <c:v>RESULTADOS DEL EJERCICIO</c:v>
                </c:pt>
              </c:strCache>
            </c:strRef>
          </c:tx>
          <c:spPr>
            <a:ln w="28575" cap="rnd">
              <a:solidFill>
                <a:schemeClr val="accent6">
                  <a:lumMod val="75000"/>
                </a:schemeClr>
              </a:solidFill>
              <a:round/>
            </a:ln>
            <a:effectLst/>
          </c:spPr>
          <c:marker>
            <c:symbol val="none"/>
          </c:marker>
          <c:dLbls>
            <c:dLbl>
              <c:idx val="1"/>
              <c:layout>
                <c:manualLayout>
                  <c:x val="-2.6406126221283337E-2"/>
                  <c:y val="-3.7012550127233243E-2"/>
                </c:manualLayout>
              </c:layout>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dk1">
                          <a:lumMod val="65000"/>
                          <a:lumOff val="3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downArrowCallout">
                      <a:avLst/>
                    </a:prstGeom>
                    <a:noFill/>
                    <a:ln>
                      <a:noFill/>
                    </a:ln>
                  </c15:spPr>
                </c:ext>
                <c:ext xmlns:c16="http://schemas.microsoft.com/office/drawing/2014/chart" uri="{C3380CC4-5D6E-409C-BE32-E72D297353CC}">
                  <c16:uniqueId val="{00000000-B30A-48EA-AD7C-90AB2C2F5730}"/>
                </c:ext>
              </c:extLst>
            </c:dLbl>
            <c:dLbl>
              <c:idx val="2"/>
              <c:layout>
                <c:manualLayout>
                  <c:x val="-2.6642014018118297E-2"/>
                  <c:y val="-4.3308847040328273E-2"/>
                </c:manualLayout>
              </c:layout>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dk1">
                          <a:lumMod val="65000"/>
                          <a:lumOff val="3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downArrowCallout">
                      <a:avLst/>
                    </a:prstGeom>
                    <a:noFill/>
                    <a:ln>
                      <a:noFill/>
                    </a:ln>
                  </c15:spPr>
                </c:ext>
                <c:ext xmlns:c16="http://schemas.microsoft.com/office/drawing/2014/chart" uri="{C3380CC4-5D6E-409C-BE32-E72D297353CC}">
                  <c16:uniqueId val="{00000001-B30A-48EA-AD7C-90AB2C2F5730}"/>
                </c:ext>
              </c:extLst>
            </c:dLbl>
            <c:dLbl>
              <c:idx val="3"/>
              <c:layout>
                <c:manualLayout>
                  <c:x val="-8.7917226817293154E-3"/>
                  <c:y val="-2.11250329670006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30A-48EA-AD7C-90AB2C2F5730}"/>
                </c:ext>
              </c:extLst>
            </c:dLbl>
            <c:dLbl>
              <c:idx val="4"/>
              <c:layout>
                <c:manualLayout>
                  <c:x val="-3.2526317759264426E-3"/>
                  <c:y val="-6.25070777654911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30A-48EA-AD7C-90AB2C2F5730}"/>
                </c:ext>
              </c:extLst>
            </c:dLbl>
            <c:dLbl>
              <c:idx val="5"/>
              <c:layout>
                <c:manualLayout>
                  <c:x val="-7.8833267638945079E-3"/>
                  <c:y val="-1.00351229302560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30A-48EA-AD7C-90AB2C2F5730}"/>
                </c:ext>
              </c:extLst>
            </c:dLbl>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dk1">
                        <a:lumMod val="65000"/>
                        <a:lumOff val="3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leftArrowCallou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('GRAFICA ER'!$B$4:$G$4,'GRAFICA ER'!$K$4)</c:f>
              <c:numCache>
                <c:formatCode>General</c:formatCode>
                <c:ptCount val="7"/>
                <c:pt idx="0">
                  <c:v>2017</c:v>
                </c:pt>
                <c:pt idx="1">
                  <c:v>2018</c:v>
                </c:pt>
                <c:pt idx="2">
                  <c:v>2019</c:v>
                </c:pt>
                <c:pt idx="3">
                  <c:v>2020</c:v>
                </c:pt>
                <c:pt idx="4">
                  <c:v>2021</c:v>
                </c:pt>
                <c:pt idx="5">
                  <c:v>2022</c:v>
                </c:pt>
                <c:pt idx="6">
                  <c:v>2023</c:v>
                </c:pt>
              </c:numCache>
            </c:numRef>
          </c:cat>
          <c:val>
            <c:numRef>
              <c:f>('GRAFICA ER'!$B$5:$G$5,'GRAFICA ER'!$K$5)</c:f>
              <c:numCache>
                <c:formatCode>_("$"* #,##0_);_("$"* \(#,##0\);_("$"* "-"_);_(@_)</c:formatCode>
                <c:ptCount val="7"/>
                <c:pt idx="0">
                  <c:v>-52112</c:v>
                </c:pt>
                <c:pt idx="1">
                  <c:v>343</c:v>
                </c:pt>
                <c:pt idx="2">
                  <c:v>953</c:v>
                </c:pt>
                <c:pt idx="3">
                  <c:v>14124</c:v>
                </c:pt>
                <c:pt idx="4">
                  <c:v>6025</c:v>
                </c:pt>
                <c:pt idx="5">
                  <c:v>-113022</c:v>
                </c:pt>
                <c:pt idx="6">
                  <c:v>-83748</c:v>
                </c:pt>
              </c:numCache>
              <c:extLst/>
            </c:numRef>
          </c:val>
          <c:smooth val="0"/>
          <c:extLst>
            <c:ext xmlns:c16="http://schemas.microsoft.com/office/drawing/2014/chart" uri="{C3380CC4-5D6E-409C-BE32-E72D297353CC}">
              <c16:uniqueId val="{00000005-B30A-48EA-AD7C-90AB2C2F5730}"/>
            </c:ext>
          </c:extLst>
        </c:ser>
        <c:dLbls>
          <c:showLegendKey val="0"/>
          <c:showVal val="1"/>
          <c:showCatName val="0"/>
          <c:showSerName val="0"/>
          <c:showPercent val="0"/>
          <c:showBubbleSize val="0"/>
        </c:dLbls>
        <c:smooth val="0"/>
        <c:axId val="1595925824"/>
        <c:axId val="1595926240"/>
      </c:lineChart>
      <c:catAx>
        <c:axId val="1595925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O"/>
          </a:p>
        </c:txPr>
        <c:crossAx val="1595926240"/>
        <c:crosses val="autoZero"/>
        <c:auto val="1"/>
        <c:lblAlgn val="ctr"/>
        <c:lblOffset val="100"/>
        <c:noMultiLvlLbl val="0"/>
      </c:catAx>
      <c:valAx>
        <c:axId val="1595926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dirty="0"/>
                  <a:t>CIFRAS EN MILLONES DE PESOS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595925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userShapes r:id="rId4"/>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latin typeface="Calibri" panose="020F0502020204030204" pitchFamily="34" charset="0"/>
                <a:ea typeface="Calibri" panose="020F0502020204030204" pitchFamily="34" charset="0"/>
                <a:cs typeface="Calibri" panose="020F0502020204030204" pitchFamily="34" charset="0"/>
              </a:rPr>
              <a:t>VIGENCIA 2020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10937909743660897"/>
          <c:y val="0.19486121702698481"/>
          <c:w val="0.84911329833770777"/>
          <c:h val="0.72125801983085447"/>
        </c:manualLayout>
      </c:layout>
      <c:lineChart>
        <c:grouping val="standard"/>
        <c:varyColors val="0"/>
        <c:ser>
          <c:idx val="0"/>
          <c:order val="0"/>
          <c:tx>
            <c:strRef>
              <c:f>Hoja1!$D$2</c:f>
              <c:strCache>
                <c:ptCount val="1"/>
                <c:pt idx="0">
                  <c:v>VIGENCIA 2020</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Lbl>
              <c:idx val="0"/>
              <c:layout>
                <c:manualLayout>
                  <c:x val="-5.0385491461144447E-2"/>
                  <c:y val="5.28588098016336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C86-4B5D-B804-E4487EDCE9C5}"/>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pPr>
                  <a:endParaRPr lang="es-CO"/>
                </a:p>
              </c:txPr>
              <c:dLblPos val="t"/>
              <c:showLegendKey val="0"/>
              <c:showVal val="1"/>
              <c:showCatName val="0"/>
              <c:showSerName val="0"/>
              <c:showPercent val="0"/>
              <c:showBubbleSize val="0"/>
              <c:extLst>
                <c:ext xmlns:c16="http://schemas.microsoft.com/office/drawing/2014/chart" uri="{C3380CC4-5D6E-409C-BE32-E72D297353CC}">
                  <c16:uniqueId val="{00000006-BC86-4B5D-B804-E4487EDCE9C5}"/>
                </c:ext>
              </c:extLst>
            </c:dLbl>
            <c:dLbl>
              <c:idx val="2"/>
              <c:layout>
                <c:manualLayout>
                  <c:x val="-1.2206343149837548E-2"/>
                  <c:y val="-5.60482302605990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C86-4B5D-B804-E4487EDCE9C5}"/>
                </c:ext>
              </c:extLst>
            </c:dLbl>
            <c:dLbl>
              <c:idx val="3"/>
              <c:layout>
                <c:manualLayout>
                  <c:x val="-3.5701203649103334E-2"/>
                  <c:y val="5.28588098016336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C86-4B5D-B804-E4487EDCE9C5}"/>
                </c:ext>
              </c:extLst>
            </c:dLbl>
            <c:dLbl>
              <c:idx val="7"/>
              <c:layout>
                <c:manualLayout>
                  <c:x val="-3.2764346086695109E-2"/>
                  <c:y val="6.45274212368727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C86-4B5D-B804-E4487EDCE9C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6"/>
                </a:solidFill>
                <a:prstDash val="sysDot"/>
              </a:ln>
              <a:effectLst/>
            </c:spPr>
            <c:trendlineType val="linear"/>
            <c:dispRSqr val="0"/>
            <c:dispEq val="0"/>
          </c:trendline>
          <c:cat>
            <c:strRef>
              <c:f>Hoja1!$C$3:$C$14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Hoja1!$D$3:$D$14</c:f>
              <c:numCache>
                <c:formatCode>_-* #,##0_-;\-* #,##0_-;_-* "-"??_-;_-@_-</c:formatCode>
                <c:ptCount val="12"/>
                <c:pt idx="0">
                  <c:v>37251</c:v>
                </c:pt>
                <c:pt idx="1">
                  <c:v>56894</c:v>
                </c:pt>
                <c:pt idx="2">
                  <c:v>42667</c:v>
                </c:pt>
                <c:pt idx="3">
                  <c:v>11606</c:v>
                </c:pt>
                <c:pt idx="4">
                  <c:v>16486</c:v>
                </c:pt>
                <c:pt idx="5">
                  <c:v>21863</c:v>
                </c:pt>
                <c:pt idx="6">
                  <c:v>28420</c:v>
                </c:pt>
                <c:pt idx="7">
                  <c:v>27160</c:v>
                </c:pt>
                <c:pt idx="8">
                  <c:v>35474</c:v>
                </c:pt>
                <c:pt idx="9">
                  <c:v>42137</c:v>
                </c:pt>
                <c:pt idx="10">
                  <c:v>43815</c:v>
                </c:pt>
                <c:pt idx="11">
                  <c:v>38436</c:v>
                </c:pt>
              </c:numCache>
            </c:numRef>
          </c:val>
          <c:smooth val="0"/>
          <c:extLst>
            <c:ext xmlns:c16="http://schemas.microsoft.com/office/drawing/2014/chart" uri="{C3380CC4-5D6E-409C-BE32-E72D297353CC}">
              <c16:uniqueId val="{00000005-BC86-4B5D-B804-E4487EDCE9C5}"/>
            </c:ext>
          </c:extLst>
        </c:ser>
        <c:dLbls>
          <c:dLblPos val="t"/>
          <c:showLegendKey val="0"/>
          <c:showVal val="1"/>
          <c:showCatName val="0"/>
          <c:showSerName val="0"/>
          <c:showPercent val="0"/>
          <c:showBubbleSize val="0"/>
        </c:dLbls>
        <c:marker val="1"/>
        <c:smooth val="0"/>
        <c:axId val="907577631"/>
        <c:axId val="907571871"/>
      </c:lineChart>
      <c:catAx>
        <c:axId val="90757763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crossAx val="907571871"/>
        <c:crosses val="autoZero"/>
        <c:auto val="0"/>
        <c:lblAlgn val="ctr"/>
        <c:lblOffset val="100"/>
        <c:noMultiLvlLbl val="0"/>
      </c:catAx>
      <c:valAx>
        <c:axId val="907571871"/>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075776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userShapes r:id="rId4"/>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dirty="0">
                <a:latin typeface="Calibri" panose="020F0502020204030204" pitchFamily="34" charset="0"/>
                <a:ea typeface="Calibri" panose="020F0502020204030204" pitchFamily="34" charset="0"/>
                <a:cs typeface="Calibri" panose="020F0502020204030204" pitchFamily="34" charset="0"/>
              </a:rPr>
              <a:t>VIGENCIA 2.021</a:t>
            </a:r>
          </a:p>
        </c:rich>
      </c:tx>
      <c:layout>
        <c:manualLayout>
          <c:xMode val="edge"/>
          <c:yMode val="edge"/>
          <c:x val="0.42602784233468616"/>
          <c:y val="2.3337222870478413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10525367497379659"/>
          <c:y val="0.18319260559174561"/>
          <c:w val="0.84911329833770777"/>
          <c:h val="0.72125801983085447"/>
        </c:manualLayout>
      </c:layout>
      <c:lineChart>
        <c:grouping val="standard"/>
        <c:varyColors val="0"/>
        <c:ser>
          <c:idx val="0"/>
          <c:order val="0"/>
          <c:tx>
            <c:strRef>
              <c:f>Hoja1!$E$2</c:f>
              <c:strCache>
                <c:ptCount val="1"/>
                <c:pt idx="0">
                  <c:v>VIGENCIA 2021</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Lbl>
              <c:idx val="0"/>
              <c:layout>
                <c:manualLayout>
                  <c:x val="-3.1506563415397197E-2"/>
                  <c:y val="4.32271995177590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0D7-4561-9A03-FB1092FF4A13}"/>
                </c:ext>
              </c:extLst>
            </c:dLbl>
            <c:dLbl>
              <c:idx val="4"/>
              <c:layout>
                <c:manualLayout>
                  <c:x val="-2.7098121248647935E-2"/>
                  <c:y val="3.72462819413964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0D7-4561-9A03-FB1092FF4A13}"/>
                </c:ext>
              </c:extLst>
            </c:dLbl>
            <c:dLbl>
              <c:idx val="8"/>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pPr>
                  <a:endParaRPr lang="es-CO"/>
                </a:p>
              </c:txPr>
              <c:dLblPos val="t"/>
              <c:showLegendKey val="0"/>
              <c:showVal val="1"/>
              <c:showCatName val="0"/>
              <c:showSerName val="0"/>
              <c:showPercent val="0"/>
              <c:showBubbleSize val="0"/>
              <c:extLst>
                <c:ext xmlns:c16="http://schemas.microsoft.com/office/drawing/2014/chart" uri="{C3380CC4-5D6E-409C-BE32-E72D297353CC}">
                  <c16:uniqueId val="{00000002-50D7-4561-9A03-FB1092FF4A13}"/>
                </c:ext>
              </c:extLst>
            </c:dLbl>
            <c:dLbl>
              <c:idx val="11"/>
              <c:layout>
                <c:manualLayout>
                  <c:x val="-3.1506563415397176E-2"/>
                  <c:y val="5.21985758823030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0D7-4561-9A03-FB1092FF4A1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6"/>
                </a:solidFill>
                <a:prstDash val="sysDot"/>
              </a:ln>
              <a:effectLst/>
            </c:spPr>
            <c:trendlineType val="linear"/>
            <c:dispRSqr val="0"/>
            <c:dispEq val="0"/>
          </c:trendline>
          <c:cat>
            <c:strRef>
              <c:f>Hoja1!$C$3:$C$14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Hoja1!$E$3:$E$14</c:f>
              <c:numCache>
                <c:formatCode>_-* #,##0_-;\-* #,##0_-;_-* "-"??_-;_-@_-</c:formatCode>
                <c:ptCount val="12"/>
                <c:pt idx="0">
                  <c:v>35246</c:v>
                </c:pt>
                <c:pt idx="1">
                  <c:v>47372</c:v>
                </c:pt>
                <c:pt idx="2">
                  <c:v>58935</c:v>
                </c:pt>
                <c:pt idx="3">
                  <c:v>52487</c:v>
                </c:pt>
                <c:pt idx="4">
                  <c:v>40851</c:v>
                </c:pt>
                <c:pt idx="5">
                  <c:v>59827</c:v>
                </c:pt>
                <c:pt idx="6">
                  <c:v>64048</c:v>
                </c:pt>
                <c:pt idx="7">
                  <c:v>66770</c:v>
                </c:pt>
                <c:pt idx="8">
                  <c:v>73726</c:v>
                </c:pt>
                <c:pt idx="9">
                  <c:v>71089</c:v>
                </c:pt>
                <c:pt idx="10">
                  <c:v>72253</c:v>
                </c:pt>
                <c:pt idx="11">
                  <c:v>35816</c:v>
                </c:pt>
              </c:numCache>
            </c:numRef>
          </c:val>
          <c:smooth val="0"/>
          <c:extLst>
            <c:ext xmlns:c16="http://schemas.microsoft.com/office/drawing/2014/chart" uri="{C3380CC4-5D6E-409C-BE32-E72D297353CC}">
              <c16:uniqueId val="{00000001-50D7-4561-9A03-FB1092FF4A13}"/>
            </c:ext>
          </c:extLst>
        </c:ser>
        <c:dLbls>
          <c:dLblPos val="t"/>
          <c:showLegendKey val="0"/>
          <c:showVal val="1"/>
          <c:showCatName val="0"/>
          <c:showSerName val="0"/>
          <c:showPercent val="0"/>
          <c:showBubbleSize val="0"/>
        </c:dLbls>
        <c:marker val="1"/>
        <c:smooth val="0"/>
        <c:axId val="907577631"/>
        <c:axId val="907571871"/>
      </c:lineChart>
      <c:catAx>
        <c:axId val="90757763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es-CO"/>
          </a:p>
        </c:txPr>
        <c:crossAx val="907571871"/>
        <c:crosses val="autoZero"/>
        <c:auto val="0"/>
        <c:lblAlgn val="ctr"/>
        <c:lblOffset val="100"/>
        <c:noMultiLvlLbl val="0"/>
      </c:catAx>
      <c:valAx>
        <c:axId val="907571871"/>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075776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userShapes r:id="rId4"/>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dirty="0">
                <a:latin typeface="Calibri" panose="020F0502020204030204" pitchFamily="34" charset="0"/>
                <a:ea typeface="Calibri" panose="020F0502020204030204" pitchFamily="34" charset="0"/>
                <a:cs typeface="Calibri" panose="020F0502020204030204" pitchFamily="34" charset="0"/>
              </a:rPr>
              <a:t>VIGENCIA 2.022</a:t>
            </a:r>
          </a:p>
        </c:rich>
      </c:tx>
      <c:layout>
        <c:manualLayout>
          <c:xMode val="edge"/>
          <c:yMode val="edge"/>
          <c:x val="0.42525387401289783"/>
          <c:y val="1.1877458162594312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10937909743660897"/>
          <c:y val="0.19097167988190511"/>
          <c:w val="0.84911329833770777"/>
          <c:h val="0.72125801983085447"/>
        </c:manualLayout>
      </c:layout>
      <c:lineChart>
        <c:grouping val="standard"/>
        <c:varyColors val="0"/>
        <c:ser>
          <c:idx val="0"/>
          <c:order val="0"/>
          <c:tx>
            <c:strRef>
              <c:f>Hoja1!$F$2</c:f>
              <c:strCache>
                <c:ptCount val="1"/>
                <c:pt idx="0">
                  <c:v>VIGENCIA 2022</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Lbl>
              <c:idx val="0"/>
              <c:layout>
                <c:manualLayout>
                  <c:x val="-3.6540868653794537E-2"/>
                  <c:y val="4.93000364452693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F8D-42C5-B36C-B48E08ED6058}"/>
                </c:ext>
              </c:extLst>
            </c:dLbl>
            <c:dLbl>
              <c:idx val="3"/>
              <c:layout>
                <c:manualLayout>
                  <c:x val="-3.7916006167545889E-2"/>
                  <c:y val="5.70791107354287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F8D-42C5-B36C-B48E08ED6058}"/>
                </c:ext>
              </c:extLst>
            </c:dLbl>
            <c:dLbl>
              <c:idx val="7"/>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pPr>
                  <a:endParaRPr lang="es-CO"/>
                </a:p>
              </c:txPr>
              <c:dLblPos val="t"/>
              <c:showLegendKey val="0"/>
              <c:showVal val="1"/>
              <c:showCatName val="0"/>
              <c:showSerName val="0"/>
              <c:showPercent val="0"/>
              <c:showBubbleSize val="0"/>
              <c:extLst>
                <c:ext xmlns:c16="http://schemas.microsoft.com/office/drawing/2014/chart" uri="{C3380CC4-5D6E-409C-BE32-E72D297353CC}">
                  <c16:uniqueId val="{00000001-C15C-4D07-B097-E8DD6AEE9E71}"/>
                </c:ext>
              </c:extLst>
            </c:dLbl>
            <c:dLbl>
              <c:idx val="8"/>
              <c:layout>
                <c:manualLayout>
                  <c:x val="-3.7916006167545889E-2"/>
                  <c:y val="6.09686478805085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F8D-42C5-B36C-B48E08ED6058}"/>
                </c:ext>
              </c:extLst>
            </c:dLbl>
            <c:dLbl>
              <c:idx val="11"/>
              <c:layout>
                <c:manualLayout>
                  <c:x val="-3.6540868653794516E-2"/>
                  <c:y val="5.31895735903489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F8D-42C5-B36C-B48E08ED605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6"/>
                </a:solidFill>
                <a:prstDash val="sysDot"/>
              </a:ln>
              <a:effectLst/>
            </c:spPr>
            <c:trendlineType val="linear"/>
            <c:dispRSqr val="0"/>
            <c:dispEq val="0"/>
          </c:trendline>
          <c:cat>
            <c:strRef>
              <c:f>Hoja1!$C$3:$C$14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Hoja1!$F$3:$F$14</c:f>
              <c:numCache>
                <c:formatCode>_-* #,##0_-;\-* #,##0_-;_-* "-"??_-;_-@_-</c:formatCode>
                <c:ptCount val="12"/>
                <c:pt idx="0">
                  <c:v>45502</c:v>
                </c:pt>
                <c:pt idx="1">
                  <c:v>65763</c:v>
                </c:pt>
                <c:pt idx="2">
                  <c:v>78288</c:v>
                </c:pt>
                <c:pt idx="3">
                  <c:v>72141</c:v>
                </c:pt>
                <c:pt idx="4">
                  <c:v>83038</c:v>
                </c:pt>
                <c:pt idx="5">
                  <c:v>80633</c:v>
                </c:pt>
                <c:pt idx="6">
                  <c:v>78550</c:v>
                </c:pt>
                <c:pt idx="7">
                  <c:v>84348</c:v>
                </c:pt>
                <c:pt idx="8">
                  <c:v>68979</c:v>
                </c:pt>
                <c:pt idx="9">
                  <c:v>72624</c:v>
                </c:pt>
                <c:pt idx="10">
                  <c:v>72958</c:v>
                </c:pt>
                <c:pt idx="11">
                  <c:v>40237</c:v>
                </c:pt>
              </c:numCache>
            </c:numRef>
          </c:val>
          <c:smooth val="0"/>
          <c:extLst>
            <c:ext xmlns:c16="http://schemas.microsoft.com/office/drawing/2014/chart" uri="{C3380CC4-5D6E-409C-BE32-E72D297353CC}">
              <c16:uniqueId val="{00000005-7F8D-42C5-B36C-B48E08ED6058}"/>
            </c:ext>
          </c:extLst>
        </c:ser>
        <c:dLbls>
          <c:dLblPos val="t"/>
          <c:showLegendKey val="0"/>
          <c:showVal val="1"/>
          <c:showCatName val="0"/>
          <c:showSerName val="0"/>
          <c:showPercent val="0"/>
          <c:showBubbleSize val="0"/>
        </c:dLbls>
        <c:marker val="1"/>
        <c:smooth val="0"/>
        <c:axId val="907577631"/>
        <c:axId val="907571871"/>
      </c:lineChart>
      <c:catAx>
        <c:axId val="90757763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crossAx val="907571871"/>
        <c:crosses val="autoZero"/>
        <c:auto val="0"/>
        <c:lblAlgn val="ctr"/>
        <c:lblOffset val="100"/>
        <c:noMultiLvlLbl val="0"/>
      </c:catAx>
      <c:valAx>
        <c:axId val="907571871"/>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075776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userShapes r:id="rId4"/>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dirty="0">
                <a:latin typeface="Calibri" panose="020F0502020204030204" pitchFamily="34" charset="0"/>
                <a:ea typeface="Calibri" panose="020F0502020204030204" pitchFamily="34" charset="0"/>
                <a:cs typeface="Calibri" panose="020F0502020204030204" pitchFamily="34" charset="0"/>
              </a:rPr>
              <a:t>VIGENCIA 2.023</a:t>
            </a:r>
          </a:p>
        </c:rich>
      </c:tx>
      <c:layout>
        <c:manualLayout>
          <c:xMode val="edge"/>
          <c:yMode val="edge"/>
          <c:x val="0.42455941355348198"/>
          <c:y val="1.5558148580318941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10937909743660897"/>
          <c:y val="0.19486121702698481"/>
          <c:w val="0.84911329833770777"/>
          <c:h val="0.72125801983085447"/>
        </c:manualLayout>
      </c:layout>
      <c:lineChart>
        <c:grouping val="standard"/>
        <c:varyColors val="0"/>
        <c:ser>
          <c:idx val="0"/>
          <c:order val="0"/>
          <c:tx>
            <c:strRef>
              <c:f>Hoja1!$G$2</c:f>
              <c:strCache>
                <c:ptCount val="1"/>
                <c:pt idx="0">
                  <c:v>VIGENCIA 2023</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Lbl>
              <c:idx val="0"/>
              <c:layout>
                <c:manualLayout>
                  <c:x val="-3.56047642059183E-2"/>
                  <c:y val="2.64112424689256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989-4470-877C-B9FC5A28A95F}"/>
                </c:ext>
              </c:extLst>
            </c:dLbl>
            <c:dLbl>
              <c:idx val="3"/>
              <c:layout>
                <c:manualLayout>
                  <c:x val="-3.56047642059183E-2"/>
                  <c:y val="3.89061541129289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989-4470-877C-B9FC5A28A95F}"/>
                </c:ext>
              </c:extLst>
            </c:dLbl>
            <c:dLbl>
              <c:idx val="7"/>
              <c:layout>
                <c:manualLayout>
                  <c:x val="-3.079128646825284E-2"/>
                  <c:y val="6.70197053119362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989-4470-877C-B9FC5A28A95F}"/>
                </c:ext>
              </c:extLst>
            </c:dLbl>
            <c:dLbl>
              <c:idx val="11"/>
              <c:layout>
                <c:manualLayout>
                  <c:x val="-2.9587917033836651E-2"/>
                  <c:y val="3.26586982909271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989-4470-877C-B9FC5A28A95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6"/>
                </a:solidFill>
                <a:prstDash val="sysDot"/>
              </a:ln>
              <a:effectLst/>
            </c:spPr>
            <c:trendlineType val="linear"/>
            <c:dispRSqr val="0"/>
            <c:dispEq val="0"/>
          </c:trendline>
          <c:cat>
            <c:strRef>
              <c:f>Hoja1!$C$3:$C$14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Hoja1!$G$3:$G$14</c:f>
              <c:numCache>
                <c:formatCode>_-* #,##0_-;\-* #,##0_-;_-* "-"??_-;_-@_-</c:formatCode>
                <c:ptCount val="12"/>
                <c:pt idx="0">
                  <c:v>46962</c:v>
                </c:pt>
                <c:pt idx="1">
                  <c:v>77011</c:v>
                </c:pt>
                <c:pt idx="2">
                  <c:v>89003</c:v>
                </c:pt>
                <c:pt idx="3">
                  <c:v>73822</c:v>
                </c:pt>
                <c:pt idx="4">
                  <c:v>87508</c:v>
                </c:pt>
                <c:pt idx="5">
                  <c:v>83370</c:v>
                </c:pt>
                <c:pt idx="6">
                  <c:v>83513</c:v>
                </c:pt>
                <c:pt idx="7">
                  <c:v>91821</c:v>
                </c:pt>
                <c:pt idx="8">
                  <c:v>89010</c:v>
                </c:pt>
                <c:pt idx="9">
                  <c:v>90255</c:v>
                </c:pt>
                <c:pt idx="10">
                  <c:v>85261</c:v>
                </c:pt>
                <c:pt idx="11">
                  <c:v>47517</c:v>
                </c:pt>
              </c:numCache>
            </c:numRef>
          </c:val>
          <c:smooth val="0"/>
          <c:extLst>
            <c:ext xmlns:c16="http://schemas.microsoft.com/office/drawing/2014/chart" uri="{C3380CC4-5D6E-409C-BE32-E72D297353CC}">
              <c16:uniqueId val="{00000001-8989-4470-877C-B9FC5A28A95F}"/>
            </c:ext>
          </c:extLst>
        </c:ser>
        <c:dLbls>
          <c:dLblPos val="t"/>
          <c:showLegendKey val="0"/>
          <c:showVal val="1"/>
          <c:showCatName val="0"/>
          <c:showSerName val="0"/>
          <c:showPercent val="0"/>
          <c:showBubbleSize val="0"/>
        </c:dLbls>
        <c:marker val="1"/>
        <c:smooth val="0"/>
        <c:axId val="907577631"/>
        <c:axId val="907571871"/>
      </c:lineChart>
      <c:catAx>
        <c:axId val="90757763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crossAx val="907571871"/>
        <c:crosses val="autoZero"/>
        <c:auto val="0"/>
        <c:lblAlgn val="ctr"/>
        <c:lblOffset val="100"/>
        <c:noMultiLvlLbl val="0"/>
      </c:catAx>
      <c:valAx>
        <c:axId val="907571871"/>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075776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userShapes r:id="rId4"/>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r>
              <a:rPr lang="en-US" sz="2400" b="1" dirty="0">
                <a:latin typeface="Calibri" panose="020F0502020204030204" pitchFamily="34" charset="0"/>
                <a:ea typeface="Calibri" panose="020F0502020204030204" pitchFamily="34" charset="0"/>
                <a:cs typeface="Calibri" panose="020F0502020204030204" pitchFamily="34" charset="0"/>
              </a:rPr>
              <a:t>ESTADO DE SITUACION FIANCIERA</a:t>
            </a:r>
          </a:p>
        </c:rich>
      </c:tx>
      <c:layout>
        <c:manualLayout>
          <c:xMode val="edge"/>
          <c:yMode val="edge"/>
          <c:x val="0.27875356097656678"/>
          <c:y val="1.1469896109376274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es-CO"/>
        </a:p>
      </c:txPr>
    </c:title>
    <c:autoTitleDeleted val="0"/>
    <c:plotArea>
      <c:layout>
        <c:manualLayout>
          <c:layoutTarget val="inner"/>
          <c:xMode val="edge"/>
          <c:yMode val="edge"/>
          <c:x val="0.14558925803005374"/>
          <c:y val="4.3814882298258501E-2"/>
          <c:w val="0.83383347295199395"/>
          <c:h val="0.79662412888044165"/>
        </c:manualLayout>
      </c:layout>
      <c:lineChart>
        <c:grouping val="standard"/>
        <c:varyColors val="0"/>
        <c:ser>
          <c:idx val="0"/>
          <c:order val="0"/>
          <c:tx>
            <c:strRef>
              <c:f>'GRAFICA BG '!$A$5</c:f>
              <c:strCache>
                <c:ptCount val="1"/>
                <c:pt idx="0">
                  <c:v>ACTIVO</c:v>
                </c:pt>
              </c:strCache>
            </c:strRef>
          </c:tx>
          <c:spPr>
            <a:ln w="28575" cap="rnd">
              <a:solidFill>
                <a:srgbClr val="0070C0"/>
              </a:solidFill>
              <a:round/>
            </a:ln>
            <a:effectLst/>
          </c:spPr>
          <c:marker>
            <c:symbol val="none"/>
          </c:marker>
          <c:dLbls>
            <c:dLbl>
              <c:idx val="0"/>
              <c:layout>
                <c:manualLayout>
                  <c:x val="-8.9392401928693008E-2"/>
                  <c:y val="-5.5888131741747518E-2"/>
                </c:manualLayout>
              </c:layout>
              <c:dLblPos val="r"/>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05-485B-8233-C383646A62E9}"/>
                </c:ext>
              </c:extLst>
            </c:dLbl>
            <c:dLbl>
              <c:idx val="1"/>
              <c:layout>
                <c:manualLayout>
                  <c:x val="-9.3274835907390857E-2"/>
                  <c:y val="-6.6524331225038036E-2"/>
                </c:manualLayout>
              </c:layout>
              <c:dLblPos val="r"/>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05-485B-8233-C383646A62E9}"/>
                </c:ext>
              </c:extLst>
            </c:dLbl>
            <c:spPr>
              <a:solidFill>
                <a:sysClr val="window" lastClr="FFFFFF"/>
              </a:solidFill>
              <a:ln>
                <a:solidFill>
                  <a:srgbClr val="00B050"/>
                </a:solid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rgbClr val="00B050"/>
                    </a:solidFill>
                    <a:latin typeface="Calibri" panose="020F0502020204030204" pitchFamily="34" charset="0"/>
                    <a:ea typeface="Calibri" panose="020F0502020204030204" pitchFamily="34" charset="0"/>
                    <a:cs typeface="Calibri" panose="020F0502020204030204" pitchFamily="34" charset="0"/>
                  </a:defRPr>
                </a:pPr>
                <a:endParaRPr lang="es-CO"/>
              </a:p>
            </c:txPr>
            <c:dLblPos val="ctr"/>
            <c:showLegendKey val="1"/>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downArrowCallou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('GRAFICA BG '!$E$4,'GRAFICA BG '!$H$4)</c:f>
              <c:strCache>
                <c:ptCount val="2"/>
                <c:pt idx="0">
                  <c:v>AÑO 2022</c:v>
                </c:pt>
                <c:pt idx="1">
                  <c:v>AÑO 2023</c:v>
                </c:pt>
              </c:strCache>
              <c:extLst/>
            </c:strRef>
          </c:cat>
          <c:val>
            <c:numRef>
              <c:f>('GRAFICA BG '!$E$5,'GRAFICA BG '!$H$5)</c:f>
              <c:numCache>
                <c:formatCode>_("$"* #,##0_);_("$"* \(#,##0\);_("$"* "-"_);_(@_)</c:formatCode>
                <c:ptCount val="2"/>
                <c:pt idx="0">
                  <c:v>23943</c:v>
                </c:pt>
                <c:pt idx="1">
                  <c:v>27022</c:v>
                </c:pt>
              </c:numCache>
              <c:extLst/>
            </c:numRef>
          </c:val>
          <c:smooth val="0"/>
          <c:extLst>
            <c:ext xmlns:c16="http://schemas.microsoft.com/office/drawing/2014/chart" uri="{C3380CC4-5D6E-409C-BE32-E72D297353CC}">
              <c16:uniqueId val="{00000002-D105-485B-8233-C383646A62E9}"/>
            </c:ext>
          </c:extLst>
        </c:ser>
        <c:ser>
          <c:idx val="1"/>
          <c:order val="1"/>
          <c:tx>
            <c:strRef>
              <c:f>'GRAFICA BG '!$A$6</c:f>
              <c:strCache>
                <c:ptCount val="1"/>
                <c:pt idx="0">
                  <c:v>PASIVO</c:v>
                </c:pt>
              </c:strCache>
            </c:strRef>
          </c:tx>
          <c:spPr>
            <a:ln w="28575" cap="rnd">
              <a:solidFill>
                <a:srgbClr val="00B050"/>
              </a:solidFill>
              <a:round/>
            </a:ln>
            <a:effectLst/>
          </c:spPr>
          <c:marker>
            <c:symbol val="none"/>
          </c:marker>
          <c:dLbls>
            <c:dLbl>
              <c:idx val="0"/>
              <c:layout>
                <c:manualLayout>
                  <c:x val="-8.6281687094038009E-2"/>
                  <c:y val="-7.1222448426046442E-2"/>
                </c:manualLayout>
              </c:layout>
              <c:dLblPos val="r"/>
              <c:showLegendKey val="1"/>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D105-485B-8233-C383646A62E9}"/>
                </c:ext>
              </c:extLst>
            </c:dLbl>
            <c:dLbl>
              <c:idx val="1"/>
              <c:layout>
                <c:manualLayout>
                  <c:x val="-8.9490719920150133E-2"/>
                  <c:y val="-3.7419936314083892E-2"/>
                </c:manualLayout>
              </c:layout>
              <c:dLblPos val="r"/>
              <c:showLegendKey val="1"/>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D105-485B-8233-C383646A62E9}"/>
                </c:ext>
              </c:extLst>
            </c:dLbl>
            <c:spPr>
              <a:solidFill>
                <a:sysClr val="window" lastClr="FFFFFF"/>
              </a:solidFill>
              <a:ln>
                <a:solidFill>
                  <a:schemeClr val="accent2"/>
                </a:solidFill>
              </a:ln>
              <a:effectLst/>
            </c:spPr>
            <c:txPr>
              <a:bodyPr rot="60000" spcFirstLastPara="1" vertOverflow="clip" horzOverflow="clip" vert="horz" wrap="square" lIns="38100" tIns="19050" rIns="38100" bIns="19050" anchor="ctr" anchorCtr="1">
                <a:spAutoFit/>
              </a:bodyPr>
              <a:lstStyle/>
              <a:p>
                <a:pPr>
                  <a:defRPr sz="1400" b="1" i="0" u="none" strike="noStrike" kern="1200" baseline="0">
                    <a:solidFill>
                      <a:schemeClr val="accent2"/>
                    </a:solidFill>
                    <a:latin typeface="Calibri" panose="020F0502020204030204" pitchFamily="34" charset="0"/>
                    <a:ea typeface="Calibri" panose="020F0502020204030204" pitchFamily="34" charset="0"/>
                    <a:cs typeface="Calibri" panose="020F0502020204030204" pitchFamily="34" charset="0"/>
                  </a:defRPr>
                </a:pPr>
                <a:endParaRPr lang="es-CO"/>
              </a:p>
            </c:txPr>
            <c:dLblPos val="ctr"/>
            <c:showLegendKey val="1"/>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downArrowCallou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('GRAFICA BG '!$E$4,'GRAFICA BG '!$H$4)</c:f>
              <c:strCache>
                <c:ptCount val="2"/>
                <c:pt idx="0">
                  <c:v>AÑO 2022</c:v>
                </c:pt>
                <c:pt idx="1">
                  <c:v>AÑO 2023</c:v>
                </c:pt>
              </c:strCache>
              <c:extLst/>
            </c:strRef>
          </c:cat>
          <c:val>
            <c:numRef>
              <c:f>('GRAFICA BG '!$E$6,'GRAFICA BG '!$H$6)</c:f>
              <c:numCache>
                <c:formatCode>_("$"* #,##0_);_("$"* \(#,##0\);_("$"* "-"_);_(@_)</c:formatCode>
                <c:ptCount val="2"/>
                <c:pt idx="0">
                  <c:v>167856</c:v>
                </c:pt>
                <c:pt idx="1">
                  <c:v>254683</c:v>
                </c:pt>
              </c:numCache>
              <c:extLst/>
            </c:numRef>
          </c:val>
          <c:smooth val="0"/>
          <c:extLst>
            <c:ext xmlns:c16="http://schemas.microsoft.com/office/drawing/2014/chart" uri="{C3380CC4-5D6E-409C-BE32-E72D297353CC}">
              <c16:uniqueId val="{00000005-D105-485B-8233-C383646A62E9}"/>
            </c:ext>
          </c:extLst>
        </c:ser>
        <c:ser>
          <c:idx val="2"/>
          <c:order val="2"/>
          <c:tx>
            <c:strRef>
              <c:f>'GRAFICA BG '!$A$7</c:f>
              <c:strCache>
                <c:ptCount val="1"/>
                <c:pt idx="0">
                  <c:v>PATRIMONIO</c:v>
                </c:pt>
              </c:strCache>
            </c:strRef>
          </c:tx>
          <c:spPr>
            <a:ln w="28575" cap="rnd">
              <a:solidFill>
                <a:schemeClr val="accent2">
                  <a:lumMod val="75000"/>
                </a:schemeClr>
              </a:solidFill>
              <a:round/>
            </a:ln>
            <a:effectLst/>
          </c:spPr>
          <c:marker>
            <c:symbol val="none"/>
          </c:marker>
          <c:dLbls>
            <c:dLbl>
              <c:idx val="0"/>
              <c:layout>
                <c:manualLayout>
                  <c:x val="-7.9736602661535635E-2"/>
                  <c:y val="-4.0522549931306752E-2"/>
                </c:manualLayout>
              </c:layout>
              <c:dLblPos val="r"/>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105-485B-8233-C383646A62E9}"/>
                </c:ext>
              </c:extLst>
            </c:dLbl>
            <c:dLbl>
              <c:idx val="1"/>
              <c:layout>
                <c:manualLayout>
                  <c:x val="-7.4424228968726108E-2"/>
                  <c:y val="-4.3656592366431282E-2"/>
                </c:manualLayout>
              </c:layout>
              <c:dLblPos val="r"/>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105-485B-8233-C383646A62E9}"/>
                </c:ext>
              </c:extLst>
            </c:dLbl>
            <c:spPr>
              <a:solidFill>
                <a:sysClr val="window" lastClr="FFFFFF"/>
              </a:solidFill>
              <a:ln>
                <a:solidFill>
                  <a:srgbClr val="FFFF00"/>
                </a:solid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defRPr>
                </a:pPr>
                <a:endParaRPr lang="es-CO"/>
              </a:p>
            </c:txPr>
            <c:dLblPos val="ctr"/>
            <c:showLegendKey val="1"/>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borderCallout1">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('GRAFICA BG '!$E$4,'GRAFICA BG '!$H$4)</c:f>
              <c:strCache>
                <c:ptCount val="2"/>
                <c:pt idx="0">
                  <c:v>AÑO 2022</c:v>
                </c:pt>
                <c:pt idx="1">
                  <c:v>AÑO 2023</c:v>
                </c:pt>
              </c:strCache>
              <c:extLst/>
            </c:strRef>
          </c:cat>
          <c:val>
            <c:numRef>
              <c:f>('GRAFICA BG '!$E$7,'GRAFICA BG '!$H$7)</c:f>
              <c:numCache>
                <c:formatCode>_("$"* #,##0_);_("$"* \(#,##0\);_("$"* "-"_);_(@_)</c:formatCode>
                <c:ptCount val="2"/>
                <c:pt idx="0">
                  <c:v>-143913</c:v>
                </c:pt>
                <c:pt idx="1">
                  <c:v>-227661</c:v>
                </c:pt>
              </c:numCache>
              <c:extLst/>
            </c:numRef>
          </c:val>
          <c:smooth val="0"/>
          <c:extLst>
            <c:ext xmlns:c16="http://schemas.microsoft.com/office/drawing/2014/chart" uri="{C3380CC4-5D6E-409C-BE32-E72D297353CC}">
              <c16:uniqueId val="{00000008-D105-485B-8233-C383646A62E9}"/>
            </c:ext>
          </c:extLst>
        </c:ser>
        <c:dLbls>
          <c:dLblPos val="ctr"/>
          <c:showLegendKey val="0"/>
          <c:showVal val="1"/>
          <c:showCatName val="0"/>
          <c:showSerName val="0"/>
          <c:showPercent val="0"/>
          <c:showBubbleSize val="0"/>
        </c:dLbls>
        <c:smooth val="0"/>
        <c:axId val="1594003936"/>
        <c:axId val="1818280176"/>
      </c:lineChart>
      <c:catAx>
        <c:axId val="159400393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dirty="0"/>
                  <a:t>Fuente estados financieros MALLAMAS EPS-I</a:t>
                </a:r>
              </a:p>
            </c:rich>
          </c:tx>
          <c:layout>
            <c:manualLayout>
              <c:xMode val="edge"/>
              <c:yMode val="edge"/>
              <c:x val="0.35668228906157784"/>
              <c:y val="0.7017545447309939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accent2">
                    <a:lumMod val="75000"/>
                  </a:schemeClr>
                </a:solidFill>
                <a:latin typeface="+mn-lt"/>
                <a:ea typeface="+mn-ea"/>
                <a:cs typeface="+mn-cs"/>
              </a:defRPr>
            </a:pPr>
            <a:endParaRPr lang="es-CO"/>
          </a:p>
        </c:txPr>
        <c:crossAx val="1818280176"/>
        <c:crosses val="autoZero"/>
        <c:auto val="1"/>
        <c:lblAlgn val="ctr"/>
        <c:lblOffset val="100"/>
        <c:noMultiLvlLbl val="0"/>
      </c:catAx>
      <c:valAx>
        <c:axId val="18182801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dirty="0"/>
                  <a:t>CIFRAS EN MILLONES DE PESOS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s-CO"/>
          </a:p>
        </c:txPr>
        <c:crossAx val="159400393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1" i="0" u="none" strike="noStrike" kern="1200" baseline="0">
                <a:solidFill>
                  <a:schemeClr val="tx1">
                    <a:lumMod val="65000"/>
                    <a:lumOff val="35000"/>
                  </a:schemeClr>
                </a:solidFill>
                <a:latin typeface="+mn-lt"/>
                <a:ea typeface="+mn-ea"/>
                <a:cs typeface="+mn-cs"/>
              </a:defRPr>
            </a:pPr>
            <a:endParaRPr lang="es-CO"/>
          </a:p>
        </c:txPr>
      </c:dTable>
      <c:spPr>
        <a:noFill/>
        <a:ln>
          <a:noFill/>
        </a:ln>
        <a:effectLst/>
      </c:spPr>
    </c:plotArea>
    <c:legend>
      <c:legendPos val="b"/>
      <c:layout>
        <c:manualLayout>
          <c:xMode val="edge"/>
          <c:yMode val="edge"/>
          <c:x val="0.27758552900305111"/>
          <c:y val="0.75251899791880872"/>
          <c:w val="0.61778688494427425"/>
          <c:h val="5.1350368977298298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userShapes r:id="rId4"/>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s-CO" dirty="0"/>
              <a:t>Auditoria de cuentas médicas</a:t>
            </a:r>
          </a:p>
        </c:rich>
      </c:tx>
      <c:layout>
        <c:manualLayout>
          <c:xMode val="edge"/>
          <c:yMode val="edge"/>
          <c:x val="0.16634140433334679"/>
          <c:y val="3.1775882761544416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CO"/>
        </a:p>
      </c:txPr>
    </c:title>
    <c:autoTitleDeleted val="0"/>
    <c:plotArea>
      <c:layout/>
      <c:barChart>
        <c:barDir val="col"/>
        <c:grouping val="clustered"/>
        <c:varyColors val="0"/>
        <c:ser>
          <c:idx val="0"/>
          <c:order val="0"/>
          <c:tx>
            <c:strRef>
              <c:f>Hoja3!$B$1</c:f>
              <c:strCache>
                <c:ptCount val="1"/>
                <c:pt idx="0">
                  <c:v>valor total de glosa</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Hoja3!$A$2:$A$4</c:f>
              <c:numCache>
                <c:formatCode>General</c:formatCode>
                <c:ptCount val="3"/>
                <c:pt idx="0">
                  <c:v>2021</c:v>
                </c:pt>
                <c:pt idx="1">
                  <c:v>2022</c:v>
                </c:pt>
                <c:pt idx="2">
                  <c:v>2023</c:v>
                </c:pt>
              </c:numCache>
            </c:numRef>
          </c:cat>
          <c:val>
            <c:numRef>
              <c:f>Hoja3!$B$2:$B$4</c:f>
              <c:numCache>
                <c:formatCode>_("$"* #,##0.00_);_("$"* \(#,##0.00\);_("$"* "-"??_);_(@_)</c:formatCode>
                <c:ptCount val="3"/>
                <c:pt idx="0">
                  <c:v>12370883359</c:v>
                </c:pt>
                <c:pt idx="1">
                  <c:v>17636469506</c:v>
                </c:pt>
                <c:pt idx="2">
                  <c:v>21161055839.440075</c:v>
                </c:pt>
              </c:numCache>
            </c:numRef>
          </c:val>
          <c:extLst>
            <c:ext xmlns:c16="http://schemas.microsoft.com/office/drawing/2014/chart" uri="{C3380CC4-5D6E-409C-BE32-E72D297353CC}">
              <c16:uniqueId val="{00000000-7649-4E11-8968-E72B7EC52B69}"/>
            </c:ext>
          </c:extLst>
        </c:ser>
        <c:ser>
          <c:idx val="1"/>
          <c:order val="1"/>
          <c:tx>
            <c:strRef>
              <c:f>Hoja3!$C$1</c:f>
              <c:strCache>
                <c:ptCount val="1"/>
                <c:pt idx="0">
                  <c:v> Valor total conciliado </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numRef>
              <c:f>Hoja3!$A$2:$A$4</c:f>
              <c:numCache>
                <c:formatCode>General</c:formatCode>
                <c:ptCount val="3"/>
                <c:pt idx="0">
                  <c:v>2021</c:v>
                </c:pt>
                <c:pt idx="1">
                  <c:v>2022</c:v>
                </c:pt>
                <c:pt idx="2">
                  <c:v>2023</c:v>
                </c:pt>
              </c:numCache>
            </c:numRef>
          </c:cat>
          <c:val>
            <c:numRef>
              <c:f>Hoja3!$C$2:$C$4</c:f>
              <c:numCache>
                <c:formatCode>_("$"* #,##0.00_);_("$"* \(#,##0.00\);_("$"* "-"??_);_(@_)</c:formatCode>
                <c:ptCount val="3"/>
                <c:pt idx="0">
                  <c:v>12368256833</c:v>
                </c:pt>
                <c:pt idx="1">
                  <c:v>17631407916</c:v>
                </c:pt>
                <c:pt idx="2">
                  <c:v>15731896647.150011</c:v>
                </c:pt>
              </c:numCache>
            </c:numRef>
          </c:val>
          <c:extLst>
            <c:ext xmlns:c16="http://schemas.microsoft.com/office/drawing/2014/chart" uri="{C3380CC4-5D6E-409C-BE32-E72D297353CC}">
              <c16:uniqueId val="{00000001-7649-4E11-8968-E72B7EC52B69}"/>
            </c:ext>
          </c:extLst>
        </c:ser>
        <c:ser>
          <c:idx val="2"/>
          <c:order val="2"/>
          <c:tx>
            <c:strRef>
              <c:f>Hoja3!$D$1</c:f>
              <c:strCache>
                <c:ptCount val="1"/>
                <c:pt idx="0">
                  <c:v>valor total a favor EPS </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cat>
            <c:numRef>
              <c:f>Hoja3!$A$2:$A$4</c:f>
              <c:numCache>
                <c:formatCode>General</c:formatCode>
                <c:ptCount val="3"/>
                <c:pt idx="0">
                  <c:v>2021</c:v>
                </c:pt>
                <c:pt idx="1">
                  <c:v>2022</c:v>
                </c:pt>
                <c:pt idx="2">
                  <c:v>2023</c:v>
                </c:pt>
              </c:numCache>
            </c:numRef>
          </c:cat>
          <c:val>
            <c:numRef>
              <c:f>Hoja3!$D$2:$D$4</c:f>
              <c:numCache>
                <c:formatCode>_("$"* #,##0.00_);_("$"* \(#,##0.00\);_("$"* "-"??_);_(@_)</c:formatCode>
                <c:ptCount val="3"/>
                <c:pt idx="0">
                  <c:v>6150857702</c:v>
                </c:pt>
                <c:pt idx="1">
                  <c:v>8621483513</c:v>
                </c:pt>
                <c:pt idx="2">
                  <c:v>9365766260.1699982</c:v>
                </c:pt>
              </c:numCache>
            </c:numRef>
          </c:val>
          <c:extLst>
            <c:ext xmlns:c16="http://schemas.microsoft.com/office/drawing/2014/chart" uri="{C3380CC4-5D6E-409C-BE32-E72D297353CC}">
              <c16:uniqueId val="{00000002-7649-4E11-8968-E72B7EC52B69}"/>
            </c:ext>
          </c:extLst>
        </c:ser>
        <c:dLbls>
          <c:showLegendKey val="0"/>
          <c:showVal val="0"/>
          <c:showCatName val="0"/>
          <c:showSerName val="0"/>
          <c:showPercent val="0"/>
          <c:showBubbleSize val="0"/>
        </c:dLbls>
        <c:gapWidth val="100"/>
        <c:overlap val="-24"/>
        <c:axId val="749459488"/>
        <c:axId val="749463328"/>
      </c:barChart>
      <c:catAx>
        <c:axId val="7494594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CO"/>
          </a:p>
        </c:txPr>
        <c:crossAx val="749463328"/>
        <c:crosses val="autoZero"/>
        <c:auto val="1"/>
        <c:lblAlgn val="ctr"/>
        <c:lblOffset val="100"/>
        <c:noMultiLvlLbl val="0"/>
      </c:catAx>
      <c:valAx>
        <c:axId val="749463328"/>
        <c:scaling>
          <c:orientation val="minMax"/>
        </c:scaling>
        <c:delete val="0"/>
        <c:axPos val="l"/>
        <c:majorGridlines>
          <c:spPr>
            <a:ln w="9525" cap="flat" cmpd="sng" algn="ctr">
              <a:solidFill>
                <a:schemeClr val="tx2">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CO"/>
          </a:p>
        </c:txPr>
        <c:crossAx val="749459488"/>
        <c:crosses val="autoZero"/>
        <c:crossBetween val="between"/>
      </c:valAx>
      <c:dTable>
        <c:showHorzBorder val="1"/>
        <c:showVertBorder val="1"/>
        <c:showOutline val="1"/>
        <c:showKeys val="1"/>
        <c:spPr>
          <a:noFill/>
          <a:ln w="9525">
            <a:solidFill>
              <a:schemeClr val="tx2">
                <a:lumMod val="15000"/>
                <a:lumOff val="85000"/>
              </a:schemeClr>
            </a:solidFill>
          </a:ln>
          <a:effectLst/>
        </c:spPr>
        <c:txPr>
          <a:bodyPr rot="0" spcFirstLastPara="1" vertOverflow="ellipsis" vert="horz" wrap="square" anchor="ctr" anchorCtr="1"/>
          <a:lstStyle/>
          <a:p>
            <a:pPr rtl="0">
              <a:defRPr sz="1197" b="0" i="0" u="none" strike="noStrike" kern="1200" baseline="0">
                <a:solidFill>
                  <a:schemeClr val="tx2"/>
                </a:solidFill>
                <a:latin typeface="+mn-lt"/>
                <a:ea typeface="+mn-ea"/>
                <a:cs typeface="+mn-cs"/>
              </a:defRPr>
            </a:pPr>
            <a:endParaRPr lang="es-CO"/>
          </a:p>
        </c:txPr>
      </c:dTable>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s-CO" sz="1800" b="1" dirty="0"/>
              <a:t>Auditoría de</a:t>
            </a:r>
            <a:r>
              <a:rPr lang="es-CO" sz="1800" b="1" baseline="0" dirty="0"/>
              <a:t> cruces</a:t>
            </a:r>
            <a:endParaRPr lang="es-CO" sz="1800" b="1" dirty="0"/>
          </a:p>
        </c:rich>
      </c:tx>
      <c:layout>
        <c:manualLayout>
          <c:xMode val="edge"/>
          <c:yMode val="edge"/>
          <c:x val="0.37558099196661976"/>
          <c:y val="2.6910177641075016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tx>
            <c:strRef>
              <c:f>Hoja1!$A$2</c:f>
              <c:strCache>
                <c:ptCount val="1"/>
                <c:pt idx="0">
                  <c:v>2021</c:v>
                </c:pt>
              </c:strCache>
            </c:strRef>
          </c:tx>
          <c:spPr>
            <a:solidFill>
              <a:schemeClr val="accent1"/>
            </a:solidFill>
            <a:ln>
              <a:noFill/>
            </a:ln>
            <a:effectLst/>
          </c:spPr>
          <c:invertIfNegative val="0"/>
          <c:cat>
            <c:strRef>
              <c:f>Hoja1!$B$1:$E$1</c:f>
              <c:strCache>
                <c:ptCount val="4"/>
                <c:pt idx="0">
                  <c:v>Valor total cruce</c:v>
                </c:pt>
                <c:pt idx="1">
                  <c:v>Valor total conciliado</c:v>
                </c:pt>
                <c:pt idx="2">
                  <c:v>valor total a favor de la EPS</c:v>
                </c:pt>
                <c:pt idx="3">
                  <c:v>% a favor EPS</c:v>
                </c:pt>
              </c:strCache>
            </c:strRef>
          </c:cat>
          <c:val>
            <c:numRef>
              <c:f>Hoja1!$B$2:$E$2</c:f>
              <c:numCache>
                <c:formatCode>_("$"* #,##0.00_);_("$"* \(#,##0.00\);_("$"* "-"??_);_(@_)</c:formatCode>
                <c:ptCount val="4"/>
                <c:pt idx="0">
                  <c:v>302850390</c:v>
                </c:pt>
                <c:pt idx="1">
                  <c:v>302850390</c:v>
                </c:pt>
                <c:pt idx="2">
                  <c:v>169917675.30000001</c:v>
                </c:pt>
                <c:pt idx="3" formatCode="0%">
                  <c:v>0.56106143795951535</c:v>
                </c:pt>
              </c:numCache>
            </c:numRef>
          </c:val>
          <c:extLst>
            <c:ext xmlns:c16="http://schemas.microsoft.com/office/drawing/2014/chart" uri="{C3380CC4-5D6E-409C-BE32-E72D297353CC}">
              <c16:uniqueId val="{00000000-6DE4-4C71-8E50-08708D8F23F7}"/>
            </c:ext>
          </c:extLst>
        </c:ser>
        <c:ser>
          <c:idx val="1"/>
          <c:order val="1"/>
          <c:tx>
            <c:strRef>
              <c:f>Hoja1!$A$3</c:f>
              <c:strCache>
                <c:ptCount val="1"/>
                <c:pt idx="0">
                  <c:v>2022</c:v>
                </c:pt>
              </c:strCache>
            </c:strRef>
          </c:tx>
          <c:spPr>
            <a:solidFill>
              <a:schemeClr val="accent2"/>
            </a:solidFill>
            <a:ln>
              <a:noFill/>
            </a:ln>
            <a:effectLst/>
          </c:spPr>
          <c:invertIfNegative val="0"/>
          <c:cat>
            <c:strRef>
              <c:f>Hoja1!$B$1:$E$1</c:f>
              <c:strCache>
                <c:ptCount val="4"/>
                <c:pt idx="0">
                  <c:v>Valor total cruce</c:v>
                </c:pt>
                <c:pt idx="1">
                  <c:v>Valor total conciliado</c:v>
                </c:pt>
                <c:pt idx="2">
                  <c:v>valor total a favor de la EPS</c:v>
                </c:pt>
                <c:pt idx="3">
                  <c:v>% a favor EPS</c:v>
                </c:pt>
              </c:strCache>
            </c:strRef>
          </c:cat>
          <c:val>
            <c:numRef>
              <c:f>Hoja1!$B$3:$E$3</c:f>
              <c:numCache>
                <c:formatCode>_("$"* #,##0.00_);_("$"* \(#,##0.00\);_("$"* "-"??_);_(@_)</c:formatCode>
                <c:ptCount val="4"/>
                <c:pt idx="0">
                  <c:v>706772870</c:v>
                </c:pt>
                <c:pt idx="1">
                  <c:v>706772870</c:v>
                </c:pt>
                <c:pt idx="2">
                  <c:v>443511185</c:v>
                </c:pt>
                <c:pt idx="3" formatCode="0%">
                  <c:v>0.62751585951509425</c:v>
                </c:pt>
              </c:numCache>
            </c:numRef>
          </c:val>
          <c:extLst>
            <c:ext xmlns:c16="http://schemas.microsoft.com/office/drawing/2014/chart" uri="{C3380CC4-5D6E-409C-BE32-E72D297353CC}">
              <c16:uniqueId val="{00000001-6DE4-4C71-8E50-08708D8F23F7}"/>
            </c:ext>
          </c:extLst>
        </c:ser>
        <c:ser>
          <c:idx val="2"/>
          <c:order val="2"/>
          <c:tx>
            <c:strRef>
              <c:f>Hoja1!$A$4</c:f>
              <c:strCache>
                <c:ptCount val="1"/>
                <c:pt idx="0">
                  <c:v>2023</c:v>
                </c:pt>
              </c:strCache>
            </c:strRef>
          </c:tx>
          <c:spPr>
            <a:solidFill>
              <a:schemeClr val="accent3"/>
            </a:solidFill>
            <a:ln>
              <a:noFill/>
            </a:ln>
            <a:effectLst/>
          </c:spPr>
          <c:invertIfNegative val="0"/>
          <c:cat>
            <c:strRef>
              <c:f>Hoja1!$B$1:$E$1</c:f>
              <c:strCache>
                <c:ptCount val="4"/>
                <c:pt idx="0">
                  <c:v>Valor total cruce</c:v>
                </c:pt>
                <c:pt idx="1">
                  <c:v>Valor total conciliado</c:v>
                </c:pt>
                <c:pt idx="2">
                  <c:v>valor total a favor de la EPS</c:v>
                </c:pt>
                <c:pt idx="3">
                  <c:v>% a favor EPS</c:v>
                </c:pt>
              </c:strCache>
            </c:strRef>
          </c:cat>
          <c:val>
            <c:numRef>
              <c:f>Hoja1!$B$4:$E$4</c:f>
              <c:numCache>
                <c:formatCode>_("$"* #,##0.00_);_("$"* \(#,##0.00\);_("$"* "-"??_);_(@_)</c:formatCode>
                <c:ptCount val="4"/>
                <c:pt idx="0">
                  <c:v>619915359.25</c:v>
                </c:pt>
                <c:pt idx="1">
                  <c:v>523396473.25</c:v>
                </c:pt>
                <c:pt idx="2">
                  <c:v>404608595.8300001</c:v>
                </c:pt>
                <c:pt idx="3" formatCode="0%">
                  <c:v>0.77304417685049831</c:v>
                </c:pt>
              </c:numCache>
            </c:numRef>
          </c:val>
          <c:extLst>
            <c:ext xmlns:c16="http://schemas.microsoft.com/office/drawing/2014/chart" uri="{C3380CC4-5D6E-409C-BE32-E72D297353CC}">
              <c16:uniqueId val="{00000002-6DE4-4C71-8E50-08708D8F23F7}"/>
            </c:ext>
          </c:extLst>
        </c:ser>
        <c:dLbls>
          <c:showLegendKey val="0"/>
          <c:showVal val="0"/>
          <c:showCatName val="0"/>
          <c:showSerName val="0"/>
          <c:showPercent val="0"/>
          <c:showBubbleSize val="0"/>
        </c:dLbls>
        <c:gapWidth val="219"/>
        <c:overlap val="-27"/>
        <c:axId val="955974352"/>
        <c:axId val="955969072"/>
      </c:barChart>
      <c:catAx>
        <c:axId val="955974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55969072"/>
        <c:crosses val="autoZero"/>
        <c:auto val="1"/>
        <c:lblAlgn val="ctr"/>
        <c:lblOffset val="100"/>
        <c:noMultiLvlLbl val="0"/>
      </c:catAx>
      <c:valAx>
        <c:axId val="95596907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5597435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CO"/>
          </a:p>
        </c:txPr>
      </c:dTable>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dirty="0"/>
              <a:t>RESULTADO ENCUESTA SATISFACCION DEL USUARIO</a:t>
            </a:r>
          </a:p>
        </c:rich>
      </c:tx>
      <c:layout>
        <c:manualLayout>
          <c:xMode val="edge"/>
          <c:yMode val="edge"/>
          <c:x val="0.19169981437284539"/>
          <c:y val="4.434106415340796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tx>
            <c:strRef>
              <c:f>Hoja1!$A$23</c:f>
              <c:strCache>
                <c:ptCount val="1"/>
                <c:pt idx="0">
                  <c:v>SATISFACCION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Hoja1!$B$22</c:f>
              <c:strCache>
                <c:ptCount val="1"/>
                <c:pt idx="0">
                  <c:v>NUEMERO</c:v>
                </c:pt>
              </c:strCache>
            </c:strRef>
          </c:cat>
          <c:val>
            <c:numRef>
              <c:f>Hoja1!$B$23</c:f>
              <c:numCache>
                <c:formatCode>_-* #,##0_-;\-* #,##0_-;_-* "-"??_-;_-@_-</c:formatCode>
                <c:ptCount val="1"/>
                <c:pt idx="0">
                  <c:v>3523</c:v>
                </c:pt>
              </c:numCache>
            </c:numRef>
          </c:val>
          <c:extLst>
            <c:ext xmlns:c16="http://schemas.microsoft.com/office/drawing/2014/chart" uri="{C3380CC4-5D6E-409C-BE32-E72D297353CC}">
              <c16:uniqueId val="{00000000-34F0-42E3-AEC1-9770D133AAD8}"/>
            </c:ext>
          </c:extLst>
        </c:ser>
        <c:ser>
          <c:idx val="1"/>
          <c:order val="1"/>
          <c:tx>
            <c:strRef>
              <c:f>Hoja1!$A$24</c:f>
              <c:strCache>
                <c:ptCount val="1"/>
                <c:pt idx="0">
                  <c:v>NO SATISFACCION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Hoja1!$B$22</c:f>
              <c:strCache>
                <c:ptCount val="1"/>
                <c:pt idx="0">
                  <c:v>NUEMERO</c:v>
                </c:pt>
              </c:strCache>
            </c:strRef>
          </c:cat>
          <c:val>
            <c:numRef>
              <c:f>Hoja1!$B$24</c:f>
              <c:numCache>
                <c:formatCode>_-* #,##0_-;\-* #,##0_-;_-* "-"??_-;_-@_-</c:formatCode>
                <c:ptCount val="1"/>
                <c:pt idx="0">
                  <c:v>719</c:v>
                </c:pt>
              </c:numCache>
            </c:numRef>
          </c:val>
          <c:extLst>
            <c:ext xmlns:c16="http://schemas.microsoft.com/office/drawing/2014/chart" uri="{C3380CC4-5D6E-409C-BE32-E72D297353CC}">
              <c16:uniqueId val="{00000001-34F0-42E3-AEC1-9770D133AAD8}"/>
            </c:ext>
          </c:extLst>
        </c:ser>
        <c:dLbls>
          <c:dLblPos val="outEnd"/>
          <c:showLegendKey val="0"/>
          <c:showVal val="1"/>
          <c:showCatName val="0"/>
          <c:showSerName val="0"/>
          <c:showPercent val="0"/>
          <c:showBubbleSize val="0"/>
        </c:dLbls>
        <c:gapWidth val="219"/>
        <c:overlap val="-27"/>
        <c:axId val="1107578528"/>
        <c:axId val="483474176"/>
      </c:barChart>
      <c:catAx>
        <c:axId val="1107578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483474176"/>
        <c:crosses val="autoZero"/>
        <c:auto val="1"/>
        <c:lblAlgn val="ctr"/>
        <c:lblOffset val="100"/>
        <c:noMultiLvlLbl val="0"/>
      </c:catAx>
      <c:valAx>
        <c:axId val="483474176"/>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1075785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335554654208336E-2"/>
          <c:y val="0.12065334140924694"/>
          <c:w val="0.98435570168959918"/>
          <c:h val="0.70559403439056101"/>
        </c:manualLayout>
      </c:layout>
      <c:lineChart>
        <c:grouping val="standard"/>
        <c:varyColors val="0"/>
        <c:dLbls>
          <c:showLegendKey val="0"/>
          <c:showVal val="0"/>
          <c:showCatName val="0"/>
          <c:showSerName val="0"/>
          <c:showPercent val="0"/>
          <c:showBubbleSize val="0"/>
        </c:dLbls>
        <c:marker val="1"/>
        <c:smooth val="0"/>
        <c:axId val="-184344656"/>
        <c:axId val="-184345200"/>
      </c:lineChart>
      <c:dateAx>
        <c:axId val="-184344656"/>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out"/>
        <c:minorTickMark val="none"/>
        <c:tickLblPos val="low"/>
        <c:spPr>
          <a:noFill/>
          <a:ln w="9525" cap="flat" cmpd="sng" algn="ctr">
            <a:solidFill>
              <a:schemeClr val="tx2">
                <a:lumMod val="15000"/>
                <a:lumOff val="85000"/>
              </a:schemeClr>
            </a:solidFill>
            <a:round/>
          </a:ln>
          <a:effectLst/>
        </c:spPr>
        <c:txPr>
          <a:bodyPr rot="-60000" spcFirstLastPara="1" vertOverflow="ellipsis" wrap="square" anchor="ctr" anchorCtr="1"/>
          <a:lstStyle/>
          <a:p>
            <a:pPr>
              <a:defRPr sz="1200" b="1" i="0" u="none" strike="noStrike" kern="1200" baseline="0">
                <a:solidFill>
                  <a:sysClr val="windowText" lastClr="000000"/>
                </a:solidFill>
                <a:latin typeface="+mn-lt"/>
                <a:ea typeface="+mn-ea"/>
                <a:cs typeface="+mn-cs"/>
              </a:defRPr>
            </a:pPr>
            <a:endParaRPr lang="es-CO"/>
          </a:p>
        </c:txPr>
        <c:crossAx val="-184345200"/>
        <c:crosses val="autoZero"/>
        <c:auto val="0"/>
        <c:lblOffset val="100"/>
        <c:baseTimeUnit val="days"/>
      </c:dateAx>
      <c:valAx>
        <c:axId val="-184345200"/>
        <c:scaling>
          <c:orientation val="minMax"/>
          <c:min val="260000"/>
        </c:scaling>
        <c:delete val="0"/>
        <c:axPos val="l"/>
        <c:numFmt formatCode="_-* #,##0_-;\-* #,##0_-;_-* &quot;-&quot;??_-;_-@_-"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CO"/>
          </a:p>
        </c:txPr>
        <c:crossAx val="-184344656"/>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es-CO"/>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MODELO</a:t>
            </a:r>
            <a:r>
              <a:rPr lang="en-US" baseline="0" dirty="0"/>
              <a:t> DE ATENCION IPS MALLAMAS 2023</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pieChart>
        <c:varyColors val="1"/>
        <c:ser>
          <c:idx val="0"/>
          <c:order val="0"/>
          <c:tx>
            <c:strRef>
              <c:f>Hoja1!$B$41</c:f>
              <c:strCache>
                <c:ptCount val="1"/>
                <c:pt idx="0">
                  <c:v>NUMERO</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5EA-4AC3-B43A-0BF0FA779D0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5EA-4AC3-B43A-0BF0FA779D0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5EA-4AC3-B43A-0BF0FA779D0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5EA-4AC3-B43A-0BF0FA779D0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Hoja1!$A$42:$A$45</c:f>
              <c:strCache>
                <c:ptCount val="4"/>
                <c:pt idx="0">
                  <c:v>CONSULTA EXTERNA</c:v>
                </c:pt>
                <c:pt idx="1">
                  <c:v>MEDICINA ESPECIALIZADA</c:v>
                </c:pt>
                <c:pt idx="2">
                  <c:v>MEDICNA ANCESTRAL</c:v>
                </c:pt>
                <c:pt idx="3">
                  <c:v>OTRAS ATENCIONES</c:v>
                </c:pt>
              </c:strCache>
            </c:strRef>
          </c:cat>
          <c:val>
            <c:numRef>
              <c:f>Hoja1!$B$42:$B$45</c:f>
              <c:numCache>
                <c:formatCode>_-* #,##0_-;\-* #,##0_-;_-* "-"??_-;_-@_-</c:formatCode>
                <c:ptCount val="4"/>
                <c:pt idx="0">
                  <c:v>67657</c:v>
                </c:pt>
                <c:pt idx="1">
                  <c:v>21687</c:v>
                </c:pt>
                <c:pt idx="2">
                  <c:v>991</c:v>
                </c:pt>
                <c:pt idx="3" formatCode="General">
                  <c:v>254</c:v>
                </c:pt>
              </c:numCache>
            </c:numRef>
          </c:val>
          <c:extLst>
            <c:ext xmlns:c16="http://schemas.microsoft.com/office/drawing/2014/chart" uri="{C3380CC4-5D6E-409C-BE32-E72D297353CC}">
              <c16:uniqueId val="{00000008-C5EA-4AC3-B43A-0BF0FA779D0B}"/>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dirty="0"/>
              <a:t>SITUACION</a:t>
            </a:r>
            <a:r>
              <a:rPr lang="es-CO" baseline="0" dirty="0"/>
              <a:t> FINANCIERA 2023 IPS INDIGENA MALLAMAS</a:t>
            </a:r>
            <a:r>
              <a:rPr lang="es-CO" dirty="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bestFit"/>
          <c:showLegendKey val="0"/>
          <c:showVal val="1"/>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solidFill>
                  <a:schemeClr val="tx1"/>
                </a:solidFill>
              </a:rPr>
              <a:t>SITUACION FINANCIERA </a:t>
            </a:r>
          </a:p>
        </c:rich>
      </c:tx>
      <c:layout>
        <c:manualLayout>
          <c:xMode val="edge"/>
          <c:yMode val="edge"/>
          <c:x val="0.25636630700561924"/>
          <c:y val="5.5555555555555552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s-C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Hoja1!$B$65</c:f>
              <c:strCache>
                <c:ptCount val="1"/>
                <c:pt idx="0">
                  <c:v>VALOR </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A6EF-4339-899A-83B46C0B63C4}"/>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A6EF-4339-899A-83B46C0B63C4}"/>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A6EF-4339-899A-83B46C0B63C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s-CO"/>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Hoja1!$A$66:$A$68</c:f>
              <c:strCache>
                <c:ptCount val="3"/>
                <c:pt idx="0">
                  <c:v>ACTIVO</c:v>
                </c:pt>
                <c:pt idx="1">
                  <c:v>PASIVO </c:v>
                </c:pt>
                <c:pt idx="2">
                  <c:v>PATRIMONIO </c:v>
                </c:pt>
              </c:strCache>
            </c:strRef>
          </c:cat>
          <c:val>
            <c:numRef>
              <c:f>Hoja1!$B$66:$B$68</c:f>
              <c:numCache>
                <c:formatCode>#,##0</c:formatCode>
                <c:ptCount val="3"/>
                <c:pt idx="0">
                  <c:v>25645</c:v>
                </c:pt>
                <c:pt idx="1">
                  <c:v>5217</c:v>
                </c:pt>
                <c:pt idx="2">
                  <c:v>20428</c:v>
                </c:pt>
              </c:numCache>
            </c:numRef>
          </c:val>
          <c:extLst>
            <c:ext xmlns:c16="http://schemas.microsoft.com/office/drawing/2014/chart" uri="{C3380CC4-5D6E-409C-BE32-E72D297353CC}">
              <c16:uniqueId val="{00000006-A6EF-4339-899A-83B46C0B63C4}"/>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6">
                <a:lumMod val="60000"/>
                <a:lumOff val="40000"/>
              </a:schemeClr>
            </a:solidFill>
            <a:ln>
              <a:noFill/>
            </a:ln>
            <a:effectLst/>
            <a:sp3d/>
          </c:spPr>
          <c:invertIfNegative val="0"/>
          <c:cat>
            <c:strRef>
              <c:f>Hoja1!$C$19:$C$22</c:f>
              <c:strCache>
                <c:ptCount val="4"/>
                <c:pt idx="0">
                  <c:v>FINANCIADAS UPC </c:v>
                </c:pt>
                <c:pt idx="1">
                  <c:v>NO FINANCIADAS UPC</c:v>
                </c:pt>
                <c:pt idx="2">
                  <c:v>NO SALUD </c:v>
                </c:pt>
                <c:pt idx="3">
                  <c:v>EXCLUSIONES </c:v>
                </c:pt>
              </c:strCache>
            </c:strRef>
          </c:cat>
          <c:val>
            <c:numRef>
              <c:f>Hoja1!$D$19:$D$22</c:f>
              <c:numCache>
                <c:formatCode>General</c:formatCode>
                <c:ptCount val="4"/>
                <c:pt idx="0">
                  <c:v>369</c:v>
                </c:pt>
                <c:pt idx="1">
                  <c:v>111</c:v>
                </c:pt>
                <c:pt idx="2">
                  <c:v>81</c:v>
                </c:pt>
                <c:pt idx="3">
                  <c:v>0</c:v>
                </c:pt>
              </c:numCache>
            </c:numRef>
          </c:val>
          <c:extLst>
            <c:ext xmlns:c16="http://schemas.microsoft.com/office/drawing/2014/chart" uri="{C3380CC4-5D6E-409C-BE32-E72D297353CC}">
              <c16:uniqueId val="{00000000-0E70-4F8E-83F8-AC2B80BD4799}"/>
            </c:ext>
          </c:extLst>
        </c:ser>
        <c:dLbls>
          <c:showLegendKey val="0"/>
          <c:showVal val="0"/>
          <c:showCatName val="0"/>
          <c:showSerName val="0"/>
          <c:showPercent val="0"/>
          <c:showBubbleSize val="0"/>
        </c:dLbls>
        <c:gapWidth val="150"/>
        <c:gapDepth val="0"/>
        <c:shape val="box"/>
        <c:axId val="922480240"/>
        <c:axId val="922482640"/>
        <c:axId val="0"/>
      </c:bar3DChart>
      <c:catAx>
        <c:axId val="9224802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22482640"/>
        <c:crosses val="autoZero"/>
        <c:auto val="1"/>
        <c:lblAlgn val="ctr"/>
        <c:lblOffset val="100"/>
        <c:noMultiLvlLbl val="0"/>
      </c:catAx>
      <c:valAx>
        <c:axId val="922482640"/>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22480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s-ES" sz="2000" b="1" dirty="0">
                <a:solidFill>
                  <a:schemeClr val="tx1"/>
                </a:solidFill>
                <a:effectLst/>
                <a:latin typeface="Arial" panose="020B0604020202020204" pitchFamily="34" charset="0"/>
                <a:cs typeface="Arial" panose="020B0604020202020204" pitchFamily="34" charset="0"/>
              </a:rPr>
              <a:t>COMPARATIVO ANUAL DE PQRS 2019-2020-2021-2022-2023 A NIVEL NACIONAL </a:t>
            </a:r>
            <a:endParaRPr lang="es-419" sz="2000" b="1" dirty="0">
              <a:solidFill>
                <a:schemeClr val="tx1"/>
              </a:solidFill>
              <a:effectLst/>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lineChart>
        <c:grouping val="standard"/>
        <c:varyColors val="0"/>
        <c:ser>
          <c:idx val="0"/>
          <c:order val="0"/>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Hoja1!$A$26:$A$30</c:f>
              <c:numCache>
                <c:formatCode>General</c:formatCode>
                <c:ptCount val="5"/>
                <c:pt idx="0">
                  <c:v>2019</c:v>
                </c:pt>
                <c:pt idx="1">
                  <c:v>2020</c:v>
                </c:pt>
                <c:pt idx="2">
                  <c:v>2021</c:v>
                </c:pt>
                <c:pt idx="3">
                  <c:v>2022</c:v>
                </c:pt>
                <c:pt idx="4">
                  <c:v>2023</c:v>
                </c:pt>
              </c:numCache>
            </c:numRef>
          </c:cat>
          <c:val>
            <c:numRef>
              <c:f>Hoja1!$B$26:$B$30</c:f>
              <c:numCache>
                <c:formatCode>General</c:formatCode>
                <c:ptCount val="5"/>
                <c:pt idx="0">
                  <c:v>1413</c:v>
                </c:pt>
                <c:pt idx="1">
                  <c:v>1091</c:v>
                </c:pt>
                <c:pt idx="2">
                  <c:v>1375</c:v>
                </c:pt>
                <c:pt idx="3">
                  <c:v>2185</c:v>
                </c:pt>
                <c:pt idx="4">
                  <c:v>2996</c:v>
                </c:pt>
              </c:numCache>
            </c:numRef>
          </c:val>
          <c:smooth val="0"/>
          <c:extLst>
            <c:ext xmlns:c16="http://schemas.microsoft.com/office/drawing/2014/chart" uri="{C3380CC4-5D6E-409C-BE32-E72D297353CC}">
              <c16:uniqueId val="{00000000-EA60-48BC-8905-A185FEE8EFDA}"/>
            </c:ext>
          </c:extLst>
        </c:ser>
        <c:dLbls>
          <c:showLegendKey val="0"/>
          <c:showVal val="0"/>
          <c:showCatName val="0"/>
          <c:showSerName val="0"/>
          <c:showPercent val="0"/>
          <c:showBubbleSize val="0"/>
        </c:dLbls>
        <c:smooth val="0"/>
        <c:axId val="328714752"/>
        <c:axId val="395540592"/>
      </c:lineChart>
      <c:catAx>
        <c:axId val="328714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crossAx val="395540592"/>
        <c:crosses val="autoZero"/>
        <c:auto val="1"/>
        <c:lblAlgn val="ctr"/>
        <c:lblOffset val="100"/>
        <c:noMultiLvlLbl val="0"/>
      </c:catAx>
      <c:valAx>
        <c:axId val="395540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328714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CO" dirty="0"/>
              <a:t>Porcentaje de Satisfacción</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8.9727222543004165E-2"/>
          <c:y val="0.16125804093396678"/>
          <c:w val="0.88878391211561691"/>
          <c:h val="0.74476324643552072"/>
        </c:manualLayout>
      </c:layout>
      <c:barChart>
        <c:barDir val="col"/>
        <c:grouping val="clustered"/>
        <c:varyColors val="0"/>
        <c:ser>
          <c:idx val="0"/>
          <c:order val="0"/>
          <c:tx>
            <c:strRef>
              <c:f>Hoja6!$D$29</c:f>
              <c:strCache>
                <c:ptCount val="1"/>
                <c:pt idx="0">
                  <c:v>Porcentaje de Satisfaccion</c:v>
                </c:pt>
              </c:strCache>
            </c:strRef>
          </c:tx>
          <c:spPr>
            <a:solidFill>
              <a:schemeClr val="accent6">
                <a:lumMod val="60000"/>
                <a:lumOff val="40000"/>
              </a:schemeClr>
            </a:solidFill>
            <a:ln>
              <a:noFill/>
            </a:ln>
            <a:effectLst/>
          </c:spPr>
          <c:invertIfNegative val="0"/>
          <c:dPt>
            <c:idx val="0"/>
            <c:invertIfNegative val="0"/>
            <c:bubble3D val="0"/>
            <c:spPr>
              <a:solidFill>
                <a:srgbClr val="FFFF00"/>
              </a:solidFill>
              <a:ln>
                <a:noFill/>
              </a:ln>
              <a:effectLst/>
            </c:spPr>
            <c:extLst>
              <c:ext xmlns:c16="http://schemas.microsoft.com/office/drawing/2014/chart" uri="{C3380CC4-5D6E-409C-BE32-E72D297353CC}">
                <c16:uniqueId val="{00000001-97C0-4690-927E-1C1370B32F3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Hoja6!$C$30:$C$31</c:f>
              <c:numCache>
                <c:formatCode>General</c:formatCode>
                <c:ptCount val="2"/>
                <c:pt idx="0">
                  <c:v>2022</c:v>
                </c:pt>
                <c:pt idx="1">
                  <c:v>2023</c:v>
                </c:pt>
              </c:numCache>
            </c:numRef>
          </c:cat>
          <c:val>
            <c:numRef>
              <c:f>Hoja6!$D$30:$D$31</c:f>
              <c:numCache>
                <c:formatCode>0%</c:formatCode>
                <c:ptCount val="2"/>
                <c:pt idx="0">
                  <c:v>0.73</c:v>
                </c:pt>
                <c:pt idx="1">
                  <c:v>0.8</c:v>
                </c:pt>
              </c:numCache>
            </c:numRef>
          </c:val>
          <c:extLst>
            <c:ext xmlns:c16="http://schemas.microsoft.com/office/drawing/2014/chart" uri="{C3380CC4-5D6E-409C-BE32-E72D297353CC}">
              <c16:uniqueId val="{00000000-97C0-4690-927E-1C1370B32F32}"/>
            </c:ext>
          </c:extLst>
        </c:ser>
        <c:dLbls>
          <c:showLegendKey val="0"/>
          <c:showVal val="0"/>
          <c:showCatName val="0"/>
          <c:showSerName val="0"/>
          <c:showPercent val="0"/>
          <c:showBubbleSize val="0"/>
        </c:dLbls>
        <c:gapWidth val="219"/>
        <c:overlap val="-27"/>
        <c:axId val="1926224351"/>
        <c:axId val="1926222431"/>
      </c:barChart>
      <c:catAx>
        <c:axId val="1926224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926222431"/>
        <c:crosses val="autoZero"/>
        <c:auto val="1"/>
        <c:lblAlgn val="ctr"/>
        <c:lblOffset val="100"/>
        <c:noMultiLvlLbl val="0"/>
      </c:catAx>
      <c:valAx>
        <c:axId val="192622243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92622435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b="1" dirty="0"/>
              <a:t>CONTRATOS POR VIGENCIA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7.5974843083808655E-2"/>
          <c:y val="0.15130566088821235"/>
          <c:w val="0.89473147845845213"/>
          <c:h val="0.67550848910005024"/>
        </c:manualLayout>
      </c:layout>
      <c:barChart>
        <c:barDir val="col"/>
        <c:grouping val="clustered"/>
        <c:varyColors val="0"/>
        <c:ser>
          <c:idx val="0"/>
          <c:order val="0"/>
          <c:tx>
            <c:strRef>
              <c:f>Hoja1!$D$18</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Hoja1!$D$19</c:f>
              <c:numCache>
                <c:formatCode>General</c:formatCode>
                <c:ptCount val="1"/>
                <c:pt idx="0">
                  <c:v>765</c:v>
                </c:pt>
              </c:numCache>
            </c:numRef>
          </c:val>
          <c:extLst>
            <c:ext xmlns:c16="http://schemas.microsoft.com/office/drawing/2014/chart" uri="{C3380CC4-5D6E-409C-BE32-E72D297353CC}">
              <c16:uniqueId val="{00000000-61B8-45C1-B10A-AAC43A5386A8}"/>
            </c:ext>
          </c:extLst>
        </c:ser>
        <c:ser>
          <c:idx val="1"/>
          <c:order val="1"/>
          <c:tx>
            <c:strRef>
              <c:f>Hoja1!$E$18</c:f>
              <c:strCache>
                <c:ptCount val="1"/>
                <c:pt idx="0">
                  <c:v>2022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Hoja1!$E$19</c:f>
              <c:numCache>
                <c:formatCode>General</c:formatCode>
                <c:ptCount val="1"/>
                <c:pt idx="0">
                  <c:v>833</c:v>
                </c:pt>
              </c:numCache>
            </c:numRef>
          </c:val>
          <c:extLst>
            <c:ext xmlns:c16="http://schemas.microsoft.com/office/drawing/2014/chart" uri="{C3380CC4-5D6E-409C-BE32-E72D297353CC}">
              <c16:uniqueId val="{00000001-61B8-45C1-B10A-AAC43A5386A8}"/>
            </c:ext>
          </c:extLst>
        </c:ser>
        <c:ser>
          <c:idx val="2"/>
          <c:order val="2"/>
          <c:tx>
            <c:strRef>
              <c:f>Hoja1!$F$18</c:f>
              <c:strCache>
                <c:ptCount val="1"/>
                <c:pt idx="0">
                  <c:v>2023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Hoja1!$F$19</c:f>
              <c:numCache>
                <c:formatCode>General</c:formatCode>
                <c:ptCount val="1"/>
                <c:pt idx="0">
                  <c:v>642</c:v>
                </c:pt>
              </c:numCache>
            </c:numRef>
          </c:val>
          <c:extLst>
            <c:ext xmlns:c16="http://schemas.microsoft.com/office/drawing/2014/chart" uri="{C3380CC4-5D6E-409C-BE32-E72D297353CC}">
              <c16:uniqueId val="{00000002-61B8-45C1-B10A-AAC43A5386A8}"/>
            </c:ext>
          </c:extLst>
        </c:ser>
        <c:dLbls>
          <c:showLegendKey val="0"/>
          <c:showVal val="0"/>
          <c:showCatName val="0"/>
          <c:showSerName val="0"/>
          <c:showPercent val="0"/>
          <c:showBubbleSize val="0"/>
        </c:dLbls>
        <c:gapWidth val="219"/>
        <c:overlap val="-27"/>
        <c:axId val="175080767"/>
        <c:axId val="175081727"/>
      </c:barChart>
      <c:catAx>
        <c:axId val="175080767"/>
        <c:scaling>
          <c:orientation val="minMax"/>
        </c:scaling>
        <c:delete val="1"/>
        <c:axPos val="b"/>
        <c:numFmt formatCode="General" sourceLinked="1"/>
        <c:majorTickMark val="none"/>
        <c:minorTickMark val="none"/>
        <c:tickLblPos val="nextTo"/>
        <c:crossAx val="175081727"/>
        <c:crosses val="autoZero"/>
        <c:auto val="1"/>
        <c:lblAlgn val="ctr"/>
        <c:lblOffset val="100"/>
        <c:noMultiLvlLbl val="0"/>
      </c:catAx>
      <c:valAx>
        <c:axId val="1750817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750807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solidFill>
                  <a:schemeClr val="tx1"/>
                </a:solidFill>
              </a:rPr>
              <a:t>CONTRATOS</a:t>
            </a:r>
            <a:r>
              <a:rPr lang="en-US" b="1" baseline="0" dirty="0">
                <a:solidFill>
                  <a:schemeClr val="tx1"/>
                </a:solidFill>
              </a:rPr>
              <a:t> POR REGIMEN</a:t>
            </a:r>
            <a:endParaRPr lang="en-US"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pieChart>
        <c:varyColors val="1"/>
        <c:ser>
          <c:idx val="0"/>
          <c:order val="0"/>
          <c:tx>
            <c:strRef>
              <c:f>Hoja2!$C$14</c:f>
              <c:strCache>
                <c:ptCount val="1"/>
                <c:pt idx="0">
                  <c:v>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35D-4779-B83F-32E7200CA47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35D-4779-B83F-32E7200CA471}"/>
              </c:ext>
            </c:extLst>
          </c:dPt>
          <c:dLbls>
            <c:dLbl>
              <c:idx val="0"/>
              <c:layout>
                <c:manualLayout>
                  <c:x val="-0.13938279518088695"/>
                  <c:y val="-0.1484340824187523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35D-4779-B83F-32E7200CA471}"/>
                </c:ext>
              </c:extLst>
            </c:dLbl>
            <c:dLbl>
              <c:idx val="1"/>
              <c:layout>
                <c:manualLayout>
                  <c:x val="0.12086526684164479"/>
                  <c:y val="5.5923738699329255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35D-4779-B83F-32E7200CA471}"/>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s-CO"/>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Hoja2!$B$15:$B$16</c:f>
              <c:strCache>
                <c:ptCount val="2"/>
                <c:pt idx="0">
                  <c:v>SUBSIDIADO</c:v>
                </c:pt>
                <c:pt idx="1">
                  <c:v>CONTRIBUTIVO</c:v>
                </c:pt>
              </c:strCache>
            </c:strRef>
          </c:cat>
          <c:val>
            <c:numRef>
              <c:f>Hoja2!$C$15:$C$16</c:f>
              <c:numCache>
                <c:formatCode>General</c:formatCode>
                <c:ptCount val="2"/>
                <c:pt idx="0">
                  <c:v>365</c:v>
                </c:pt>
                <c:pt idx="1">
                  <c:v>277</c:v>
                </c:pt>
              </c:numCache>
            </c:numRef>
          </c:val>
          <c:extLst>
            <c:ext xmlns:c16="http://schemas.microsoft.com/office/drawing/2014/chart" uri="{C3380CC4-5D6E-409C-BE32-E72D297353CC}">
              <c16:uniqueId val="{00000004-235D-4779-B83F-32E7200CA471}"/>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withinLinear" id="19">
  <a:schemeClr val="accent6"/>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5">
  <a:schemeClr val="accent2"/>
</cs:colorStyle>
</file>

<file path=ppt/charts/colors15.xml><?xml version="1.0" encoding="utf-8"?>
<cs:colorStyle xmlns:cs="http://schemas.microsoft.com/office/drawing/2012/chartStyle" xmlns:a="http://schemas.openxmlformats.org/drawingml/2006/main" meth="withinLinear" id="15">
  <a:schemeClr val="accent2"/>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_rels/data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ata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ata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4" Type="http://schemas.openxmlformats.org/officeDocument/2006/relationships/image" Target="../media/image6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rawing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4" Type="http://schemas.openxmlformats.org/officeDocument/2006/relationships/image" Target="../media/image69.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FF8D1E-7387-463B-A0DD-5827ED1BC06E}" type="doc">
      <dgm:prSet loTypeId="urn:microsoft.com/office/officeart/2005/8/layout/lProcess2" loCatId="list" qsTypeId="urn:microsoft.com/office/officeart/2005/8/quickstyle/simple5" qsCatId="simple" csTypeId="urn:microsoft.com/office/officeart/2005/8/colors/accent0_1" csCatId="mainScheme" phldr="1"/>
      <dgm:spPr/>
      <dgm:t>
        <a:bodyPr/>
        <a:lstStyle/>
        <a:p>
          <a:endParaRPr lang="es-419"/>
        </a:p>
      </dgm:t>
    </dgm:pt>
    <dgm:pt modelId="{97933F80-CD5A-46E1-9DF1-DE9A0FF81E0F}">
      <dgm:prSet custT="1"/>
      <dgm:spPr>
        <a:solidFill>
          <a:schemeClr val="bg1"/>
        </a:solidFill>
      </dgm:spPr>
      <dgm:t>
        <a:bodyPr/>
        <a:lstStyle/>
        <a:p>
          <a:endParaRPr lang="es-419" sz="1600" dirty="0">
            <a:latin typeface="+mn-lt"/>
          </a:endParaRPr>
        </a:p>
        <a:p>
          <a:endParaRPr lang="es-419" sz="1600" dirty="0">
            <a:latin typeface="+mn-lt"/>
          </a:endParaRPr>
        </a:p>
        <a:p>
          <a:endParaRPr lang="es-419" sz="1600" dirty="0">
            <a:latin typeface="+mn-lt"/>
          </a:endParaRPr>
        </a:p>
        <a:p>
          <a:endParaRPr lang="es-419" sz="1600" dirty="0">
            <a:latin typeface="+mn-lt"/>
          </a:endParaRPr>
        </a:p>
        <a:p>
          <a:endParaRPr lang="es-419" sz="1600" dirty="0">
            <a:latin typeface="+mn-lt"/>
          </a:endParaRPr>
        </a:p>
        <a:p>
          <a:endParaRPr lang="es-419" sz="2000" b="1" dirty="0">
            <a:latin typeface="+mn-lt"/>
          </a:endParaRPr>
        </a:p>
        <a:p>
          <a:endParaRPr lang="es-419" sz="2000" b="1" dirty="0">
            <a:latin typeface="+mn-lt"/>
          </a:endParaRPr>
        </a:p>
        <a:p>
          <a:endParaRPr lang="es-419" sz="2400" b="1" dirty="0">
            <a:latin typeface="Arial" panose="020B0604020202020204" pitchFamily="34" charset="0"/>
            <a:cs typeface="Arial" panose="020B0604020202020204" pitchFamily="34" charset="0"/>
          </a:endParaRPr>
        </a:p>
        <a:p>
          <a:r>
            <a:rPr lang="es-419" sz="2400" b="1" dirty="0">
              <a:latin typeface="Arial" panose="020B0604020202020204" pitchFamily="34" charset="0"/>
              <a:cs typeface="Arial" panose="020B0604020202020204" pitchFamily="34" charset="0"/>
            </a:rPr>
            <a:t>LOGROS ALCANZADOS </a:t>
          </a:r>
        </a:p>
      </dgm:t>
    </dgm:pt>
    <dgm:pt modelId="{EAA60AD6-39F7-44E1-9337-87EC7E202CFD}" type="parTrans" cxnId="{C4C58171-5E8D-427E-B5DA-2DD52D6C7A3E}">
      <dgm:prSet/>
      <dgm:spPr/>
      <dgm:t>
        <a:bodyPr/>
        <a:lstStyle/>
        <a:p>
          <a:endParaRPr lang="es-419"/>
        </a:p>
      </dgm:t>
    </dgm:pt>
    <dgm:pt modelId="{6B4DB4D3-8810-4979-AB17-99CA98138803}" type="sibTrans" cxnId="{C4C58171-5E8D-427E-B5DA-2DD52D6C7A3E}">
      <dgm:prSet/>
      <dgm:spPr/>
      <dgm:t>
        <a:bodyPr/>
        <a:lstStyle/>
        <a:p>
          <a:endParaRPr lang="es-419"/>
        </a:p>
      </dgm:t>
    </dgm:pt>
    <dgm:pt modelId="{B7E09665-F0E5-4CDC-8872-276D739D4752}">
      <dgm:prSet/>
      <dgm:spPr>
        <a:solidFill>
          <a:srgbClr val="DAF2F1"/>
        </a:solidFill>
      </dgm:spPr>
      <dgm:t>
        <a:bodyPr/>
        <a:lstStyle/>
        <a:p>
          <a:r>
            <a:rPr lang="es-419" b="0" u="none" dirty="0">
              <a:latin typeface="Arial" panose="020B0604020202020204" pitchFamily="34" charset="0"/>
              <a:cs typeface="Arial" panose="020B0604020202020204" pitchFamily="34" charset="0"/>
            </a:rPr>
            <a:t>AUTORIZACION DE TRANSPORTE AEREO. </a:t>
          </a:r>
        </a:p>
      </dgm:t>
    </dgm:pt>
    <dgm:pt modelId="{D6522C0F-AF28-4CA0-895F-3356E7C2D909}" type="parTrans" cxnId="{ADC4789C-C08F-4FB3-AEA9-DBEE83DC375F}">
      <dgm:prSet/>
      <dgm:spPr/>
      <dgm:t>
        <a:bodyPr/>
        <a:lstStyle/>
        <a:p>
          <a:endParaRPr lang="es-419"/>
        </a:p>
      </dgm:t>
    </dgm:pt>
    <dgm:pt modelId="{DC7675A5-51A1-42DE-AAAC-3034B2941158}" type="sibTrans" cxnId="{ADC4789C-C08F-4FB3-AEA9-DBEE83DC375F}">
      <dgm:prSet/>
      <dgm:spPr/>
      <dgm:t>
        <a:bodyPr/>
        <a:lstStyle/>
        <a:p>
          <a:endParaRPr lang="es-419"/>
        </a:p>
      </dgm:t>
    </dgm:pt>
    <dgm:pt modelId="{15A0FCD1-70D1-4064-ACC8-03C48794DD1A}">
      <dgm:prSet custT="1"/>
      <dgm:spPr/>
      <dgm:t>
        <a:bodyPr/>
        <a:lstStyle/>
        <a:p>
          <a:r>
            <a:rPr lang="es-419" sz="1400" dirty="0">
              <a:latin typeface="Arial" panose="020B0604020202020204" pitchFamily="34" charset="0"/>
              <a:cs typeface="Arial" panose="020B0604020202020204" pitchFamily="34" charset="0"/>
            </a:rPr>
            <a:t>Creación Procedimiento de compra directa de tiquetes Aéreos</a:t>
          </a:r>
        </a:p>
      </dgm:t>
    </dgm:pt>
    <dgm:pt modelId="{AA6C3A19-6FA9-4B79-A806-B90608E27137}" type="parTrans" cxnId="{42873724-F33D-4B58-A524-0DF5EFD04E06}">
      <dgm:prSet/>
      <dgm:spPr/>
      <dgm:t>
        <a:bodyPr/>
        <a:lstStyle/>
        <a:p>
          <a:endParaRPr lang="es-419"/>
        </a:p>
      </dgm:t>
    </dgm:pt>
    <dgm:pt modelId="{A95DCF87-04E4-46A8-AC98-F8A45CABBA13}" type="sibTrans" cxnId="{42873724-F33D-4B58-A524-0DF5EFD04E06}">
      <dgm:prSet/>
      <dgm:spPr/>
      <dgm:t>
        <a:bodyPr/>
        <a:lstStyle/>
        <a:p>
          <a:endParaRPr lang="es-419"/>
        </a:p>
      </dgm:t>
    </dgm:pt>
    <dgm:pt modelId="{46AC5BD4-5617-4AB1-859C-735EECB98F7D}">
      <dgm:prSet custT="1"/>
      <dgm:spPr/>
      <dgm:t>
        <a:bodyPr spcFirstLastPara="0" vert="horz" wrap="square" lIns="35560" tIns="26670" rIns="35560" bIns="26670" numCol="1" spcCol="1270" anchor="ctr" anchorCtr="0"/>
        <a:lstStyle/>
        <a:p>
          <a:pPr marL="0" lvl="0" indent="0" algn="ctr" defTabSz="622300">
            <a:lnSpc>
              <a:spcPct val="90000"/>
            </a:lnSpc>
            <a:spcBef>
              <a:spcPct val="0"/>
            </a:spcBef>
            <a:spcAft>
              <a:spcPct val="35000"/>
            </a:spcAft>
            <a:buNone/>
          </a:pPr>
          <a:r>
            <a:rPr lang="es-419" sz="1400" kern="1200" dirty="0">
              <a:latin typeface="Arial" panose="020B0604020202020204" pitchFamily="34" charset="0"/>
              <a:ea typeface="+mn-ea"/>
              <a:cs typeface="Arial" panose="020B0604020202020204" pitchFamily="34" charset="0"/>
            </a:rPr>
            <a:t>Mejor oportunidad y disminución de costos</a:t>
          </a:r>
        </a:p>
      </dgm:t>
    </dgm:pt>
    <dgm:pt modelId="{FD3634F6-F985-4390-B5DB-5106ED35FDAB}" type="parTrans" cxnId="{C3CE3030-1D2C-43AA-B702-EDBCDC506558}">
      <dgm:prSet/>
      <dgm:spPr/>
      <dgm:t>
        <a:bodyPr/>
        <a:lstStyle/>
        <a:p>
          <a:endParaRPr lang="es-419"/>
        </a:p>
      </dgm:t>
    </dgm:pt>
    <dgm:pt modelId="{2D9DADBC-417D-483E-B168-9AA76D88D349}" type="sibTrans" cxnId="{C3CE3030-1D2C-43AA-B702-EDBCDC506558}">
      <dgm:prSet/>
      <dgm:spPr/>
      <dgm:t>
        <a:bodyPr/>
        <a:lstStyle/>
        <a:p>
          <a:endParaRPr lang="es-419"/>
        </a:p>
      </dgm:t>
    </dgm:pt>
    <dgm:pt modelId="{3153E0F5-C1E1-42C9-99C7-B16F9DD75910}">
      <dgm:prSet/>
      <dgm:spPr>
        <a:solidFill>
          <a:schemeClr val="accent3">
            <a:lumMod val="20000"/>
            <a:lumOff val="80000"/>
          </a:schemeClr>
        </a:solidFill>
      </dgm:spPr>
      <dgm:t>
        <a:bodyPr/>
        <a:lstStyle/>
        <a:p>
          <a:r>
            <a:rPr lang="es-419" b="0" u="none" dirty="0">
              <a:latin typeface="Arial" panose="020B0604020202020204" pitchFamily="34" charset="0"/>
              <a:cs typeface="Arial" panose="020B0604020202020204" pitchFamily="34" charset="0"/>
            </a:rPr>
            <a:t>AUTORIZACION MATERIALES -INSUMOS.</a:t>
          </a:r>
        </a:p>
      </dgm:t>
    </dgm:pt>
    <dgm:pt modelId="{13C02493-ECFB-4032-A34F-3B37239A3C45}" type="parTrans" cxnId="{555CC4C6-800C-493F-A582-7F6A0A5A133C}">
      <dgm:prSet/>
      <dgm:spPr/>
      <dgm:t>
        <a:bodyPr/>
        <a:lstStyle/>
        <a:p>
          <a:endParaRPr lang="es-419"/>
        </a:p>
      </dgm:t>
    </dgm:pt>
    <dgm:pt modelId="{D93E17CB-B964-41A4-B0D7-65F651F10D03}" type="sibTrans" cxnId="{555CC4C6-800C-493F-A582-7F6A0A5A133C}">
      <dgm:prSet/>
      <dgm:spPr/>
      <dgm:t>
        <a:bodyPr/>
        <a:lstStyle/>
        <a:p>
          <a:endParaRPr lang="es-419"/>
        </a:p>
      </dgm:t>
    </dgm:pt>
    <dgm:pt modelId="{53B52ACE-6E64-440D-B75D-559BA5C64388}">
      <dgm:prSet custT="1"/>
      <dgm:spPr/>
      <dgm:t>
        <a:bodyPr spcFirstLastPara="0" vert="horz" wrap="square" lIns="35560" tIns="26670" rIns="35560" bIns="26670" numCol="1" spcCol="1270" anchor="ctr" anchorCtr="0"/>
        <a:lstStyle/>
        <a:p>
          <a:r>
            <a:rPr lang="es-419" sz="1400" dirty="0">
              <a:latin typeface="Arial" panose="020B0604020202020204" pitchFamily="34" charset="0"/>
              <a:cs typeface="Arial" panose="020B0604020202020204" pitchFamily="34" charset="0"/>
            </a:rPr>
            <a:t>Contratación personal con perfil  Instrumentadora Quirúrgica</a:t>
          </a:r>
        </a:p>
      </dgm:t>
    </dgm:pt>
    <dgm:pt modelId="{E5061FA4-488B-4A74-888B-BE12D2389A2E}" type="parTrans" cxnId="{4C70DC8A-BE80-41D8-A413-9FC3BACC6A7E}">
      <dgm:prSet/>
      <dgm:spPr/>
      <dgm:t>
        <a:bodyPr/>
        <a:lstStyle/>
        <a:p>
          <a:endParaRPr lang="es-419"/>
        </a:p>
      </dgm:t>
    </dgm:pt>
    <dgm:pt modelId="{300EA528-F130-4CF0-BBD8-22446C0B1868}" type="sibTrans" cxnId="{4C70DC8A-BE80-41D8-A413-9FC3BACC6A7E}">
      <dgm:prSet/>
      <dgm:spPr/>
      <dgm:t>
        <a:bodyPr/>
        <a:lstStyle/>
        <a:p>
          <a:endParaRPr lang="es-419"/>
        </a:p>
      </dgm:t>
    </dgm:pt>
    <dgm:pt modelId="{98AAD30F-2B44-4DAF-8C20-F25DD3E5570E}">
      <dgm:prSet custT="1"/>
      <dgm:spPr/>
      <dgm:t>
        <a:bodyPr spcFirstLastPara="0" vert="horz" wrap="square" lIns="35560" tIns="26670" rIns="35560" bIns="26670" numCol="1" spcCol="1270" anchor="ctr" anchorCtr="0"/>
        <a:lstStyle/>
        <a:p>
          <a:r>
            <a:rPr lang="es-419" sz="1400" b="0" u="none" dirty="0">
              <a:latin typeface="Arial" panose="020B0604020202020204" pitchFamily="34" charset="0"/>
              <a:ea typeface="Aptos" panose="020B0004020202020204" pitchFamily="34" charset="0"/>
              <a:cs typeface="Arial" panose="020B0604020202020204" pitchFamily="34" charset="0"/>
            </a:rPr>
            <a:t>Mejor análisis, pertinencia y disminución de costos</a:t>
          </a:r>
          <a:endParaRPr lang="es-419" sz="1400" dirty="0">
            <a:latin typeface="Arial" panose="020B0604020202020204" pitchFamily="34" charset="0"/>
            <a:cs typeface="Arial" panose="020B0604020202020204" pitchFamily="34" charset="0"/>
          </a:endParaRPr>
        </a:p>
      </dgm:t>
    </dgm:pt>
    <dgm:pt modelId="{37E2E0C0-3CD9-464C-862F-940CA5807BE6}" type="parTrans" cxnId="{2EFCA708-6A7B-48FA-9DE3-A89B03EA6FE3}">
      <dgm:prSet/>
      <dgm:spPr/>
      <dgm:t>
        <a:bodyPr/>
        <a:lstStyle/>
        <a:p>
          <a:endParaRPr lang="es-419"/>
        </a:p>
      </dgm:t>
    </dgm:pt>
    <dgm:pt modelId="{7A403757-B741-4907-835B-E761A6940422}" type="sibTrans" cxnId="{2EFCA708-6A7B-48FA-9DE3-A89B03EA6FE3}">
      <dgm:prSet/>
      <dgm:spPr/>
      <dgm:t>
        <a:bodyPr/>
        <a:lstStyle/>
        <a:p>
          <a:endParaRPr lang="es-419"/>
        </a:p>
      </dgm:t>
    </dgm:pt>
    <dgm:pt modelId="{5FF376D6-2270-4AA7-85D3-F3EBC078C77F}">
      <dgm:prSet/>
      <dgm:spPr>
        <a:solidFill>
          <a:schemeClr val="accent3">
            <a:lumMod val="20000"/>
            <a:lumOff val="80000"/>
          </a:schemeClr>
        </a:solidFill>
      </dgm:spPr>
      <dgm:t>
        <a:bodyPr/>
        <a:lstStyle/>
        <a:p>
          <a:r>
            <a:rPr lang="es-419" b="0" u="none" dirty="0">
              <a:latin typeface="Arial" panose="020B0604020202020204" pitchFamily="34" charset="0"/>
              <a:cs typeface="Arial" panose="020B0604020202020204" pitchFamily="34" charset="0"/>
            </a:rPr>
            <a:t>AUTORIZACIONES PERTINENCIA MEDICA</a:t>
          </a:r>
        </a:p>
      </dgm:t>
    </dgm:pt>
    <dgm:pt modelId="{0214316E-33B8-4701-BF9C-5998975BF482}" type="parTrans" cxnId="{8EDD825A-06EF-476F-9B86-EDA2AC7C6FF8}">
      <dgm:prSet/>
      <dgm:spPr/>
      <dgm:t>
        <a:bodyPr/>
        <a:lstStyle/>
        <a:p>
          <a:endParaRPr lang="es-419"/>
        </a:p>
      </dgm:t>
    </dgm:pt>
    <dgm:pt modelId="{7E8C517D-021B-4B07-89A9-39B98D38CD22}" type="sibTrans" cxnId="{8EDD825A-06EF-476F-9B86-EDA2AC7C6FF8}">
      <dgm:prSet/>
      <dgm:spPr/>
      <dgm:t>
        <a:bodyPr/>
        <a:lstStyle/>
        <a:p>
          <a:endParaRPr lang="es-419"/>
        </a:p>
      </dgm:t>
    </dgm:pt>
    <dgm:pt modelId="{CEA85A75-5B6A-4F04-8FB1-1FFB9C46BDE8}">
      <dgm:prSet custT="1"/>
      <dgm:spPr/>
      <dgm:t>
        <a:bodyPr spcFirstLastPara="0" vert="horz" wrap="square" lIns="35560" tIns="26670" rIns="35560" bIns="26670" numCol="1" spcCol="1270" anchor="ctr" anchorCtr="0"/>
        <a:lstStyle/>
        <a:p>
          <a:r>
            <a:rPr lang="es-419" sz="1200" baseline="0" dirty="0">
              <a:latin typeface="Arial" panose="020B0604020202020204" pitchFamily="34" charset="0"/>
              <a:cs typeface="Arial" panose="020B0604020202020204" pitchFamily="34" charset="0"/>
            </a:rPr>
            <a:t>2 Médicos para la revisión y análisis de autorización de mayor valor  </a:t>
          </a:r>
          <a:endParaRPr lang="es-419" sz="1200" dirty="0">
            <a:latin typeface="Arial" panose="020B0604020202020204" pitchFamily="34" charset="0"/>
            <a:cs typeface="Arial" panose="020B0604020202020204" pitchFamily="34" charset="0"/>
          </a:endParaRPr>
        </a:p>
      </dgm:t>
    </dgm:pt>
    <dgm:pt modelId="{54F09CD5-6DC1-46D5-BBEF-A3802F6DE30D}" type="parTrans" cxnId="{ECB01513-4C0B-4A45-B2FC-5C6D215C7E2E}">
      <dgm:prSet/>
      <dgm:spPr/>
      <dgm:t>
        <a:bodyPr/>
        <a:lstStyle/>
        <a:p>
          <a:endParaRPr lang="es-419"/>
        </a:p>
      </dgm:t>
    </dgm:pt>
    <dgm:pt modelId="{C8FCB2C0-2611-4644-AFCC-C46FFAD9F2B6}" type="sibTrans" cxnId="{ECB01513-4C0B-4A45-B2FC-5C6D215C7E2E}">
      <dgm:prSet/>
      <dgm:spPr/>
      <dgm:t>
        <a:bodyPr/>
        <a:lstStyle/>
        <a:p>
          <a:endParaRPr lang="es-419"/>
        </a:p>
      </dgm:t>
    </dgm:pt>
    <dgm:pt modelId="{144C2F3D-4037-403F-B251-0AB7368FCD2E}" type="pres">
      <dgm:prSet presAssocID="{83FF8D1E-7387-463B-A0DD-5827ED1BC06E}" presName="theList" presStyleCnt="0">
        <dgm:presLayoutVars>
          <dgm:dir/>
          <dgm:animLvl val="lvl"/>
          <dgm:resizeHandles val="exact"/>
        </dgm:presLayoutVars>
      </dgm:prSet>
      <dgm:spPr/>
    </dgm:pt>
    <dgm:pt modelId="{00189C48-503A-4445-9F2B-3F29635F756C}" type="pres">
      <dgm:prSet presAssocID="{97933F80-CD5A-46E1-9DF1-DE9A0FF81E0F}" presName="compNode" presStyleCnt="0"/>
      <dgm:spPr/>
    </dgm:pt>
    <dgm:pt modelId="{A79493E2-B481-45E4-9443-D8E0EE32F989}" type="pres">
      <dgm:prSet presAssocID="{97933F80-CD5A-46E1-9DF1-DE9A0FF81E0F}" presName="aNode" presStyleLbl="bgShp" presStyleIdx="0" presStyleCnt="4"/>
      <dgm:spPr/>
    </dgm:pt>
    <dgm:pt modelId="{25C3FE0C-9BB5-48EB-9D46-D1807C70308D}" type="pres">
      <dgm:prSet presAssocID="{97933F80-CD5A-46E1-9DF1-DE9A0FF81E0F}" presName="textNode" presStyleLbl="bgShp" presStyleIdx="0" presStyleCnt="4"/>
      <dgm:spPr/>
    </dgm:pt>
    <dgm:pt modelId="{EDF1044E-FEC1-4AE5-8C76-3D7FCA6DA938}" type="pres">
      <dgm:prSet presAssocID="{97933F80-CD5A-46E1-9DF1-DE9A0FF81E0F}" presName="compChildNode" presStyleCnt="0"/>
      <dgm:spPr/>
    </dgm:pt>
    <dgm:pt modelId="{DDF951FB-D78C-48CB-A8B4-9271C0DFDFD0}" type="pres">
      <dgm:prSet presAssocID="{97933F80-CD5A-46E1-9DF1-DE9A0FF81E0F}" presName="theInnerList" presStyleCnt="0"/>
      <dgm:spPr/>
    </dgm:pt>
    <dgm:pt modelId="{B4DEED38-C2AE-4A23-A931-9212839CA686}" type="pres">
      <dgm:prSet presAssocID="{97933F80-CD5A-46E1-9DF1-DE9A0FF81E0F}" presName="aSpace" presStyleCnt="0"/>
      <dgm:spPr/>
    </dgm:pt>
    <dgm:pt modelId="{905094F2-75C6-4D82-97B3-8D14A92131F8}" type="pres">
      <dgm:prSet presAssocID="{B7E09665-F0E5-4CDC-8872-276D739D4752}" presName="compNode" presStyleCnt="0"/>
      <dgm:spPr/>
    </dgm:pt>
    <dgm:pt modelId="{902DA328-EA1A-4DAC-BD1C-9677EC5AE98B}" type="pres">
      <dgm:prSet presAssocID="{B7E09665-F0E5-4CDC-8872-276D739D4752}" presName="aNode" presStyleLbl="bgShp" presStyleIdx="1" presStyleCnt="4"/>
      <dgm:spPr/>
    </dgm:pt>
    <dgm:pt modelId="{024C148E-7C6B-4595-A82E-BF9159EB94CB}" type="pres">
      <dgm:prSet presAssocID="{B7E09665-F0E5-4CDC-8872-276D739D4752}" presName="textNode" presStyleLbl="bgShp" presStyleIdx="1" presStyleCnt="4"/>
      <dgm:spPr/>
    </dgm:pt>
    <dgm:pt modelId="{790325DF-9470-4558-88BB-89D1BEF33C76}" type="pres">
      <dgm:prSet presAssocID="{B7E09665-F0E5-4CDC-8872-276D739D4752}" presName="compChildNode" presStyleCnt="0"/>
      <dgm:spPr/>
    </dgm:pt>
    <dgm:pt modelId="{68DC4CDC-8EE5-4A82-8400-FD0C8DE8EAA4}" type="pres">
      <dgm:prSet presAssocID="{B7E09665-F0E5-4CDC-8872-276D739D4752}" presName="theInnerList" presStyleCnt="0"/>
      <dgm:spPr/>
    </dgm:pt>
    <dgm:pt modelId="{90FB61CF-F4E4-41DB-BBFF-B907529166B3}" type="pres">
      <dgm:prSet presAssocID="{15A0FCD1-70D1-4064-ACC8-03C48794DD1A}" presName="childNode" presStyleLbl="node1" presStyleIdx="0" presStyleCnt="5" custLinFactY="-5230" custLinFactNeighborX="-3609" custLinFactNeighborY="-100000">
        <dgm:presLayoutVars>
          <dgm:bulletEnabled val="1"/>
        </dgm:presLayoutVars>
      </dgm:prSet>
      <dgm:spPr/>
    </dgm:pt>
    <dgm:pt modelId="{45DC3557-53CC-4EDB-B6E9-FB51F5310705}" type="pres">
      <dgm:prSet presAssocID="{15A0FCD1-70D1-4064-ACC8-03C48794DD1A}" presName="aSpace2" presStyleCnt="0"/>
      <dgm:spPr/>
    </dgm:pt>
    <dgm:pt modelId="{DFB34971-0D9D-43C5-9FF9-CF80F1863D8A}" type="pres">
      <dgm:prSet presAssocID="{46AC5BD4-5617-4AB1-859C-735EECB98F7D}" presName="childNode" presStyleLbl="node1" presStyleIdx="1" presStyleCnt="5" custLinFactY="-9666" custLinFactNeighborX="-3609" custLinFactNeighborY="-100000">
        <dgm:presLayoutVars>
          <dgm:bulletEnabled val="1"/>
        </dgm:presLayoutVars>
      </dgm:prSet>
      <dgm:spPr>
        <a:xfrm>
          <a:off x="2925581" y="2695371"/>
          <a:ext cx="1990159" cy="1005244"/>
        </a:xfrm>
        <a:prstGeom prst="roundRect">
          <a:avLst>
            <a:gd name="adj" fmla="val 10000"/>
          </a:avLst>
        </a:prstGeom>
      </dgm:spPr>
    </dgm:pt>
    <dgm:pt modelId="{F14DD155-D43A-44DD-AA34-0256B64477E3}" type="pres">
      <dgm:prSet presAssocID="{B7E09665-F0E5-4CDC-8872-276D739D4752}" presName="aSpace" presStyleCnt="0"/>
      <dgm:spPr/>
    </dgm:pt>
    <dgm:pt modelId="{946EFD5A-44EF-4F0B-A5B5-80576B19B0CC}" type="pres">
      <dgm:prSet presAssocID="{3153E0F5-C1E1-42C9-99C7-B16F9DD75910}" presName="compNode" presStyleCnt="0"/>
      <dgm:spPr/>
    </dgm:pt>
    <dgm:pt modelId="{91DB45EE-67EA-41E4-BD5E-CA8E971CF955}" type="pres">
      <dgm:prSet presAssocID="{3153E0F5-C1E1-42C9-99C7-B16F9DD75910}" presName="aNode" presStyleLbl="bgShp" presStyleIdx="2" presStyleCnt="4"/>
      <dgm:spPr/>
    </dgm:pt>
    <dgm:pt modelId="{0A928593-C13E-437B-B54B-066E837E05B6}" type="pres">
      <dgm:prSet presAssocID="{3153E0F5-C1E1-42C9-99C7-B16F9DD75910}" presName="textNode" presStyleLbl="bgShp" presStyleIdx="2" presStyleCnt="4"/>
      <dgm:spPr/>
    </dgm:pt>
    <dgm:pt modelId="{37A6B2BE-5B2E-4A28-B0E3-599ECA1D7504}" type="pres">
      <dgm:prSet presAssocID="{3153E0F5-C1E1-42C9-99C7-B16F9DD75910}" presName="compChildNode" presStyleCnt="0"/>
      <dgm:spPr/>
    </dgm:pt>
    <dgm:pt modelId="{69C4214F-963F-4628-B904-146FF5CE7912}" type="pres">
      <dgm:prSet presAssocID="{3153E0F5-C1E1-42C9-99C7-B16F9DD75910}" presName="theInnerList" presStyleCnt="0"/>
      <dgm:spPr/>
    </dgm:pt>
    <dgm:pt modelId="{3BAED515-32D4-42EB-8241-18CB6AFB48DA}" type="pres">
      <dgm:prSet presAssocID="{53B52ACE-6E64-440D-B75D-559BA5C64388}" presName="childNode" presStyleLbl="node1" presStyleIdx="2" presStyleCnt="5" custScaleY="32335" custLinFactNeighborX="-200" custLinFactNeighborY="-80241">
        <dgm:presLayoutVars>
          <dgm:bulletEnabled val="1"/>
        </dgm:presLayoutVars>
      </dgm:prSet>
      <dgm:spPr>
        <a:xfrm>
          <a:off x="5537865" y="1520308"/>
          <a:ext cx="1990159" cy="1075433"/>
        </a:xfrm>
        <a:prstGeom prst="roundRect">
          <a:avLst>
            <a:gd name="adj" fmla="val 10000"/>
          </a:avLst>
        </a:prstGeom>
      </dgm:spPr>
    </dgm:pt>
    <dgm:pt modelId="{FA48AA6D-92E9-455B-936B-AA3EFA3CB617}" type="pres">
      <dgm:prSet presAssocID="{53B52ACE-6E64-440D-B75D-559BA5C64388}" presName="aSpace2" presStyleCnt="0"/>
      <dgm:spPr/>
    </dgm:pt>
    <dgm:pt modelId="{28C10ABB-294C-46BB-9A47-F58A5786FDD4}" type="pres">
      <dgm:prSet presAssocID="{98AAD30F-2B44-4DAF-8C20-F25DD3E5570E}" presName="childNode" presStyleLbl="node1" presStyleIdx="3" presStyleCnt="5" custScaleY="30471" custLinFactY="-4002" custLinFactNeighborX="-1702" custLinFactNeighborY="-100000">
        <dgm:presLayoutVars>
          <dgm:bulletEnabled val="1"/>
        </dgm:presLayoutVars>
      </dgm:prSet>
      <dgm:spPr>
        <a:xfrm>
          <a:off x="5584355" y="2859804"/>
          <a:ext cx="1990159" cy="807365"/>
        </a:xfrm>
        <a:prstGeom prst="roundRect">
          <a:avLst>
            <a:gd name="adj" fmla="val 10000"/>
          </a:avLst>
        </a:prstGeom>
      </dgm:spPr>
    </dgm:pt>
    <dgm:pt modelId="{6189F451-838E-4841-9E7E-3687FBA80A36}" type="pres">
      <dgm:prSet presAssocID="{3153E0F5-C1E1-42C9-99C7-B16F9DD75910}" presName="aSpace" presStyleCnt="0"/>
      <dgm:spPr/>
    </dgm:pt>
    <dgm:pt modelId="{D4DAF0AD-68FD-4711-ACA4-370785FEB6B6}" type="pres">
      <dgm:prSet presAssocID="{5FF376D6-2270-4AA7-85D3-F3EBC078C77F}" presName="compNode" presStyleCnt="0"/>
      <dgm:spPr/>
    </dgm:pt>
    <dgm:pt modelId="{B9CF2D4C-6EED-4FF5-BEC9-25F9026010AC}" type="pres">
      <dgm:prSet presAssocID="{5FF376D6-2270-4AA7-85D3-F3EBC078C77F}" presName="aNode" presStyleLbl="bgShp" presStyleIdx="3" presStyleCnt="4" custLinFactNeighborX="102" custLinFactNeighborY="2437"/>
      <dgm:spPr/>
    </dgm:pt>
    <dgm:pt modelId="{28E3C2AE-48F4-435E-AA71-13E6DF2EA595}" type="pres">
      <dgm:prSet presAssocID="{5FF376D6-2270-4AA7-85D3-F3EBC078C77F}" presName="textNode" presStyleLbl="bgShp" presStyleIdx="3" presStyleCnt="4"/>
      <dgm:spPr/>
    </dgm:pt>
    <dgm:pt modelId="{3D26C44A-1CC9-4CC3-B600-F970BD4A0C08}" type="pres">
      <dgm:prSet presAssocID="{5FF376D6-2270-4AA7-85D3-F3EBC078C77F}" presName="compChildNode" presStyleCnt="0"/>
      <dgm:spPr/>
    </dgm:pt>
    <dgm:pt modelId="{6C4AB89F-C223-4FAD-9B07-7EB61631D36B}" type="pres">
      <dgm:prSet presAssocID="{5FF376D6-2270-4AA7-85D3-F3EBC078C77F}" presName="theInnerList" presStyleCnt="0"/>
      <dgm:spPr/>
    </dgm:pt>
    <dgm:pt modelId="{B3964751-A787-4D2E-B27D-42F9A01A6E8C}" type="pres">
      <dgm:prSet presAssocID="{CEA85A75-5B6A-4F04-8FB1-1FFB9C46BDE8}" presName="childNode" presStyleLbl="node1" presStyleIdx="4" presStyleCnt="5" custScaleX="114483" custScaleY="29850" custLinFactNeighborX="253" custLinFactNeighborY="-41699">
        <dgm:presLayoutVars>
          <dgm:bulletEnabled val="1"/>
        </dgm:presLayoutVars>
      </dgm:prSet>
      <dgm:spPr>
        <a:xfrm>
          <a:off x="8151352" y="1543437"/>
          <a:ext cx="2278394" cy="992784"/>
        </a:xfrm>
        <a:prstGeom prst="roundRect">
          <a:avLst>
            <a:gd name="adj" fmla="val 10000"/>
          </a:avLst>
        </a:prstGeom>
      </dgm:spPr>
    </dgm:pt>
  </dgm:ptLst>
  <dgm:cxnLst>
    <dgm:cxn modelId="{78B16B08-D8DE-4100-A309-64B0A07488B3}" type="presOf" srcId="{B7E09665-F0E5-4CDC-8872-276D739D4752}" destId="{902DA328-EA1A-4DAC-BD1C-9677EC5AE98B}" srcOrd="0" destOrd="0" presId="urn:microsoft.com/office/officeart/2005/8/layout/lProcess2"/>
    <dgm:cxn modelId="{2EFCA708-6A7B-48FA-9DE3-A89B03EA6FE3}" srcId="{3153E0F5-C1E1-42C9-99C7-B16F9DD75910}" destId="{98AAD30F-2B44-4DAF-8C20-F25DD3E5570E}" srcOrd="1" destOrd="0" parTransId="{37E2E0C0-3CD9-464C-862F-940CA5807BE6}" sibTransId="{7A403757-B741-4907-835B-E761A6940422}"/>
    <dgm:cxn modelId="{ECB01513-4C0B-4A45-B2FC-5C6D215C7E2E}" srcId="{5FF376D6-2270-4AA7-85D3-F3EBC078C77F}" destId="{CEA85A75-5B6A-4F04-8FB1-1FFB9C46BDE8}" srcOrd="0" destOrd="0" parTransId="{54F09CD5-6DC1-46D5-BBEF-A3802F6DE30D}" sibTransId="{C8FCB2C0-2611-4644-AFCC-C46FFAD9F2B6}"/>
    <dgm:cxn modelId="{7029FF19-1B59-45E5-873A-397CB7A30D2F}" type="presOf" srcId="{3153E0F5-C1E1-42C9-99C7-B16F9DD75910}" destId="{0A928593-C13E-437B-B54B-066E837E05B6}" srcOrd="1" destOrd="0" presId="urn:microsoft.com/office/officeart/2005/8/layout/lProcess2"/>
    <dgm:cxn modelId="{42873724-F33D-4B58-A524-0DF5EFD04E06}" srcId="{B7E09665-F0E5-4CDC-8872-276D739D4752}" destId="{15A0FCD1-70D1-4064-ACC8-03C48794DD1A}" srcOrd="0" destOrd="0" parTransId="{AA6C3A19-6FA9-4B79-A806-B90608E27137}" sibTransId="{A95DCF87-04E4-46A8-AC98-F8A45CABBA13}"/>
    <dgm:cxn modelId="{0AF3882A-C670-475C-AA77-FE6B100643BF}" type="presOf" srcId="{83FF8D1E-7387-463B-A0DD-5827ED1BC06E}" destId="{144C2F3D-4037-403F-B251-0AB7368FCD2E}" srcOrd="0" destOrd="0" presId="urn:microsoft.com/office/officeart/2005/8/layout/lProcess2"/>
    <dgm:cxn modelId="{C3CE3030-1D2C-43AA-B702-EDBCDC506558}" srcId="{B7E09665-F0E5-4CDC-8872-276D739D4752}" destId="{46AC5BD4-5617-4AB1-859C-735EECB98F7D}" srcOrd="1" destOrd="0" parTransId="{FD3634F6-F985-4390-B5DB-5106ED35FDAB}" sibTransId="{2D9DADBC-417D-483E-B168-9AA76D88D349}"/>
    <dgm:cxn modelId="{975A2135-E0BD-458A-98B5-F67249D04F14}" type="presOf" srcId="{5FF376D6-2270-4AA7-85D3-F3EBC078C77F}" destId="{28E3C2AE-48F4-435E-AA71-13E6DF2EA595}" srcOrd="1" destOrd="0" presId="urn:microsoft.com/office/officeart/2005/8/layout/lProcess2"/>
    <dgm:cxn modelId="{00073E5F-409E-45F6-AEA2-ED513F051F2D}" type="presOf" srcId="{15A0FCD1-70D1-4064-ACC8-03C48794DD1A}" destId="{90FB61CF-F4E4-41DB-BBFF-B907529166B3}" srcOrd="0" destOrd="0" presId="urn:microsoft.com/office/officeart/2005/8/layout/lProcess2"/>
    <dgm:cxn modelId="{C36B1F4C-1BF7-4693-ACA0-04B93089948A}" type="presOf" srcId="{97933F80-CD5A-46E1-9DF1-DE9A0FF81E0F}" destId="{25C3FE0C-9BB5-48EB-9D46-D1807C70308D}" srcOrd="1" destOrd="0" presId="urn:microsoft.com/office/officeart/2005/8/layout/lProcess2"/>
    <dgm:cxn modelId="{C4C58171-5E8D-427E-B5DA-2DD52D6C7A3E}" srcId="{83FF8D1E-7387-463B-A0DD-5827ED1BC06E}" destId="{97933F80-CD5A-46E1-9DF1-DE9A0FF81E0F}" srcOrd="0" destOrd="0" parTransId="{EAA60AD6-39F7-44E1-9337-87EC7E202CFD}" sibTransId="{6B4DB4D3-8810-4979-AB17-99CA98138803}"/>
    <dgm:cxn modelId="{8EDD825A-06EF-476F-9B86-EDA2AC7C6FF8}" srcId="{83FF8D1E-7387-463B-A0DD-5827ED1BC06E}" destId="{5FF376D6-2270-4AA7-85D3-F3EBC078C77F}" srcOrd="3" destOrd="0" parTransId="{0214316E-33B8-4701-BF9C-5998975BF482}" sibTransId="{7E8C517D-021B-4B07-89A9-39B98D38CD22}"/>
    <dgm:cxn modelId="{0BF96488-08CE-4859-A773-3A0B27DF8793}" type="presOf" srcId="{5FF376D6-2270-4AA7-85D3-F3EBC078C77F}" destId="{B9CF2D4C-6EED-4FF5-BEC9-25F9026010AC}" srcOrd="0" destOrd="0" presId="urn:microsoft.com/office/officeart/2005/8/layout/lProcess2"/>
    <dgm:cxn modelId="{4C70DC8A-BE80-41D8-A413-9FC3BACC6A7E}" srcId="{3153E0F5-C1E1-42C9-99C7-B16F9DD75910}" destId="{53B52ACE-6E64-440D-B75D-559BA5C64388}" srcOrd="0" destOrd="0" parTransId="{E5061FA4-488B-4A74-888B-BE12D2389A2E}" sibTransId="{300EA528-F130-4CF0-BBD8-22446C0B1868}"/>
    <dgm:cxn modelId="{ECCB3F97-5591-4A10-AC51-C2269210B5D7}" type="presOf" srcId="{46AC5BD4-5617-4AB1-859C-735EECB98F7D}" destId="{DFB34971-0D9D-43C5-9FF9-CF80F1863D8A}" srcOrd="0" destOrd="0" presId="urn:microsoft.com/office/officeart/2005/8/layout/lProcess2"/>
    <dgm:cxn modelId="{ADC4789C-C08F-4FB3-AEA9-DBEE83DC375F}" srcId="{83FF8D1E-7387-463B-A0DD-5827ED1BC06E}" destId="{B7E09665-F0E5-4CDC-8872-276D739D4752}" srcOrd="1" destOrd="0" parTransId="{D6522C0F-AF28-4CA0-895F-3356E7C2D909}" sibTransId="{DC7675A5-51A1-42DE-AAAC-3034B2941158}"/>
    <dgm:cxn modelId="{842ED9B2-98E2-4051-A172-A47F59221B6D}" type="presOf" srcId="{97933F80-CD5A-46E1-9DF1-DE9A0FF81E0F}" destId="{A79493E2-B481-45E4-9443-D8E0EE32F989}" srcOrd="0" destOrd="0" presId="urn:microsoft.com/office/officeart/2005/8/layout/lProcess2"/>
    <dgm:cxn modelId="{C34226BE-D4F6-4CB5-9F4B-E38D45B10083}" type="presOf" srcId="{53B52ACE-6E64-440D-B75D-559BA5C64388}" destId="{3BAED515-32D4-42EB-8241-18CB6AFB48DA}" srcOrd="0" destOrd="0" presId="urn:microsoft.com/office/officeart/2005/8/layout/lProcess2"/>
    <dgm:cxn modelId="{208571C2-5740-4A02-BDA0-E21646E0A3D3}" type="presOf" srcId="{3153E0F5-C1E1-42C9-99C7-B16F9DD75910}" destId="{91DB45EE-67EA-41E4-BD5E-CA8E971CF955}" srcOrd="0" destOrd="0" presId="urn:microsoft.com/office/officeart/2005/8/layout/lProcess2"/>
    <dgm:cxn modelId="{555CC4C6-800C-493F-A582-7F6A0A5A133C}" srcId="{83FF8D1E-7387-463B-A0DD-5827ED1BC06E}" destId="{3153E0F5-C1E1-42C9-99C7-B16F9DD75910}" srcOrd="2" destOrd="0" parTransId="{13C02493-ECFB-4032-A34F-3B37239A3C45}" sibTransId="{D93E17CB-B964-41A4-B0D7-65F651F10D03}"/>
    <dgm:cxn modelId="{58FDACD0-27B4-4DE4-A5FE-68D2535CE78F}" type="presOf" srcId="{98AAD30F-2B44-4DAF-8C20-F25DD3E5570E}" destId="{28C10ABB-294C-46BB-9A47-F58A5786FDD4}" srcOrd="0" destOrd="0" presId="urn:microsoft.com/office/officeart/2005/8/layout/lProcess2"/>
    <dgm:cxn modelId="{19F52DD6-12FA-4AC5-9673-D788E78707E6}" type="presOf" srcId="{CEA85A75-5B6A-4F04-8FB1-1FFB9C46BDE8}" destId="{B3964751-A787-4D2E-B27D-42F9A01A6E8C}" srcOrd="0" destOrd="0" presId="urn:microsoft.com/office/officeart/2005/8/layout/lProcess2"/>
    <dgm:cxn modelId="{469671E2-70E5-4C4C-A829-3C4259BE9362}" type="presOf" srcId="{B7E09665-F0E5-4CDC-8872-276D739D4752}" destId="{024C148E-7C6B-4595-A82E-BF9159EB94CB}" srcOrd="1" destOrd="0" presId="urn:microsoft.com/office/officeart/2005/8/layout/lProcess2"/>
    <dgm:cxn modelId="{B6F2DFAB-C3AB-4DD4-A039-EA5D0F317039}" type="presParOf" srcId="{144C2F3D-4037-403F-B251-0AB7368FCD2E}" destId="{00189C48-503A-4445-9F2B-3F29635F756C}" srcOrd="0" destOrd="0" presId="urn:microsoft.com/office/officeart/2005/8/layout/lProcess2"/>
    <dgm:cxn modelId="{70C19A89-0C02-4562-801C-A179EBEF8329}" type="presParOf" srcId="{00189C48-503A-4445-9F2B-3F29635F756C}" destId="{A79493E2-B481-45E4-9443-D8E0EE32F989}" srcOrd="0" destOrd="0" presId="urn:microsoft.com/office/officeart/2005/8/layout/lProcess2"/>
    <dgm:cxn modelId="{5B69BF6C-DA04-404E-B2F4-DC19BDA52F3C}" type="presParOf" srcId="{00189C48-503A-4445-9F2B-3F29635F756C}" destId="{25C3FE0C-9BB5-48EB-9D46-D1807C70308D}" srcOrd="1" destOrd="0" presId="urn:microsoft.com/office/officeart/2005/8/layout/lProcess2"/>
    <dgm:cxn modelId="{B26F0A93-D145-4724-BB2F-0D97B43AD9A1}" type="presParOf" srcId="{00189C48-503A-4445-9F2B-3F29635F756C}" destId="{EDF1044E-FEC1-4AE5-8C76-3D7FCA6DA938}" srcOrd="2" destOrd="0" presId="urn:microsoft.com/office/officeart/2005/8/layout/lProcess2"/>
    <dgm:cxn modelId="{721328B3-A3DA-4ABE-B8E4-52E85E795270}" type="presParOf" srcId="{EDF1044E-FEC1-4AE5-8C76-3D7FCA6DA938}" destId="{DDF951FB-D78C-48CB-A8B4-9271C0DFDFD0}" srcOrd="0" destOrd="0" presId="urn:microsoft.com/office/officeart/2005/8/layout/lProcess2"/>
    <dgm:cxn modelId="{252F8097-623D-4846-A31B-4871EDE25331}" type="presParOf" srcId="{144C2F3D-4037-403F-B251-0AB7368FCD2E}" destId="{B4DEED38-C2AE-4A23-A931-9212839CA686}" srcOrd="1" destOrd="0" presId="urn:microsoft.com/office/officeart/2005/8/layout/lProcess2"/>
    <dgm:cxn modelId="{B37F36BA-B493-4757-AD50-69232863F32C}" type="presParOf" srcId="{144C2F3D-4037-403F-B251-0AB7368FCD2E}" destId="{905094F2-75C6-4D82-97B3-8D14A92131F8}" srcOrd="2" destOrd="0" presId="urn:microsoft.com/office/officeart/2005/8/layout/lProcess2"/>
    <dgm:cxn modelId="{864BC8C4-18C9-4DD5-A19D-D65CEC512402}" type="presParOf" srcId="{905094F2-75C6-4D82-97B3-8D14A92131F8}" destId="{902DA328-EA1A-4DAC-BD1C-9677EC5AE98B}" srcOrd="0" destOrd="0" presId="urn:microsoft.com/office/officeart/2005/8/layout/lProcess2"/>
    <dgm:cxn modelId="{6502C2B4-1509-4F7E-A4FD-57ED5C5A9004}" type="presParOf" srcId="{905094F2-75C6-4D82-97B3-8D14A92131F8}" destId="{024C148E-7C6B-4595-A82E-BF9159EB94CB}" srcOrd="1" destOrd="0" presId="urn:microsoft.com/office/officeart/2005/8/layout/lProcess2"/>
    <dgm:cxn modelId="{AF5B2970-A730-480F-BB45-D46BAC891823}" type="presParOf" srcId="{905094F2-75C6-4D82-97B3-8D14A92131F8}" destId="{790325DF-9470-4558-88BB-89D1BEF33C76}" srcOrd="2" destOrd="0" presId="urn:microsoft.com/office/officeart/2005/8/layout/lProcess2"/>
    <dgm:cxn modelId="{4519D73A-6141-444F-B795-71C888954187}" type="presParOf" srcId="{790325DF-9470-4558-88BB-89D1BEF33C76}" destId="{68DC4CDC-8EE5-4A82-8400-FD0C8DE8EAA4}" srcOrd="0" destOrd="0" presId="urn:microsoft.com/office/officeart/2005/8/layout/lProcess2"/>
    <dgm:cxn modelId="{6079573E-5664-482A-94D9-8C9CBFF7E0F7}" type="presParOf" srcId="{68DC4CDC-8EE5-4A82-8400-FD0C8DE8EAA4}" destId="{90FB61CF-F4E4-41DB-BBFF-B907529166B3}" srcOrd="0" destOrd="0" presId="urn:microsoft.com/office/officeart/2005/8/layout/lProcess2"/>
    <dgm:cxn modelId="{8D4B0BB9-8584-40D5-A4D4-33DACE98AA6B}" type="presParOf" srcId="{68DC4CDC-8EE5-4A82-8400-FD0C8DE8EAA4}" destId="{45DC3557-53CC-4EDB-B6E9-FB51F5310705}" srcOrd="1" destOrd="0" presId="urn:microsoft.com/office/officeart/2005/8/layout/lProcess2"/>
    <dgm:cxn modelId="{9242AB3F-CA8C-40D2-8484-7C02B19A4748}" type="presParOf" srcId="{68DC4CDC-8EE5-4A82-8400-FD0C8DE8EAA4}" destId="{DFB34971-0D9D-43C5-9FF9-CF80F1863D8A}" srcOrd="2" destOrd="0" presId="urn:microsoft.com/office/officeart/2005/8/layout/lProcess2"/>
    <dgm:cxn modelId="{83C76CFA-4894-451D-818E-1C5244B293F1}" type="presParOf" srcId="{144C2F3D-4037-403F-B251-0AB7368FCD2E}" destId="{F14DD155-D43A-44DD-AA34-0256B64477E3}" srcOrd="3" destOrd="0" presId="urn:microsoft.com/office/officeart/2005/8/layout/lProcess2"/>
    <dgm:cxn modelId="{2ED47CF7-471A-421E-ACC0-A3E807FE6670}" type="presParOf" srcId="{144C2F3D-4037-403F-B251-0AB7368FCD2E}" destId="{946EFD5A-44EF-4F0B-A5B5-80576B19B0CC}" srcOrd="4" destOrd="0" presId="urn:microsoft.com/office/officeart/2005/8/layout/lProcess2"/>
    <dgm:cxn modelId="{2E740E44-E2D7-4999-BD19-81EAEE5B435D}" type="presParOf" srcId="{946EFD5A-44EF-4F0B-A5B5-80576B19B0CC}" destId="{91DB45EE-67EA-41E4-BD5E-CA8E971CF955}" srcOrd="0" destOrd="0" presId="urn:microsoft.com/office/officeart/2005/8/layout/lProcess2"/>
    <dgm:cxn modelId="{CDD04D88-79D8-4ACA-8108-2D60EF11A9EF}" type="presParOf" srcId="{946EFD5A-44EF-4F0B-A5B5-80576B19B0CC}" destId="{0A928593-C13E-437B-B54B-066E837E05B6}" srcOrd="1" destOrd="0" presId="urn:microsoft.com/office/officeart/2005/8/layout/lProcess2"/>
    <dgm:cxn modelId="{24BB267E-E685-45D1-B4CD-FE16589A763B}" type="presParOf" srcId="{946EFD5A-44EF-4F0B-A5B5-80576B19B0CC}" destId="{37A6B2BE-5B2E-4A28-B0E3-599ECA1D7504}" srcOrd="2" destOrd="0" presId="urn:microsoft.com/office/officeart/2005/8/layout/lProcess2"/>
    <dgm:cxn modelId="{C6B81DB9-FBBF-49A2-B013-C0FD9A34EC0E}" type="presParOf" srcId="{37A6B2BE-5B2E-4A28-B0E3-599ECA1D7504}" destId="{69C4214F-963F-4628-B904-146FF5CE7912}" srcOrd="0" destOrd="0" presId="urn:microsoft.com/office/officeart/2005/8/layout/lProcess2"/>
    <dgm:cxn modelId="{203098C9-7FF7-47A1-9B0D-53891529E692}" type="presParOf" srcId="{69C4214F-963F-4628-B904-146FF5CE7912}" destId="{3BAED515-32D4-42EB-8241-18CB6AFB48DA}" srcOrd="0" destOrd="0" presId="urn:microsoft.com/office/officeart/2005/8/layout/lProcess2"/>
    <dgm:cxn modelId="{8DD203F8-44F7-4B86-A78C-87FAC4ECF676}" type="presParOf" srcId="{69C4214F-963F-4628-B904-146FF5CE7912}" destId="{FA48AA6D-92E9-455B-936B-AA3EFA3CB617}" srcOrd="1" destOrd="0" presId="urn:microsoft.com/office/officeart/2005/8/layout/lProcess2"/>
    <dgm:cxn modelId="{76E16A5E-BC8E-4087-A00D-67AAFD86E158}" type="presParOf" srcId="{69C4214F-963F-4628-B904-146FF5CE7912}" destId="{28C10ABB-294C-46BB-9A47-F58A5786FDD4}" srcOrd="2" destOrd="0" presId="urn:microsoft.com/office/officeart/2005/8/layout/lProcess2"/>
    <dgm:cxn modelId="{DE318E4F-DB81-4924-8044-0018AB60201F}" type="presParOf" srcId="{144C2F3D-4037-403F-B251-0AB7368FCD2E}" destId="{6189F451-838E-4841-9E7E-3687FBA80A36}" srcOrd="5" destOrd="0" presId="urn:microsoft.com/office/officeart/2005/8/layout/lProcess2"/>
    <dgm:cxn modelId="{07205D4B-62D4-43D9-8934-5F832797F17F}" type="presParOf" srcId="{144C2F3D-4037-403F-B251-0AB7368FCD2E}" destId="{D4DAF0AD-68FD-4711-ACA4-370785FEB6B6}" srcOrd="6" destOrd="0" presId="urn:microsoft.com/office/officeart/2005/8/layout/lProcess2"/>
    <dgm:cxn modelId="{22C43723-BB5F-4980-8F80-81A8FC8360D3}" type="presParOf" srcId="{D4DAF0AD-68FD-4711-ACA4-370785FEB6B6}" destId="{B9CF2D4C-6EED-4FF5-BEC9-25F9026010AC}" srcOrd="0" destOrd="0" presId="urn:microsoft.com/office/officeart/2005/8/layout/lProcess2"/>
    <dgm:cxn modelId="{279AD71F-F89A-4425-97EC-C2C221024155}" type="presParOf" srcId="{D4DAF0AD-68FD-4711-ACA4-370785FEB6B6}" destId="{28E3C2AE-48F4-435E-AA71-13E6DF2EA595}" srcOrd="1" destOrd="0" presId="urn:microsoft.com/office/officeart/2005/8/layout/lProcess2"/>
    <dgm:cxn modelId="{861D06FB-9240-4518-80F7-213B4FE64649}" type="presParOf" srcId="{D4DAF0AD-68FD-4711-ACA4-370785FEB6B6}" destId="{3D26C44A-1CC9-4CC3-B600-F970BD4A0C08}" srcOrd="2" destOrd="0" presId="urn:microsoft.com/office/officeart/2005/8/layout/lProcess2"/>
    <dgm:cxn modelId="{AB455D9C-8F73-45ED-B4BB-AA9840F3AE4E}" type="presParOf" srcId="{3D26C44A-1CC9-4CC3-B600-F970BD4A0C08}" destId="{6C4AB89F-C223-4FAD-9B07-7EB61631D36B}" srcOrd="0" destOrd="0" presId="urn:microsoft.com/office/officeart/2005/8/layout/lProcess2"/>
    <dgm:cxn modelId="{F54F75CC-E8B6-4A5F-A830-F84D89430952}" type="presParOf" srcId="{6C4AB89F-C223-4FAD-9B07-7EB61631D36B}" destId="{B3964751-A787-4D2E-B27D-42F9A01A6E8C}"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FF8D1E-7387-463B-A0DD-5827ED1BC06E}" type="doc">
      <dgm:prSet loTypeId="urn:microsoft.com/office/officeart/2005/8/layout/lProcess2" loCatId="list" qsTypeId="urn:microsoft.com/office/officeart/2005/8/quickstyle/simple5" qsCatId="simple" csTypeId="urn:microsoft.com/office/officeart/2005/8/colors/accent1_2" csCatId="accent1" phldr="1"/>
      <dgm:spPr/>
      <dgm:t>
        <a:bodyPr/>
        <a:lstStyle/>
        <a:p>
          <a:endParaRPr lang="es-419"/>
        </a:p>
      </dgm:t>
    </dgm:pt>
    <dgm:pt modelId="{97933F80-CD5A-46E1-9DF1-DE9A0FF81E0F}">
      <dgm:prSet custT="1"/>
      <dgm:spPr>
        <a:solidFill>
          <a:schemeClr val="accent1">
            <a:lumMod val="20000"/>
            <a:lumOff val="80000"/>
          </a:schemeClr>
        </a:solidFill>
      </dgm:spPr>
      <dgm:t>
        <a:bodyPr/>
        <a:lstStyle/>
        <a:p>
          <a:endParaRPr lang="es-419" sz="1600" dirty="0">
            <a:latin typeface="+mn-lt"/>
          </a:endParaRPr>
        </a:p>
        <a:p>
          <a:endParaRPr lang="es-419" sz="1600" dirty="0">
            <a:latin typeface="+mn-lt"/>
          </a:endParaRPr>
        </a:p>
        <a:p>
          <a:endParaRPr lang="es-419" sz="1600" dirty="0">
            <a:latin typeface="+mn-lt"/>
          </a:endParaRPr>
        </a:p>
        <a:p>
          <a:endParaRPr lang="es-419" sz="1600" dirty="0">
            <a:latin typeface="+mn-lt"/>
          </a:endParaRPr>
        </a:p>
        <a:p>
          <a:endParaRPr lang="es-419" sz="1600" dirty="0">
            <a:latin typeface="+mn-lt"/>
          </a:endParaRPr>
        </a:p>
        <a:p>
          <a:endParaRPr lang="es-419" sz="1600" dirty="0">
            <a:latin typeface="+mn-lt"/>
          </a:endParaRPr>
        </a:p>
        <a:p>
          <a:endParaRPr lang="es-419" sz="1600" b="1" dirty="0">
            <a:latin typeface="+mn-lt"/>
          </a:endParaRPr>
        </a:p>
        <a:p>
          <a:r>
            <a:rPr lang="es-419" sz="2000" b="1" dirty="0">
              <a:latin typeface="+mn-lt"/>
            </a:rPr>
            <a:t>PRINCIPALES RESULTADOS VIGENCIA 2023</a:t>
          </a:r>
        </a:p>
      </dgm:t>
    </dgm:pt>
    <dgm:pt modelId="{EAA60AD6-39F7-44E1-9337-87EC7E202CFD}" type="parTrans" cxnId="{C4C58171-5E8D-427E-B5DA-2DD52D6C7A3E}">
      <dgm:prSet/>
      <dgm:spPr/>
      <dgm:t>
        <a:bodyPr/>
        <a:lstStyle/>
        <a:p>
          <a:endParaRPr lang="es-419"/>
        </a:p>
      </dgm:t>
    </dgm:pt>
    <dgm:pt modelId="{6B4DB4D3-8810-4979-AB17-99CA98138803}" type="sibTrans" cxnId="{C4C58171-5E8D-427E-B5DA-2DD52D6C7A3E}">
      <dgm:prSet/>
      <dgm:spPr/>
      <dgm:t>
        <a:bodyPr/>
        <a:lstStyle/>
        <a:p>
          <a:endParaRPr lang="es-419"/>
        </a:p>
      </dgm:t>
    </dgm:pt>
    <dgm:pt modelId="{B7E09665-F0E5-4CDC-8872-276D739D4752}">
      <dgm:prSet/>
      <dgm:spPr>
        <a:solidFill>
          <a:schemeClr val="accent1">
            <a:lumMod val="20000"/>
            <a:lumOff val="80000"/>
          </a:schemeClr>
        </a:solidFill>
      </dgm:spPr>
      <dgm:t>
        <a:bodyPr/>
        <a:lstStyle/>
        <a:p>
          <a:r>
            <a:rPr lang="es-419" b="1" u="none" dirty="0"/>
            <a:t>MODELO DE SALUD </a:t>
          </a:r>
          <a:endParaRPr lang="es-419" u="none" dirty="0"/>
        </a:p>
      </dgm:t>
    </dgm:pt>
    <dgm:pt modelId="{D6522C0F-AF28-4CA0-895F-3356E7C2D909}" type="parTrans" cxnId="{ADC4789C-C08F-4FB3-AEA9-DBEE83DC375F}">
      <dgm:prSet/>
      <dgm:spPr/>
      <dgm:t>
        <a:bodyPr/>
        <a:lstStyle/>
        <a:p>
          <a:endParaRPr lang="es-419"/>
        </a:p>
      </dgm:t>
    </dgm:pt>
    <dgm:pt modelId="{DC7675A5-51A1-42DE-AAAC-3034B2941158}" type="sibTrans" cxnId="{ADC4789C-C08F-4FB3-AEA9-DBEE83DC375F}">
      <dgm:prSet/>
      <dgm:spPr/>
      <dgm:t>
        <a:bodyPr/>
        <a:lstStyle/>
        <a:p>
          <a:endParaRPr lang="es-419"/>
        </a:p>
      </dgm:t>
    </dgm:pt>
    <dgm:pt modelId="{15A0FCD1-70D1-4064-ACC8-03C48794DD1A}">
      <dgm:prSet custT="1"/>
      <dgm:spPr>
        <a:solidFill>
          <a:schemeClr val="bg1"/>
        </a:solidFill>
      </dgm:spPr>
      <dgm:t>
        <a:bodyPr/>
        <a:lstStyle/>
        <a:p>
          <a:r>
            <a:rPr kumimoji="0" lang="es-MX" sz="1300" b="0" i="0" u="none" strike="noStrike"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Construcción, adecuación y despliegue proyectado en el marco de la transición al SISPI</a:t>
          </a:r>
          <a:endParaRPr lang="es-419" sz="1300" dirty="0">
            <a:solidFill>
              <a:schemeClr val="tx1"/>
            </a:solidFill>
          </a:endParaRPr>
        </a:p>
      </dgm:t>
    </dgm:pt>
    <dgm:pt modelId="{AA6C3A19-6FA9-4B79-A806-B90608E27137}" type="parTrans" cxnId="{42873724-F33D-4B58-A524-0DF5EFD04E06}">
      <dgm:prSet/>
      <dgm:spPr/>
      <dgm:t>
        <a:bodyPr/>
        <a:lstStyle/>
        <a:p>
          <a:endParaRPr lang="es-419"/>
        </a:p>
      </dgm:t>
    </dgm:pt>
    <dgm:pt modelId="{A95DCF87-04E4-46A8-AC98-F8A45CABBA13}" type="sibTrans" cxnId="{42873724-F33D-4B58-A524-0DF5EFD04E06}">
      <dgm:prSet/>
      <dgm:spPr/>
      <dgm:t>
        <a:bodyPr/>
        <a:lstStyle/>
        <a:p>
          <a:endParaRPr lang="es-419"/>
        </a:p>
      </dgm:t>
    </dgm:pt>
    <dgm:pt modelId="{46AC5BD4-5617-4AB1-859C-735EECB98F7D}">
      <dgm:prSet custT="1"/>
      <dgm:spPr>
        <a:solidFill>
          <a:prstClr val="white"/>
        </a:solidFill>
        <a:ln>
          <a:noFill/>
        </a:ln>
        <a:effectLst>
          <a:outerShdw blurRad="57150" dist="19050" dir="5400000" algn="ctr" rotWithShape="0">
            <a:srgbClr val="000000">
              <a:alpha val="63000"/>
            </a:srgbClr>
          </a:outerShdw>
        </a:effectLst>
      </dgm:spPr>
      <dgm:t>
        <a:bodyPr spcFirstLastPara="0" vert="horz" wrap="square" lIns="33020" tIns="24765" rIns="33020" bIns="24765" numCol="1" spcCol="1270" anchor="ctr" anchorCtr="0"/>
        <a:lstStyle/>
        <a:p>
          <a:pPr marL="0" lvl="0" indent="0" algn="ctr" defTabSz="577850">
            <a:lnSpc>
              <a:spcPct val="90000"/>
            </a:lnSpc>
            <a:spcBef>
              <a:spcPct val="0"/>
            </a:spcBef>
            <a:spcAft>
              <a:spcPct val="35000"/>
            </a:spcAft>
            <a:buNone/>
          </a:pPr>
          <a:r>
            <a:rPr kumimoji="0" lang="es-MX"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Concertado con organizaciones (Subcomisión de salud, AICO, OPIAC, ONU)</a:t>
          </a:r>
          <a:endParaRPr kumimoji="0" lang="es-419" sz="13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dgm:t>
    </dgm:pt>
    <dgm:pt modelId="{FD3634F6-F985-4390-B5DB-5106ED35FDAB}" type="parTrans" cxnId="{C3CE3030-1D2C-43AA-B702-EDBCDC506558}">
      <dgm:prSet/>
      <dgm:spPr/>
      <dgm:t>
        <a:bodyPr/>
        <a:lstStyle/>
        <a:p>
          <a:endParaRPr lang="es-419"/>
        </a:p>
      </dgm:t>
    </dgm:pt>
    <dgm:pt modelId="{2D9DADBC-417D-483E-B168-9AA76D88D349}" type="sibTrans" cxnId="{C3CE3030-1D2C-43AA-B702-EDBCDC506558}">
      <dgm:prSet/>
      <dgm:spPr/>
      <dgm:t>
        <a:bodyPr/>
        <a:lstStyle/>
        <a:p>
          <a:endParaRPr lang="es-419"/>
        </a:p>
      </dgm:t>
    </dgm:pt>
    <dgm:pt modelId="{E174FCD4-0B65-4581-9C6A-49249BF1E0FE}">
      <dgm:prSet custT="1"/>
      <dgm:spPr>
        <a:solidFill>
          <a:prstClr val="white"/>
        </a:solidFill>
        <a:ln>
          <a:noFill/>
        </a:ln>
        <a:effectLst>
          <a:outerShdw blurRad="57150" dist="19050" dir="5400000" algn="ctr" rotWithShape="0">
            <a:srgbClr val="000000">
              <a:alpha val="63000"/>
            </a:srgbClr>
          </a:outerShdw>
        </a:effectLst>
      </dgm:spPr>
      <dgm:t>
        <a:bodyPr spcFirstLastPara="0" vert="horz" wrap="square" lIns="33020" tIns="24765" rIns="33020" bIns="24765" numCol="1" spcCol="1270" anchor="ctr" anchorCtr="0"/>
        <a:lstStyle/>
        <a:p>
          <a:pPr marL="0" lvl="0" indent="0" algn="ctr" defTabSz="577850">
            <a:lnSpc>
              <a:spcPct val="90000"/>
            </a:lnSpc>
            <a:spcBef>
              <a:spcPct val="0"/>
            </a:spcBef>
            <a:spcAft>
              <a:spcPct val="35000"/>
            </a:spcAft>
            <a:buNone/>
          </a:pPr>
          <a:r>
            <a:rPr kumimoji="0" lang="es-MX"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Concertado con autoridades indígenas (Pastos, Putumayo, Amazonas, Cauca) y estructuras propias en salud (11 IPS-I de Nariño y 6 de los departamentos de Cauca, Putumayo, Caldas, Vichada, Amazonas).</a:t>
          </a:r>
          <a:endParaRPr kumimoji="0" lang="es-419" sz="13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dgm:t>
    </dgm:pt>
    <dgm:pt modelId="{532853B3-32BC-4001-BDC0-42159F80DE06}" type="parTrans" cxnId="{FF509FFA-462F-4298-BA16-D7C1DA3BCB43}">
      <dgm:prSet/>
      <dgm:spPr/>
      <dgm:t>
        <a:bodyPr/>
        <a:lstStyle/>
        <a:p>
          <a:endParaRPr lang="es-419"/>
        </a:p>
      </dgm:t>
    </dgm:pt>
    <dgm:pt modelId="{7FE1D196-656B-4C02-BDB7-2C50743B7C24}" type="sibTrans" cxnId="{FF509FFA-462F-4298-BA16-D7C1DA3BCB43}">
      <dgm:prSet/>
      <dgm:spPr/>
      <dgm:t>
        <a:bodyPr/>
        <a:lstStyle/>
        <a:p>
          <a:endParaRPr lang="es-419"/>
        </a:p>
      </dgm:t>
    </dgm:pt>
    <dgm:pt modelId="{3153E0F5-C1E1-42C9-99C7-B16F9DD75910}">
      <dgm:prSet/>
      <dgm:spPr>
        <a:solidFill>
          <a:schemeClr val="accent1">
            <a:lumMod val="20000"/>
            <a:lumOff val="80000"/>
          </a:schemeClr>
        </a:solidFill>
      </dgm:spPr>
      <dgm:t>
        <a:bodyPr/>
        <a:lstStyle/>
        <a:p>
          <a:r>
            <a:rPr lang="es-419" b="1" u="none" dirty="0"/>
            <a:t>PLAN DE IMPLEMENTACION TEMPIAS </a:t>
          </a:r>
        </a:p>
      </dgm:t>
    </dgm:pt>
    <dgm:pt modelId="{13C02493-ECFB-4032-A34F-3B37239A3C45}" type="parTrans" cxnId="{555CC4C6-800C-493F-A582-7F6A0A5A133C}">
      <dgm:prSet/>
      <dgm:spPr/>
      <dgm:t>
        <a:bodyPr/>
        <a:lstStyle/>
        <a:p>
          <a:endParaRPr lang="es-419"/>
        </a:p>
      </dgm:t>
    </dgm:pt>
    <dgm:pt modelId="{D93E17CB-B964-41A4-B0D7-65F651F10D03}" type="sibTrans" cxnId="{555CC4C6-800C-493F-A582-7F6A0A5A133C}">
      <dgm:prSet/>
      <dgm:spPr/>
      <dgm:t>
        <a:bodyPr/>
        <a:lstStyle/>
        <a:p>
          <a:endParaRPr lang="es-419"/>
        </a:p>
      </dgm:t>
    </dgm:pt>
    <dgm:pt modelId="{53B52ACE-6E64-440D-B75D-559BA5C64388}">
      <dgm:prSet custT="1"/>
      <dgm:spPr>
        <a:solidFill>
          <a:prstClr val="white"/>
        </a:solidFill>
        <a:ln>
          <a:noFill/>
        </a:ln>
        <a:effectLst>
          <a:outerShdw blurRad="57150" dist="19050" dir="5400000" algn="ctr" rotWithShape="0">
            <a:srgbClr val="000000">
              <a:alpha val="63000"/>
            </a:srgbClr>
          </a:outerShdw>
        </a:effectLst>
      </dgm:spPr>
      <dgm:t>
        <a:bodyPr spcFirstLastPara="0" vert="horz" wrap="square" lIns="33020" tIns="24765" rIns="33020" bIns="24765" numCol="1" spcCol="1270" anchor="ctr" anchorCtr="0"/>
        <a:lstStyle/>
        <a:p>
          <a:pPr marL="0" lvl="0" indent="0" algn="ctr" defTabSz="577850">
            <a:lnSpc>
              <a:spcPct val="90000"/>
            </a:lnSpc>
            <a:spcBef>
              <a:spcPct val="0"/>
            </a:spcBef>
            <a:spcAft>
              <a:spcPct val="35000"/>
            </a:spcAft>
            <a:buNone/>
          </a:pPr>
          <a:r>
            <a:rPr kumimoji="0" lang="es-MX"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Identificación de indicadores críticos de salud pública en el departamento de Nariño</a:t>
          </a:r>
          <a:endParaRPr kumimoji="0" lang="es-419" sz="13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dgm:t>
    </dgm:pt>
    <dgm:pt modelId="{E5061FA4-488B-4A74-888B-BE12D2389A2E}" type="parTrans" cxnId="{4C70DC8A-BE80-41D8-A413-9FC3BACC6A7E}">
      <dgm:prSet/>
      <dgm:spPr/>
      <dgm:t>
        <a:bodyPr/>
        <a:lstStyle/>
        <a:p>
          <a:endParaRPr lang="es-419"/>
        </a:p>
      </dgm:t>
    </dgm:pt>
    <dgm:pt modelId="{300EA528-F130-4CF0-BBD8-22446C0B1868}" type="sibTrans" cxnId="{4C70DC8A-BE80-41D8-A413-9FC3BACC6A7E}">
      <dgm:prSet/>
      <dgm:spPr/>
      <dgm:t>
        <a:bodyPr/>
        <a:lstStyle/>
        <a:p>
          <a:endParaRPr lang="es-419"/>
        </a:p>
      </dgm:t>
    </dgm:pt>
    <dgm:pt modelId="{98AAD30F-2B44-4DAF-8C20-F25DD3E5570E}">
      <dgm:prSet custT="1"/>
      <dgm:spPr>
        <a:solidFill>
          <a:prstClr val="white"/>
        </a:solidFill>
        <a:ln>
          <a:noFill/>
        </a:ln>
        <a:effectLst>
          <a:outerShdw blurRad="57150" dist="19050" dir="5400000" algn="ctr" rotWithShape="0">
            <a:srgbClr val="000000">
              <a:alpha val="63000"/>
            </a:srgbClr>
          </a:outerShdw>
        </a:effectLst>
      </dgm:spPr>
      <dgm:t>
        <a:bodyPr spcFirstLastPara="0" vert="horz" wrap="square" lIns="33020" tIns="24765" rIns="33020" bIns="24765" numCol="1" spcCol="1270" anchor="ctr" anchorCtr="0"/>
        <a:lstStyle/>
        <a:p>
          <a:pPr marL="0" lvl="0" indent="0" algn="ctr" defTabSz="577850">
            <a:lnSpc>
              <a:spcPct val="90000"/>
            </a:lnSpc>
            <a:spcBef>
              <a:spcPct val="0"/>
            </a:spcBef>
            <a:spcAft>
              <a:spcPct val="35000"/>
            </a:spcAft>
            <a:buNone/>
          </a:pPr>
          <a:r>
            <a:rPr kumimoji="0" lang="es-MX"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 plantean líneas de base y metas de acuerdo con estrategias de intervención en los grupos  de riesgo identificados</a:t>
          </a:r>
          <a:endParaRPr kumimoji="0" lang="es-419" sz="13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dgm:t>
    </dgm:pt>
    <dgm:pt modelId="{37E2E0C0-3CD9-464C-862F-940CA5807BE6}" type="parTrans" cxnId="{2EFCA708-6A7B-48FA-9DE3-A89B03EA6FE3}">
      <dgm:prSet/>
      <dgm:spPr/>
      <dgm:t>
        <a:bodyPr/>
        <a:lstStyle/>
        <a:p>
          <a:endParaRPr lang="es-419"/>
        </a:p>
      </dgm:t>
    </dgm:pt>
    <dgm:pt modelId="{7A403757-B741-4907-835B-E761A6940422}" type="sibTrans" cxnId="{2EFCA708-6A7B-48FA-9DE3-A89B03EA6FE3}">
      <dgm:prSet/>
      <dgm:spPr/>
      <dgm:t>
        <a:bodyPr/>
        <a:lstStyle/>
        <a:p>
          <a:endParaRPr lang="es-419"/>
        </a:p>
      </dgm:t>
    </dgm:pt>
    <dgm:pt modelId="{5FF376D6-2270-4AA7-85D3-F3EBC078C77F}">
      <dgm:prSet/>
      <dgm:spPr>
        <a:solidFill>
          <a:schemeClr val="accent1">
            <a:lumMod val="20000"/>
            <a:lumOff val="80000"/>
          </a:schemeClr>
        </a:solidFill>
      </dgm:spPr>
      <dgm:t>
        <a:bodyPr/>
        <a:lstStyle/>
        <a:p>
          <a:r>
            <a:rPr lang="es-419" b="1" u="none" dirty="0"/>
            <a:t>CARACTERIZACION POBLACIONAL</a:t>
          </a:r>
          <a:endParaRPr lang="es-419" u="none" dirty="0"/>
        </a:p>
      </dgm:t>
    </dgm:pt>
    <dgm:pt modelId="{0214316E-33B8-4701-BF9C-5998975BF482}" type="parTrans" cxnId="{8EDD825A-06EF-476F-9B86-EDA2AC7C6FF8}">
      <dgm:prSet/>
      <dgm:spPr/>
      <dgm:t>
        <a:bodyPr/>
        <a:lstStyle/>
        <a:p>
          <a:endParaRPr lang="es-419"/>
        </a:p>
      </dgm:t>
    </dgm:pt>
    <dgm:pt modelId="{7E8C517D-021B-4B07-89A9-39B98D38CD22}" type="sibTrans" cxnId="{8EDD825A-06EF-476F-9B86-EDA2AC7C6FF8}">
      <dgm:prSet/>
      <dgm:spPr/>
      <dgm:t>
        <a:bodyPr/>
        <a:lstStyle/>
        <a:p>
          <a:endParaRPr lang="es-419"/>
        </a:p>
      </dgm:t>
    </dgm:pt>
    <dgm:pt modelId="{CEA85A75-5B6A-4F04-8FB1-1FFB9C46BDE8}">
      <dgm:prSet custT="1"/>
      <dgm:spPr>
        <a:solidFill>
          <a:prstClr val="white"/>
        </a:solidFill>
        <a:ln>
          <a:noFill/>
        </a:ln>
        <a:effectLst>
          <a:outerShdw blurRad="57150" dist="19050" dir="5400000" algn="ctr" rotWithShape="0">
            <a:srgbClr val="000000">
              <a:alpha val="63000"/>
            </a:srgbClr>
          </a:outerShdw>
        </a:effectLst>
      </dgm:spPr>
      <dgm:t>
        <a:bodyPr spcFirstLastPara="0" vert="horz" wrap="square" lIns="33020" tIns="24765" rIns="33020" bIns="24765" numCol="1" spcCol="1270" anchor="ctr" anchorCtr="0"/>
        <a:lstStyle/>
        <a:p>
          <a:pPr marL="0" lvl="0" indent="0" algn="ctr" defTabSz="577850">
            <a:lnSpc>
              <a:spcPct val="90000"/>
            </a:lnSpc>
            <a:spcBef>
              <a:spcPct val="0"/>
            </a:spcBef>
            <a:spcAft>
              <a:spcPct val="35000"/>
            </a:spcAft>
            <a:buNone/>
          </a:pPr>
          <a:r>
            <a:rPr kumimoji="0" lang="es-MX"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Planeación integral para la salud  de nuestros afiliados</a:t>
          </a:r>
          <a:endParaRPr kumimoji="0" lang="es-419" sz="13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dgm:t>
    </dgm:pt>
    <dgm:pt modelId="{54F09CD5-6DC1-46D5-BBEF-A3802F6DE30D}" type="parTrans" cxnId="{ECB01513-4C0B-4A45-B2FC-5C6D215C7E2E}">
      <dgm:prSet/>
      <dgm:spPr/>
      <dgm:t>
        <a:bodyPr/>
        <a:lstStyle/>
        <a:p>
          <a:endParaRPr lang="es-419"/>
        </a:p>
      </dgm:t>
    </dgm:pt>
    <dgm:pt modelId="{C8FCB2C0-2611-4644-AFCC-C46FFAD9F2B6}" type="sibTrans" cxnId="{ECB01513-4C0B-4A45-B2FC-5C6D215C7E2E}">
      <dgm:prSet/>
      <dgm:spPr/>
      <dgm:t>
        <a:bodyPr/>
        <a:lstStyle/>
        <a:p>
          <a:endParaRPr lang="es-419"/>
        </a:p>
      </dgm:t>
    </dgm:pt>
    <dgm:pt modelId="{CE9A78D5-3BB1-4AB1-8C4C-ACEDCF0A5BC5}">
      <dgm:prSet custT="1"/>
      <dgm:spPr>
        <a:solidFill>
          <a:prstClr val="white"/>
        </a:solidFill>
        <a:ln>
          <a:noFill/>
        </a:ln>
        <a:effectLst>
          <a:outerShdw blurRad="57150" dist="19050" dir="5400000" algn="ctr" rotWithShape="0">
            <a:srgbClr val="000000">
              <a:alpha val="63000"/>
            </a:srgbClr>
          </a:outerShdw>
        </a:effectLst>
      </dgm:spPr>
      <dgm:t>
        <a:bodyPr spcFirstLastPara="0" vert="horz" wrap="square" lIns="33020" tIns="24765" rIns="33020" bIns="24765" numCol="1" spcCol="1270" anchor="ctr" anchorCtr="0"/>
        <a:lstStyle/>
        <a:p>
          <a:pPr marL="0" lvl="0" indent="0" algn="ctr" defTabSz="577850">
            <a:lnSpc>
              <a:spcPct val="90000"/>
            </a:lnSpc>
            <a:spcBef>
              <a:spcPct val="0"/>
            </a:spcBef>
            <a:spcAft>
              <a:spcPct val="35000"/>
            </a:spcAft>
            <a:buNone/>
          </a:pPr>
          <a:r>
            <a:rPr kumimoji="0" lang="es-MX"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Fortalecer estrategias de promoción y mantenimiento y disminución de carga de enfermedad</a:t>
          </a:r>
          <a:endParaRPr kumimoji="0" lang="es-419" sz="13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dgm:t>
    </dgm:pt>
    <dgm:pt modelId="{61DF4C98-12B4-491C-8CE1-B212744E995C}" type="parTrans" cxnId="{4FAA945A-C810-466D-89CF-FCF62E4A205D}">
      <dgm:prSet/>
      <dgm:spPr/>
      <dgm:t>
        <a:bodyPr/>
        <a:lstStyle/>
        <a:p>
          <a:endParaRPr lang="es-419"/>
        </a:p>
      </dgm:t>
    </dgm:pt>
    <dgm:pt modelId="{D99E8F58-652C-4100-9BF1-CEE55E0B26D9}" type="sibTrans" cxnId="{4FAA945A-C810-466D-89CF-FCF62E4A205D}">
      <dgm:prSet/>
      <dgm:spPr/>
      <dgm:t>
        <a:bodyPr/>
        <a:lstStyle/>
        <a:p>
          <a:endParaRPr lang="es-419"/>
        </a:p>
      </dgm:t>
    </dgm:pt>
    <dgm:pt modelId="{144C2F3D-4037-403F-B251-0AB7368FCD2E}" type="pres">
      <dgm:prSet presAssocID="{83FF8D1E-7387-463B-A0DD-5827ED1BC06E}" presName="theList" presStyleCnt="0">
        <dgm:presLayoutVars>
          <dgm:dir/>
          <dgm:animLvl val="lvl"/>
          <dgm:resizeHandles val="exact"/>
        </dgm:presLayoutVars>
      </dgm:prSet>
      <dgm:spPr/>
    </dgm:pt>
    <dgm:pt modelId="{00189C48-503A-4445-9F2B-3F29635F756C}" type="pres">
      <dgm:prSet presAssocID="{97933F80-CD5A-46E1-9DF1-DE9A0FF81E0F}" presName="compNode" presStyleCnt="0"/>
      <dgm:spPr/>
    </dgm:pt>
    <dgm:pt modelId="{A79493E2-B481-45E4-9443-D8E0EE32F989}" type="pres">
      <dgm:prSet presAssocID="{97933F80-CD5A-46E1-9DF1-DE9A0FF81E0F}" presName="aNode" presStyleLbl="bgShp" presStyleIdx="0" presStyleCnt="4"/>
      <dgm:spPr/>
    </dgm:pt>
    <dgm:pt modelId="{25C3FE0C-9BB5-48EB-9D46-D1807C70308D}" type="pres">
      <dgm:prSet presAssocID="{97933F80-CD5A-46E1-9DF1-DE9A0FF81E0F}" presName="textNode" presStyleLbl="bgShp" presStyleIdx="0" presStyleCnt="4"/>
      <dgm:spPr/>
    </dgm:pt>
    <dgm:pt modelId="{EDF1044E-FEC1-4AE5-8C76-3D7FCA6DA938}" type="pres">
      <dgm:prSet presAssocID="{97933F80-CD5A-46E1-9DF1-DE9A0FF81E0F}" presName="compChildNode" presStyleCnt="0"/>
      <dgm:spPr/>
    </dgm:pt>
    <dgm:pt modelId="{DDF951FB-D78C-48CB-A8B4-9271C0DFDFD0}" type="pres">
      <dgm:prSet presAssocID="{97933F80-CD5A-46E1-9DF1-DE9A0FF81E0F}" presName="theInnerList" presStyleCnt="0"/>
      <dgm:spPr/>
    </dgm:pt>
    <dgm:pt modelId="{B4DEED38-C2AE-4A23-A931-9212839CA686}" type="pres">
      <dgm:prSet presAssocID="{97933F80-CD5A-46E1-9DF1-DE9A0FF81E0F}" presName="aSpace" presStyleCnt="0"/>
      <dgm:spPr/>
    </dgm:pt>
    <dgm:pt modelId="{905094F2-75C6-4D82-97B3-8D14A92131F8}" type="pres">
      <dgm:prSet presAssocID="{B7E09665-F0E5-4CDC-8872-276D739D4752}" presName="compNode" presStyleCnt="0"/>
      <dgm:spPr/>
    </dgm:pt>
    <dgm:pt modelId="{902DA328-EA1A-4DAC-BD1C-9677EC5AE98B}" type="pres">
      <dgm:prSet presAssocID="{B7E09665-F0E5-4CDC-8872-276D739D4752}" presName="aNode" presStyleLbl="bgShp" presStyleIdx="1" presStyleCnt="4" custScaleX="119275"/>
      <dgm:spPr/>
    </dgm:pt>
    <dgm:pt modelId="{024C148E-7C6B-4595-A82E-BF9159EB94CB}" type="pres">
      <dgm:prSet presAssocID="{B7E09665-F0E5-4CDC-8872-276D739D4752}" presName="textNode" presStyleLbl="bgShp" presStyleIdx="1" presStyleCnt="4"/>
      <dgm:spPr/>
    </dgm:pt>
    <dgm:pt modelId="{790325DF-9470-4558-88BB-89D1BEF33C76}" type="pres">
      <dgm:prSet presAssocID="{B7E09665-F0E5-4CDC-8872-276D739D4752}" presName="compChildNode" presStyleCnt="0"/>
      <dgm:spPr/>
    </dgm:pt>
    <dgm:pt modelId="{68DC4CDC-8EE5-4A82-8400-FD0C8DE8EAA4}" type="pres">
      <dgm:prSet presAssocID="{B7E09665-F0E5-4CDC-8872-276D739D4752}" presName="theInnerList" presStyleCnt="0"/>
      <dgm:spPr/>
    </dgm:pt>
    <dgm:pt modelId="{90FB61CF-F4E4-41DB-BBFF-B907529166B3}" type="pres">
      <dgm:prSet presAssocID="{15A0FCD1-70D1-4064-ACC8-03C48794DD1A}" presName="childNode" presStyleLbl="node1" presStyleIdx="0" presStyleCnt="7" custScaleX="150076" custScaleY="213114" custLinFactY="-17369" custLinFactNeighborX="309" custLinFactNeighborY="-100000">
        <dgm:presLayoutVars>
          <dgm:bulletEnabled val="1"/>
        </dgm:presLayoutVars>
      </dgm:prSet>
      <dgm:spPr/>
    </dgm:pt>
    <dgm:pt modelId="{45DC3557-53CC-4EDB-B6E9-FB51F5310705}" type="pres">
      <dgm:prSet presAssocID="{15A0FCD1-70D1-4064-ACC8-03C48794DD1A}" presName="aSpace2" presStyleCnt="0"/>
      <dgm:spPr/>
    </dgm:pt>
    <dgm:pt modelId="{DFB34971-0D9D-43C5-9FF9-CF80F1863D8A}" type="pres">
      <dgm:prSet presAssocID="{46AC5BD4-5617-4AB1-859C-735EECB98F7D}" presName="childNode" presStyleLbl="node1" presStyleIdx="1" presStyleCnt="7" custScaleX="147637" custScaleY="162487" custLinFactY="2842" custLinFactNeighborX="1528" custLinFactNeighborY="100000">
        <dgm:presLayoutVars>
          <dgm:bulletEnabled val="1"/>
        </dgm:presLayoutVars>
      </dgm:prSet>
      <dgm:spPr>
        <a:xfrm>
          <a:off x="2854831" y="2358058"/>
          <a:ext cx="1990159" cy="696687"/>
        </a:xfrm>
        <a:prstGeom prst="roundRect">
          <a:avLst>
            <a:gd name="adj" fmla="val 10000"/>
          </a:avLst>
        </a:prstGeom>
      </dgm:spPr>
    </dgm:pt>
    <dgm:pt modelId="{DD4299AC-A7F5-4ED6-8DCB-3B1E904D0277}" type="pres">
      <dgm:prSet presAssocID="{46AC5BD4-5617-4AB1-859C-735EECB98F7D}" presName="aSpace2" presStyleCnt="0"/>
      <dgm:spPr/>
    </dgm:pt>
    <dgm:pt modelId="{4E56FD01-FD3C-4401-B893-7E19A77D63B0}" type="pres">
      <dgm:prSet presAssocID="{E174FCD4-0B65-4581-9C6A-49249BF1E0FE}" presName="childNode" presStyleLbl="node1" presStyleIdx="2" presStyleCnt="7" custScaleX="143251" custScaleY="396614" custLinFactY="8975" custLinFactNeighborX="666" custLinFactNeighborY="100000">
        <dgm:presLayoutVars>
          <dgm:bulletEnabled val="1"/>
        </dgm:presLayoutVars>
      </dgm:prSet>
      <dgm:spPr>
        <a:xfrm>
          <a:off x="2934487" y="3267857"/>
          <a:ext cx="1972347" cy="1593060"/>
        </a:xfrm>
        <a:prstGeom prst="roundRect">
          <a:avLst>
            <a:gd name="adj" fmla="val 10000"/>
          </a:avLst>
        </a:prstGeom>
      </dgm:spPr>
    </dgm:pt>
    <dgm:pt modelId="{F14DD155-D43A-44DD-AA34-0256B64477E3}" type="pres">
      <dgm:prSet presAssocID="{B7E09665-F0E5-4CDC-8872-276D739D4752}" presName="aSpace" presStyleCnt="0"/>
      <dgm:spPr/>
    </dgm:pt>
    <dgm:pt modelId="{946EFD5A-44EF-4F0B-A5B5-80576B19B0CC}" type="pres">
      <dgm:prSet presAssocID="{3153E0F5-C1E1-42C9-99C7-B16F9DD75910}" presName="compNode" presStyleCnt="0"/>
      <dgm:spPr/>
    </dgm:pt>
    <dgm:pt modelId="{91DB45EE-67EA-41E4-BD5E-CA8E971CF955}" type="pres">
      <dgm:prSet presAssocID="{3153E0F5-C1E1-42C9-99C7-B16F9DD75910}" presName="aNode" presStyleLbl="bgShp" presStyleIdx="2" presStyleCnt="4"/>
      <dgm:spPr/>
    </dgm:pt>
    <dgm:pt modelId="{0A928593-C13E-437B-B54B-066E837E05B6}" type="pres">
      <dgm:prSet presAssocID="{3153E0F5-C1E1-42C9-99C7-B16F9DD75910}" presName="textNode" presStyleLbl="bgShp" presStyleIdx="2" presStyleCnt="4"/>
      <dgm:spPr/>
    </dgm:pt>
    <dgm:pt modelId="{37A6B2BE-5B2E-4A28-B0E3-599ECA1D7504}" type="pres">
      <dgm:prSet presAssocID="{3153E0F5-C1E1-42C9-99C7-B16F9DD75910}" presName="compChildNode" presStyleCnt="0"/>
      <dgm:spPr/>
    </dgm:pt>
    <dgm:pt modelId="{69C4214F-963F-4628-B904-146FF5CE7912}" type="pres">
      <dgm:prSet presAssocID="{3153E0F5-C1E1-42C9-99C7-B16F9DD75910}" presName="theInnerList" presStyleCnt="0"/>
      <dgm:spPr/>
    </dgm:pt>
    <dgm:pt modelId="{3BAED515-32D4-42EB-8241-18CB6AFB48DA}" type="pres">
      <dgm:prSet presAssocID="{53B52ACE-6E64-440D-B75D-559BA5C64388}" presName="childNode" presStyleLbl="node1" presStyleIdx="3" presStyleCnt="7" custScaleX="122708" custScaleY="23802" custLinFactNeighborX="-1765" custLinFactNeighborY="-56163">
        <dgm:presLayoutVars>
          <dgm:bulletEnabled val="1"/>
        </dgm:presLayoutVars>
      </dgm:prSet>
      <dgm:spPr>
        <a:xfrm>
          <a:off x="5537865" y="1264495"/>
          <a:ext cx="1990159" cy="1075433"/>
        </a:xfrm>
        <a:prstGeom prst="roundRect">
          <a:avLst>
            <a:gd name="adj" fmla="val 10000"/>
          </a:avLst>
        </a:prstGeom>
      </dgm:spPr>
    </dgm:pt>
    <dgm:pt modelId="{FA48AA6D-92E9-455B-936B-AA3EFA3CB617}" type="pres">
      <dgm:prSet presAssocID="{53B52ACE-6E64-440D-B75D-559BA5C64388}" presName="aSpace2" presStyleCnt="0"/>
      <dgm:spPr/>
    </dgm:pt>
    <dgm:pt modelId="{28C10ABB-294C-46BB-9A47-F58A5786FDD4}" type="pres">
      <dgm:prSet presAssocID="{98AAD30F-2B44-4DAF-8C20-F25DD3E5570E}" presName="childNode" presStyleLbl="node1" presStyleIdx="4" presStyleCnt="7" custScaleX="123846" custScaleY="39658" custLinFactY="-4266" custLinFactNeighborX="-2334" custLinFactNeighborY="-100000">
        <dgm:presLayoutVars>
          <dgm:bulletEnabled val="1"/>
        </dgm:presLayoutVars>
      </dgm:prSet>
      <dgm:spPr>
        <a:xfrm>
          <a:off x="5571608" y="2530156"/>
          <a:ext cx="1985562" cy="1318990"/>
        </a:xfrm>
        <a:prstGeom prst="roundRect">
          <a:avLst>
            <a:gd name="adj" fmla="val 10000"/>
          </a:avLst>
        </a:prstGeom>
      </dgm:spPr>
    </dgm:pt>
    <dgm:pt modelId="{6189F451-838E-4841-9E7E-3687FBA80A36}" type="pres">
      <dgm:prSet presAssocID="{3153E0F5-C1E1-42C9-99C7-B16F9DD75910}" presName="aSpace" presStyleCnt="0"/>
      <dgm:spPr/>
    </dgm:pt>
    <dgm:pt modelId="{D4DAF0AD-68FD-4711-ACA4-370785FEB6B6}" type="pres">
      <dgm:prSet presAssocID="{5FF376D6-2270-4AA7-85D3-F3EBC078C77F}" presName="compNode" presStyleCnt="0"/>
      <dgm:spPr/>
    </dgm:pt>
    <dgm:pt modelId="{B9CF2D4C-6EED-4FF5-BEC9-25F9026010AC}" type="pres">
      <dgm:prSet presAssocID="{5FF376D6-2270-4AA7-85D3-F3EBC078C77F}" presName="aNode" presStyleLbl="bgShp" presStyleIdx="3" presStyleCnt="4" custLinFactNeighborX="53" custLinFactNeighborY="-6277"/>
      <dgm:spPr/>
    </dgm:pt>
    <dgm:pt modelId="{28E3C2AE-48F4-435E-AA71-13E6DF2EA595}" type="pres">
      <dgm:prSet presAssocID="{5FF376D6-2270-4AA7-85D3-F3EBC078C77F}" presName="textNode" presStyleLbl="bgShp" presStyleIdx="3" presStyleCnt="4"/>
      <dgm:spPr/>
    </dgm:pt>
    <dgm:pt modelId="{3D26C44A-1CC9-4CC3-B600-F970BD4A0C08}" type="pres">
      <dgm:prSet presAssocID="{5FF376D6-2270-4AA7-85D3-F3EBC078C77F}" presName="compChildNode" presStyleCnt="0"/>
      <dgm:spPr/>
    </dgm:pt>
    <dgm:pt modelId="{6C4AB89F-C223-4FAD-9B07-7EB61631D36B}" type="pres">
      <dgm:prSet presAssocID="{5FF376D6-2270-4AA7-85D3-F3EBC078C77F}" presName="theInnerList" presStyleCnt="0"/>
      <dgm:spPr/>
    </dgm:pt>
    <dgm:pt modelId="{B3964751-A787-4D2E-B27D-42F9A01A6E8C}" type="pres">
      <dgm:prSet presAssocID="{CEA85A75-5B6A-4F04-8FB1-1FFB9C46BDE8}" presName="childNode" presStyleLbl="node1" presStyleIdx="5" presStyleCnt="7" custScaleX="118884" custScaleY="27406" custLinFactY="-4171" custLinFactNeighborX="-256" custLinFactNeighborY="-100000">
        <dgm:presLayoutVars>
          <dgm:bulletEnabled val="1"/>
        </dgm:presLayoutVars>
      </dgm:prSet>
      <dgm:spPr>
        <a:xfrm>
          <a:off x="8124923" y="1280108"/>
          <a:ext cx="2278394" cy="992784"/>
        </a:xfrm>
        <a:prstGeom prst="roundRect">
          <a:avLst>
            <a:gd name="adj" fmla="val 10000"/>
          </a:avLst>
        </a:prstGeom>
      </dgm:spPr>
    </dgm:pt>
    <dgm:pt modelId="{3739F760-D2B5-4EEF-BD3C-D320AF2ABFB1}" type="pres">
      <dgm:prSet presAssocID="{CEA85A75-5B6A-4F04-8FB1-1FFB9C46BDE8}" presName="aSpace2" presStyleCnt="0"/>
      <dgm:spPr/>
    </dgm:pt>
    <dgm:pt modelId="{FFC6CF50-8E67-463B-965C-86B5A45CD4B7}" type="pres">
      <dgm:prSet presAssocID="{CE9A78D5-3BB1-4AB1-8C4C-ACEDCF0A5BC5}" presName="childNode" presStyleLbl="node1" presStyleIdx="6" presStyleCnt="7" custScaleX="123986" custScaleY="31909" custLinFactY="-16427" custLinFactNeighborX="-218" custLinFactNeighborY="-100000">
        <dgm:presLayoutVars>
          <dgm:bulletEnabled val="1"/>
        </dgm:presLayoutVars>
      </dgm:prSet>
      <dgm:spPr>
        <a:xfrm>
          <a:off x="8092045" y="2584751"/>
          <a:ext cx="2309361" cy="1030500"/>
        </a:xfrm>
        <a:prstGeom prst="roundRect">
          <a:avLst>
            <a:gd name="adj" fmla="val 10000"/>
          </a:avLst>
        </a:prstGeom>
      </dgm:spPr>
    </dgm:pt>
  </dgm:ptLst>
  <dgm:cxnLst>
    <dgm:cxn modelId="{78B16B08-D8DE-4100-A309-64B0A07488B3}" type="presOf" srcId="{B7E09665-F0E5-4CDC-8872-276D739D4752}" destId="{902DA328-EA1A-4DAC-BD1C-9677EC5AE98B}" srcOrd="0" destOrd="0" presId="urn:microsoft.com/office/officeart/2005/8/layout/lProcess2"/>
    <dgm:cxn modelId="{2EFCA708-6A7B-48FA-9DE3-A89B03EA6FE3}" srcId="{3153E0F5-C1E1-42C9-99C7-B16F9DD75910}" destId="{98AAD30F-2B44-4DAF-8C20-F25DD3E5570E}" srcOrd="1" destOrd="0" parTransId="{37E2E0C0-3CD9-464C-862F-940CA5807BE6}" sibTransId="{7A403757-B741-4907-835B-E761A6940422}"/>
    <dgm:cxn modelId="{ECB01513-4C0B-4A45-B2FC-5C6D215C7E2E}" srcId="{5FF376D6-2270-4AA7-85D3-F3EBC078C77F}" destId="{CEA85A75-5B6A-4F04-8FB1-1FFB9C46BDE8}" srcOrd="0" destOrd="0" parTransId="{54F09CD5-6DC1-46D5-BBEF-A3802F6DE30D}" sibTransId="{C8FCB2C0-2611-4644-AFCC-C46FFAD9F2B6}"/>
    <dgm:cxn modelId="{7029FF19-1B59-45E5-873A-397CB7A30D2F}" type="presOf" srcId="{3153E0F5-C1E1-42C9-99C7-B16F9DD75910}" destId="{0A928593-C13E-437B-B54B-066E837E05B6}" srcOrd="1" destOrd="0" presId="urn:microsoft.com/office/officeart/2005/8/layout/lProcess2"/>
    <dgm:cxn modelId="{42873724-F33D-4B58-A524-0DF5EFD04E06}" srcId="{B7E09665-F0E5-4CDC-8872-276D739D4752}" destId="{15A0FCD1-70D1-4064-ACC8-03C48794DD1A}" srcOrd="0" destOrd="0" parTransId="{AA6C3A19-6FA9-4B79-A806-B90608E27137}" sibTransId="{A95DCF87-04E4-46A8-AC98-F8A45CABBA13}"/>
    <dgm:cxn modelId="{0AF3882A-C670-475C-AA77-FE6B100643BF}" type="presOf" srcId="{83FF8D1E-7387-463B-A0DD-5827ED1BC06E}" destId="{144C2F3D-4037-403F-B251-0AB7368FCD2E}" srcOrd="0" destOrd="0" presId="urn:microsoft.com/office/officeart/2005/8/layout/lProcess2"/>
    <dgm:cxn modelId="{C3CE3030-1D2C-43AA-B702-EDBCDC506558}" srcId="{B7E09665-F0E5-4CDC-8872-276D739D4752}" destId="{46AC5BD4-5617-4AB1-859C-735EECB98F7D}" srcOrd="1" destOrd="0" parTransId="{FD3634F6-F985-4390-B5DB-5106ED35FDAB}" sibTransId="{2D9DADBC-417D-483E-B168-9AA76D88D349}"/>
    <dgm:cxn modelId="{975A2135-E0BD-458A-98B5-F67249D04F14}" type="presOf" srcId="{5FF376D6-2270-4AA7-85D3-F3EBC078C77F}" destId="{28E3C2AE-48F4-435E-AA71-13E6DF2EA595}" srcOrd="1" destOrd="0" presId="urn:microsoft.com/office/officeart/2005/8/layout/lProcess2"/>
    <dgm:cxn modelId="{1A54E93F-9B7D-4182-B0B2-B3E9BEA843F5}" type="presOf" srcId="{CE9A78D5-3BB1-4AB1-8C4C-ACEDCF0A5BC5}" destId="{FFC6CF50-8E67-463B-965C-86B5A45CD4B7}" srcOrd="0" destOrd="0" presId="urn:microsoft.com/office/officeart/2005/8/layout/lProcess2"/>
    <dgm:cxn modelId="{00073E5F-409E-45F6-AEA2-ED513F051F2D}" type="presOf" srcId="{15A0FCD1-70D1-4064-ACC8-03C48794DD1A}" destId="{90FB61CF-F4E4-41DB-BBFF-B907529166B3}" srcOrd="0" destOrd="0" presId="urn:microsoft.com/office/officeart/2005/8/layout/lProcess2"/>
    <dgm:cxn modelId="{C36B1F4C-1BF7-4693-ACA0-04B93089948A}" type="presOf" srcId="{97933F80-CD5A-46E1-9DF1-DE9A0FF81E0F}" destId="{25C3FE0C-9BB5-48EB-9D46-D1807C70308D}" srcOrd="1" destOrd="0" presId="urn:microsoft.com/office/officeart/2005/8/layout/lProcess2"/>
    <dgm:cxn modelId="{C4C58171-5E8D-427E-B5DA-2DD52D6C7A3E}" srcId="{83FF8D1E-7387-463B-A0DD-5827ED1BC06E}" destId="{97933F80-CD5A-46E1-9DF1-DE9A0FF81E0F}" srcOrd="0" destOrd="0" parTransId="{EAA60AD6-39F7-44E1-9337-87EC7E202CFD}" sibTransId="{6B4DB4D3-8810-4979-AB17-99CA98138803}"/>
    <dgm:cxn modelId="{8EDD825A-06EF-476F-9B86-EDA2AC7C6FF8}" srcId="{83FF8D1E-7387-463B-A0DD-5827ED1BC06E}" destId="{5FF376D6-2270-4AA7-85D3-F3EBC078C77F}" srcOrd="3" destOrd="0" parTransId="{0214316E-33B8-4701-BF9C-5998975BF482}" sibTransId="{7E8C517D-021B-4B07-89A9-39B98D38CD22}"/>
    <dgm:cxn modelId="{4FAA945A-C810-466D-89CF-FCF62E4A205D}" srcId="{5FF376D6-2270-4AA7-85D3-F3EBC078C77F}" destId="{CE9A78D5-3BB1-4AB1-8C4C-ACEDCF0A5BC5}" srcOrd="1" destOrd="0" parTransId="{61DF4C98-12B4-491C-8CE1-B212744E995C}" sibTransId="{D99E8F58-652C-4100-9BF1-CEE55E0B26D9}"/>
    <dgm:cxn modelId="{AC5A7C82-6B48-4F94-B426-F765E75E707C}" type="presOf" srcId="{E174FCD4-0B65-4581-9C6A-49249BF1E0FE}" destId="{4E56FD01-FD3C-4401-B893-7E19A77D63B0}" srcOrd="0" destOrd="0" presId="urn:microsoft.com/office/officeart/2005/8/layout/lProcess2"/>
    <dgm:cxn modelId="{0BF96488-08CE-4859-A773-3A0B27DF8793}" type="presOf" srcId="{5FF376D6-2270-4AA7-85D3-F3EBC078C77F}" destId="{B9CF2D4C-6EED-4FF5-BEC9-25F9026010AC}" srcOrd="0" destOrd="0" presId="urn:microsoft.com/office/officeart/2005/8/layout/lProcess2"/>
    <dgm:cxn modelId="{4C70DC8A-BE80-41D8-A413-9FC3BACC6A7E}" srcId="{3153E0F5-C1E1-42C9-99C7-B16F9DD75910}" destId="{53B52ACE-6E64-440D-B75D-559BA5C64388}" srcOrd="0" destOrd="0" parTransId="{E5061FA4-488B-4A74-888B-BE12D2389A2E}" sibTransId="{300EA528-F130-4CF0-BBD8-22446C0B1868}"/>
    <dgm:cxn modelId="{ECCB3F97-5591-4A10-AC51-C2269210B5D7}" type="presOf" srcId="{46AC5BD4-5617-4AB1-859C-735EECB98F7D}" destId="{DFB34971-0D9D-43C5-9FF9-CF80F1863D8A}" srcOrd="0" destOrd="0" presId="urn:microsoft.com/office/officeart/2005/8/layout/lProcess2"/>
    <dgm:cxn modelId="{ADC4789C-C08F-4FB3-AEA9-DBEE83DC375F}" srcId="{83FF8D1E-7387-463B-A0DD-5827ED1BC06E}" destId="{B7E09665-F0E5-4CDC-8872-276D739D4752}" srcOrd="1" destOrd="0" parTransId="{D6522C0F-AF28-4CA0-895F-3356E7C2D909}" sibTransId="{DC7675A5-51A1-42DE-AAAC-3034B2941158}"/>
    <dgm:cxn modelId="{842ED9B2-98E2-4051-A172-A47F59221B6D}" type="presOf" srcId="{97933F80-CD5A-46E1-9DF1-DE9A0FF81E0F}" destId="{A79493E2-B481-45E4-9443-D8E0EE32F989}" srcOrd="0" destOrd="0" presId="urn:microsoft.com/office/officeart/2005/8/layout/lProcess2"/>
    <dgm:cxn modelId="{C34226BE-D4F6-4CB5-9F4B-E38D45B10083}" type="presOf" srcId="{53B52ACE-6E64-440D-B75D-559BA5C64388}" destId="{3BAED515-32D4-42EB-8241-18CB6AFB48DA}" srcOrd="0" destOrd="0" presId="urn:microsoft.com/office/officeart/2005/8/layout/lProcess2"/>
    <dgm:cxn modelId="{208571C2-5740-4A02-BDA0-E21646E0A3D3}" type="presOf" srcId="{3153E0F5-C1E1-42C9-99C7-B16F9DD75910}" destId="{91DB45EE-67EA-41E4-BD5E-CA8E971CF955}" srcOrd="0" destOrd="0" presId="urn:microsoft.com/office/officeart/2005/8/layout/lProcess2"/>
    <dgm:cxn modelId="{555CC4C6-800C-493F-A582-7F6A0A5A133C}" srcId="{83FF8D1E-7387-463B-A0DD-5827ED1BC06E}" destId="{3153E0F5-C1E1-42C9-99C7-B16F9DD75910}" srcOrd="2" destOrd="0" parTransId="{13C02493-ECFB-4032-A34F-3B37239A3C45}" sibTransId="{D93E17CB-B964-41A4-B0D7-65F651F10D03}"/>
    <dgm:cxn modelId="{58FDACD0-27B4-4DE4-A5FE-68D2535CE78F}" type="presOf" srcId="{98AAD30F-2B44-4DAF-8C20-F25DD3E5570E}" destId="{28C10ABB-294C-46BB-9A47-F58A5786FDD4}" srcOrd="0" destOrd="0" presId="urn:microsoft.com/office/officeart/2005/8/layout/lProcess2"/>
    <dgm:cxn modelId="{19F52DD6-12FA-4AC5-9673-D788E78707E6}" type="presOf" srcId="{CEA85A75-5B6A-4F04-8FB1-1FFB9C46BDE8}" destId="{B3964751-A787-4D2E-B27D-42F9A01A6E8C}" srcOrd="0" destOrd="0" presId="urn:microsoft.com/office/officeart/2005/8/layout/lProcess2"/>
    <dgm:cxn modelId="{469671E2-70E5-4C4C-A829-3C4259BE9362}" type="presOf" srcId="{B7E09665-F0E5-4CDC-8872-276D739D4752}" destId="{024C148E-7C6B-4595-A82E-BF9159EB94CB}" srcOrd="1" destOrd="0" presId="urn:microsoft.com/office/officeart/2005/8/layout/lProcess2"/>
    <dgm:cxn modelId="{FF509FFA-462F-4298-BA16-D7C1DA3BCB43}" srcId="{B7E09665-F0E5-4CDC-8872-276D739D4752}" destId="{E174FCD4-0B65-4581-9C6A-49249BF1E0FE}" srcOrd="2" destOrd="0" parTransId="{532853B3-32BC-4001-BDC0-42159F80DE06}" sibTransId="{7FE1D196-656B-4C02-BDB7-2C50743B7C24}"/>
    <dgm:cxn modelId="{B6F2DFAB-C3AB-4DD4-A039-EA5D0F317039}" type="presParOf" srcId="{144C2F3D-4037-403F-B251-0AB7368FCD2E}" destId="{00189C48-503A-4445-9F2B-3F29635F756C}" srcOrd="0" destOrd="0" presId="urn:microsoft.com/office/officeart/2005/8/layout/lProcess2"/>
    <dgm:cxn modelId="{70C19A89-0C02-4562-801C-A179EBEF8329}" type="presParOf" srcId="{00189C48-503A-4445-9F2B-3F29635F756C}" destId="{A79493E2-B481-45E4-9443-D8E0EE32F989}" srcOrd="0" destOrd="0" presId="urn:microsoft.com/office/officeart/2005/8/layout/lProcess2"/>
    <dgm:cxn modelId="{5B69BF6C-DA04-404E-B2F4-DC19BDA52F3C}" type="presParOf" srcId="{00189C48-503A-4445-9F2B-3F29635F756C}" destId="{25C3FE0C-9BB5-48EB-9D46-D1807C70308D}" srcOrd="1" destOrd="0" presId="urn:microsoft.com/office/officeart/2005/8/layout/lProcess2"/>
    <dgm:cxn modelId="{B26F0A93-D145-4724-BB2F-0D97B43AD9A1}" type="presParOf" srcId="{00189C48-503A-4445-9F2B-3F29635F756C}" destId="{EDF1044E-FEC1-4AE5-8C76-3D7FCA6DA938}" srcOrd="2" destOrd="0" presId="urn:microsoft.com/office/officeart/2005/8/layout/lProcess2"/>
    <dgm:cxn modelId="{721328B3-A3DA-4ABE-B8E4-52E85E795270}" type="presParOf" srcId="{EDF1044E-FEC1-4AE5-8C76-3D7FCA6DA938}" destId="{DDF951FB-D78C-48CB-A8B4-9271C0DFDFD0}" srcOrd="0" destOrd="0" presId="urn:microsoft.com/office/officeart/2005/8/layout/lProcess2"/>
    <dgm:cxn modelId="{252F8097-623D-4846-A31B-4871EDE25331}" type="presParOf" srcId="{144C2F3D-4037-403F-B251-0AB7368FCD2E}" destId="{B4DEED38-C2AE-4A23-A931-9212839CA686}" srcOrd="1" destOrd="0" presId="urn:microsoft.com/office/officeart/2005/8/layout/lProcess2"/>
    <dgm:cxn modelId="{B37F36BA-B493-4757-AD50-69232863F32C}" type="presParOf" srcId="{144C2F3D-4037-403F-B251-0AB7368FCD2E}" destId="{905094F2-75C6-4D82-97B3-8D14A92131F8}" srcOrd="2" destOrd="0" presId="urn:microsoft.com/office/officeart/2005/8/layout/lProcess2"/>
    <dgm:cxn modelId="{864BC8C4-18C9-4DD5-A19D-D65CEC512402}" type="presParOf" srcId="{905094F2-75C6-4D82-97B3-8D14A92131F8}" destId="{902DA328-EA1A-4DAC-BD1C-9677EC5AE98B}" srcOrd="0" destOrd="0" presId="urn:microsoft.com/office/officeart/2005/8/layout/lProcess2"/>
    <dgm:cxn modelId="{6502C2B4-1509-4F7E-A4FD-57ED5C5A9004}" type="presParOf" srcId="{905094F2-75C6-4D82-97B3-8D14A92131F8}" destId="{024C148E-7C6B-4595-A82E-BF9159EB94CB}" srcOrd="1" destOrd="0" presId="urn:microsoft.com/office/officeart/2005/8/layout/lProcess2"/>
    <dgm:cxn modelId="{AF5B2970-A730-480F-BB45-D46BAC891823}" type="presParOf" srcId="{905094F2-75C6-4D82-97B3-8D14A92131F8}" destId="{790325DF-9470-4558-88BB-89D1BEF33C76}" srcOrd="2" destOrd="0" presId="urn:microsoft.com/office/officeart/2005/8/layout/lProcess2"/>
    <dgm:cxn modelId="{4519D73A-6141-444F-B795-71C888954187}" type="presParOf" srcId="{790325DF-9470-4558-88BB-89D1BEF33C76}" destId="{68DC4CDC-8EE5-4A82-8400-FD0C8DE8EAA4}" srcOrd="0" destOrd="0" presId="urn:microsoft.com/office/officeart/2005/8/layout/lProcess2"/>
    <dgm:cxn modelId="{6079573E-5664-482A-94D9-8C9CBFF7E0F7}" type="presParOf" srcId="{68DC4CDC-8EE5-4A82-8400-FD0C8DE8EAA4}" destId="{90FB61CF-F4E4-41DB-BBFF-B907529166B3}" srcOrd="0" destOrd="0" presId="urn:microsoft.com/office/officeart/2005/8/layout/lProcess2"/>
    <dgm:cxn modelId="{8D4B0BB9-8584-40D5-A4D4-33DACE98AA6B}" type="presParOf" srcId="{68DC4CDC-8EE5-4A82-8400-FD0C8DE8EAA4}" destId="{45DC3557-53CC-4EDB-B6E9-FB51F5310705}" srcOrd="1" destOrd="0" presId="urn:microsoft.com/office/officeart/2005/8/layout/lProcess2"/>
    <dgm:cxn modelId="{9242AB3F-CA8C-40D2-8484-7C02B19A4748}" type="presParOf" srcId="{68DC4CDC-8EE5-4A82-8400-FD0C8DE8EAA4}" destId="{DFB34971-0D9D-43C5-9FF9-CF80F1863D8A}" srcOrd="2" destOrd="0" presId="urn:microsoft.com/office/officeart/2005/8/layout/lProcess2"/>
    <dgm:cxn modelId="{BF8E2AD6-3F40-4625-8AEB-BE9642B813A8}" type="presParOf" srcId="{68DC4CDC-8EE5-4A82-8400-FD0C8DE8EAA4}" destId="{DD4299AC-A7F5-4ED6-8DCB-3B1E904D0277}" srcOrd="3" destOrd="0" presId="urn:microsoft.com/office/officeart/2005/8/layout/lProcess2"/>
    <dgm:cxn modelId="{8308F581-0A5D-42C3-BAB8-7787E9792D54}" type="presParOf" srcId="{68DC4CDC-8EE5-4A82-8400-FD0C8DE8EAA4}" destId="{4E56FD01-FD3C-4401-B893-7E19A77D63B0}" srcOrd="4" destOrd="0" presId="urn:microsoft.com/office/officeart/2005/8/layout/lProcess2"/>
    <dgm:cxn modelId="{83C76CFA-4894-451D-818E-1C5244B293F1}" type="presParOf" srcId="{144C2F3D-4037-403F-B251-0AB7368FCD2E}" destId="{F14DD155-D43A-44DD-AA34-0256B64477E3}" srcOrd="3" destOrd="0" presId="urn:microsoft.com/office/officeart/2005/8/layout/lProcess2"/>
    <dgm:cxn modelId="{2ED47CF7-471A-421E-ACC0-A3E807FE6670}" type="presParOf" srcId="{144C2F3D-4037-403F-B251-0AB7368FCD2E}" destId="{946EFD5A-44EF-4F0B-A5B5-80576B19B0CC}" srcOrd="4" destOrd="0" presId="urn:microsoft.com/office/officeart/2005/8/layout/lProcess2"/>
    <dgm:cxn modelId="{2E740E44-E2D7-4999-BD19-81EAEE5B435D}" type="presParOf" srcId="{946EFD5A-44EF-4F0B-A5B5-80576B19B0CC}" destId="{91DB45EE-67EA-41E4-BD5E-CA8E971CF955}" srcOrd="0" destOrd="0" presId="urn:microsoft.com/office/officeart/2005/8/layout/lProcess2"/>
    <dgm:cxn modelId="{CDD04D88-79D8-4ACA-8108-2D60EF11A9EF}" type="presParOf" srcId="{946EFD5A-44EF-4F0B-A5B5-80576B19B0CC}" destId="{0A928593-C13E-437B-B54B-066E837E05B6}" srcOrd="1" destOrd="0" presId="urn:microsoft.com/office/officeart/2005/8/layout/lProcess2"/>
    <dgm:cxn modelId="{24BB267E-E685-45D1-B4CD-FE16589A763B}" type="presParOf" srcId="{946EFD5A-44EF-4F0B-A5B5-80576B19B0CC}" destId="{37A6B2BE-5B2E-4A28-B0E3-599ECA1D7504}" srcOrd="2" destOrd="0" presId="urn:microsoft.com/office/officeart/2005/8/layout/lProcess2"/>
    <dgm:cxn modelId="{C6B81DB9-FBBF-49A2-B013-C0FD9A34EC0E}" type="presParOf" srcId="{37A6B2BE-5B2E-4A28-B0E3-599ECA1D7504}" destId="{69C4214F-963F-4628-B904-146FF5CE7912}" srcOrd="0" destOrd="0" presId="urn:microsoft.com/office/officeart/2005/8/layout/lProcess2"/>
    <dgm:cxn modelId="{203098C9-7FF7-47A1-9B0D-53891529E692}" type="presParOf" srcId="{69C4214F-963F-4628-B904-146FF5CE7912}" destId="{3BAED515-32D4-42EB-8241-18CB6AFB48DA}" srcOrd="0" destOrd="0" presId="urn:microsoft.com/office/officeart/2005/8/layout/lProcess2"/>
    <dgm:cxn modelId="{8DD203F8-44F7-4B86-A78C-87FAC4ECF676}" type="presParOf" srcId="{69C4214F-963F-4628-B904-146FF5CE7912}" destId="{FA48AA6D-92E9-455B-936B-AA3EFA3CB617}" srcOrd="1" destOrd="0" presId="urn:microsoft.com/office/officeart/2005/8/layout/lProcess2"/>
    <dgm:cxn modelId="{76E16A5E-BC8E-4087-A00D-67AAFD86E158}" type="presParOf" srcId="{69C4214F-963F-4628-B904-146FF5CE7912}" destId="{28C10ABB-294C-46BB-9A47-F58A5786FDD4}" srcOrd="2" destOrd="0" presId="urn:microsoft.com/office/officeart/2005/8/layout/lProcess2"/>
    <dgm:cxn modelId="{DE318E4F-DB81-4924-8044-0018AB60201F}" type="presParOf" srcId="{144C2F3D-4037-403F-B251-0AB7368FCD2E}" destId="{6189F451-838E-4841-9E7E-3687FBA80A36}" srcOrd="5" destOrd="0" presId="urn:microsoft.com/office/officeart/2005/8/layout/lProcess2"/>
    <dgm:cxn modelId="{07205D4B-62D4-43D9-8934-5F832797F17F}" type="presParOf" srcId="{144C2F3D-4037-403F-B251-0AB7368FCD2E}" destId="{D4DAF0AD-68FD-4711-ACA4-370785FEB6B6}" srcOrd="6" destOrd="0" presId="urn:microsoft.com/office/officeart/2005/8/layout/lProcess2"/>
    <dgm:cxn modelId="{22C43723-BB5F-4980-8F80-81A8FC8360D3}" type="presParOf" srcId="{D4DAF0AD-68FD-4711-ACA4-370785FEB6B6}" destId="{B9CF2D4C-6EED-4FF5-BEC9-25F9026010AC}" srcOrd="0" destOrd="0" presId="urn:microsoft.com/office/officeart/2005/8/layout/lProcess2"/>
    <dgm:cxn modelId="{279AD71F-F89A-4425-97EC-C2C221024155}" type="presParOf" srcId="{D4DAF0AD-68FD-4711-ACA4-370785FEB6B6}" destId="{28E3C2AE-48F4-435E-AA71-13E6DF2EA595}" srcOrd="1" destOrd="0" presId="urn:microsoft.com/office/officeart/2005/8/layout/lProcess2"/>
    <dgm:cxn modelId="{861D06FB-9240-4518-80F7-213B4FE64649}" type="presParOf" srcId="{D4DAF0AD-68FD-4711-ACA4-370785FEB6B6}" destId="{3D26C44A-1CC9-4CC3-B600-F970BD4A0C08}" srcOrd="2" destOrd="0" presId="urn:microsoft.com/office/officeart/2005/8/layout/lProcess2"/>
    <dgm:cxn modelId="{AB455D9C-8F73-45ED-B4BB-AA9840F3AE4E}" type="presParOf" srcId="{3D26C44A-1CC9-4CC3-B600-F970BD4A0C08}" destId="{6C4AB89F-C223-4FAD-9B07-7EB61631D36B}" srcOrd="0" destOrd="0" presId="urn:microsoft.com/office/officeart/2005/8/layout/lProcess2"/>
    <dgm:cxn modelId="{F54F75CC-E8B6-4A5F-A830-F84D89430952}" type="presParOf" srcId="{6C4AB89F-C223-4FAD-9B07-7EB61631D36B}" destId="{B3964751-A787-4D2E-B27D-42F9A01A6E8C}" srcOrd="0" destOrd="0" presId="urn:microsoft.com/office/officeart/2005/8/layout/lProcess2"/>
    <dgm:cxn modelId="{267B2909-3CC6-44A4-A599-EE608F5D50BC}" type="presParOf" srcId="{6C4AB89F-C223-4FAD-9B07-7EB61631D36B}" destId="{3739F760-D2B5-4EEF-BD3C-D320AF2ABFB1}" srcOrd="1" destOrd="0" presId="urn:microsoft.com/office/officeart/2005/8/layout/lProcess2"/>
    <dgm:cxn modelId="{C7588918-0B11-4793-BDBA-70E477684EFE}" type="presParOf" srcId="{6C4AB89F-C223-4FAD-9B07-7EB61631D36B}" destId="{FFC6CF50-8E67-463B-965C-86B5A45CD4B7}"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EB0F74-86ED-43BB-8CC1-B86548E79233}"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8843854F-64EB-40FF-B15F-A9FE480127E1}">
      <dgm:prSet custT="1"/>
      <dgm:spPr/>
      <dgm:t>
        <a:bodyPr/>
        <a:lstStyle/>
        <a:p>
          <a:pPr algn="ctr">
            <a:lnSpc>
              <a:spcPct val="100000"/>
            </a:lnSpc>
          </a:pPr>
          <a:r>
            <a:rPr lang="es-MX" sz="1800" dirty="0">
              <a:latin typeface="Arial" panose="020B0604020202020204" pitchFamily="34" charset="0"/>
              <a:cs typeface="Arial" panose="020B0604020202020204" pitchFamily="34" charset="0"/>
            </a:rPr>
            <a:t>Para la vigencia 2023 se contó con un número de contratos de prestadores públicos y privados de 642 contratos. </a:t>
          </a:r>
          <a:endParaRPr lang="en-US" sz="1800" dirty="0">
            <a:latin typeface="Arial" panose="020B0604020202020204" pitchFamily="34" charset="0"/>
            <a:cs typeface="Arial" panose="020B0604020202020204" pitchFamily="34" charset="0"/>
          </a:endParaRPr>
        </a:p>
      </dgm:t>
    </dgm:pt>
    <dgm:pt modelId="{F8AC4E96-D882-495E-AE87-275E94AECB9E}" type="parTrans" cxnId="{9D4A5CD4-5713-49DA-883F-0F8E5C45A345}">
      <dgm:prSet/>
      <dgm:spPr/>
      <dgm:t>
        <a:bodyPr/>
        <a:lstStyle/>
        <a:p>
          <a:endParaRPr lang="en-US"/>
        </a:p>
      </dgm:t>
    </dgm:pt>
    <dgm:pt modelId="{D10D0143-4368-4B1E-9123-042EFF9909BE}" type="sibTrans" cxnId="{9D4A5CD4-5713-49DA-883F-0F8E5C45A345}">
      <dgm:prSet/>
      <dgm:spPr/>
      <dgm:t>
        <a:bodyPr/>
        <a:lstStyle/>
        <a:p>
          <a:pPr>
            <a:lnSpc>
              <a:spcPct val="100000"/>
            </a:lnSpc>
          </a:pPr>
          <a:endParaRPr lang="en-US"/>
        </a:p>
      </dgm:t>
    </dgm:pt>
    <dgm:pt modelId="{E77663EC-3C53-414C-9C9E-5FF0E1B4818E}">
      <dgm:prSet custT="1"/>
      <dgm:spPr/>
      <dgm:t>
        <a:bodyPr/>
        <a:lstStyle/>
        <a:p>
          <a:pPr algn="ctr">
            <a:lnSpc>
              <a:spcPct val="100000"/>
            </a:lnSpc>
          </a:pPr>
          <a:r>
            <a:rPr lang="es-MX" sz="1800" dirty="0">
              <a:latin typeface="Arial" panose="020B0604020202020204" pitchFamily="34" charset="0"/>
              <a:cs typeface="Arial" panose="020B0604020202020204" pitchFamily="34" charset="0"/>
            </a:rPr>
            <a:t>Siendo de esta manera que comparado con las vigencias inmediatamente anteriores disminuyo el número de contratos a realizar.</a:t>
          </a:r>
          <a:br>
            <a:rPr lang="es-MX" sz="1800" dirty="0">
              <a:latin typeface="Arial" panose="020B0604020202020204" pitchFamily="34" charset="0"/>
              <a:cs typeface="Arial" panose="020B0604020202020204" pitchFamily="34" charset="0"/>
            </a:rPr>
          </a:br>
          <a:br>
            <a:rPr lang="es-MX"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dgm:t>
    </dgm:pt>
    <dgm:pt modelId="{7D25FB55-4305-46AE-A8BD-6F7D7AF0A4AC}" type="parTrans" cxnId="{F8B3381A-FB83-4F9A-93A4-6D1A8D3ED752}">
      <dgm:prSet/>
      <dgm:spPr/>
      <dgm:t>
        <a:bodyPr/>
        <a:lstStyle/>
        <a:p>
          <a:endParaRPr lang="en-US"/>
        </a:p>
      </dgm:t>
    </dgm:pt>
    <dgm:pt modelId="{87C1C63C-02C8-473B-ACDC-A292187ECBB1}" type="sibTrans" cxnId="{F8B3381A-FB83-4F9A-93A4-6D1A8D3ED752}">
      <dgm:prSet/>
      <dgm:spPr/>
      <dgm:t>
        <a:bodyPr/>
        <a:lstStyle/>
        <a:p>
          <a:endParaRPr lang="en-US"/>
        </a:p>
      </dgm:t>
    </dgm:pt>
    <dgm:pt modelId="{4B56D187-15E9-45C0-B6BF-38417861F787}" type="pres">
      <dgm:prSet presAssocID="{9DEB0F74-86ED-43BB-8CC1-B86548E79233}" presName="root" presStyleCnt="0">
        <dgm:presLayoutVars>
          <dgm:dir/>
          <dgm:resizeHandles val="exact"/>
        </dgm:presLayoutVars>
      </dgm:prSet>
      <dgm:spPr/>
    </dgm:pt>
    <dgm:pt modelId="{99163C9D-62EF-4C5C-AA93-E31602575522}" type="pres">
      <dgm:prSet presAssocID="{9DEB0F74-86ED-43BB-8CC1-B86548E79233}" presName="container" presStyleCnt="0">
        <dgm:presLayoutVars>
          <dgm:dir/>
          <dgm:resizeHandles val="exact"/>
        </dgm:presLayoutVars>
      </dgm:prSet>
      <dgm:spPr/>
    </dgm:pt>
    <dgm:pt modelId="{DE1A9311-44A8-4BAB-BFF9-A4D64BE356C6}" type="pres">
      <dgm:prSet presAssocID="{8843854F-64EB-40FF-B15F-A9FE480127E1}" presName="compNode" presStyleCnt="0"/>
      <dgm:spPr/>
    </dgm:pt>
    <dgm:pt modelId="{C0EC4335-E493-4E65-9567-BFC082A1CDE7}" type="pres">
      <dgm:prSet presAssocID="{8843854F-64EB-40FF-B15F-A9FE480127E1}" presName="iconBgRect" presStyleLbl="bgShp" presStyleIdx="0" presStyleCnt="2" custLinFactX="131982" custLinFactNeighborX="200000" custLinFactNeighborY="166"/>
      <dgm:spPr/>
    </dgm:pt>
    <dgm:pt modelId="{C9DEC9FA-7E68-47E4-9104-AE49CB668129}" type="pres">
      <dgm:prSet presAssocID="{8843854F-64EB-40FF-B15F-A9FE480127E1}" presName="iconRect" presStyleLbl="node1" presStyleIdx="0" presStyleCnt="2" custLinFactX="270318" custLinFactNeighborX="300000" custLinFactNeighborY="286"/>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millas"/>
        </a:ext>
      </dgm:extLst>
    </dgm:pt>
    <dgm:pt modelId="{A60E97B8-4F69-4D5C-8CB8-507F85761007}" type="pres">
      <dgm:prSet presAssocID="{8843854F-64EB-40FF-B15F-A9FE480127E1}" presName="spaceRect" presStyleCnt="0"/>
      <dgm:spPr/>
    </dgm:pt>
    <dgm:pt modelId="{34556FE6-3690-4AEA-B737-96D2155E2477}" type="pres">
      <dgm:prSet presAssocID="{8843854F-64EB-40FF-B15F-A9FE480127E1}" presName="textRect" presStyleLbl="revTx" presStyleIdx="0" presStyleCnt="2" custScaleX="229019" custLinFactNeighborX="-99417" custLinFactNeighborY="-21991">
        <dgm:presLayoutVars>
          <dgm:chMax val="1"/>
          <dgm:chPref val="1"/>
        </dgm:presLayoutVars>
      </dgm:prSet>
      <dgm:spPr/>
    </dgm:pt>
    <dgm:pt modelId="{3B138ABE-AAC4-4C84-A3C9-E3F99357136A}" type="pres">
      <dgm:prSet presAssocID="{D10D0143-4368-4B1E-9123-042EFF9909BE}" presName="sibTrans" presStyleLbl="sibTrans2D1" presStyleIdx="0" presStyleCnt="0"/>
      <dgm:spPr/>
    </dgm:pt>
    <dgm:pt modelId="{B0AC8D5F-CF49-44D0-BF7D-BFC98913EB0C}" type="pres">
      <dgm:prSet presAssocID="{E77663EC-3C53-414C-9C9E-5FF0E1B4818E}" presName="compNode" presStyleCnt="0"/>
      <dgm:spPr/>
    </dgm:pt>
    <dgm:pt modelId="{5AD97028-7933-4E6F-B98C-F5B53676D4F3}" type="pres">
      <dgm:prSet presAssocID="{E77663EC-3C53-414C-9C9E-5FF0E1B4818E}" presName="iconBgRect" presStyleLbl="bgShp" presStyleIdx="1" presStyleCnt="2"/>
      <dgm:spPr/>
    </dgm:pt>
    <dgm:pt modelId="{BA0B3F41-6E89-4295-815E-9B9AAC7B7504}" type="pres">
      <dgm:prSet presAssocID="{E77663EC-3C53-414C-9C9E-5FF0E1B4818E}" presName="iconRect" presStyleLbl="node1" presStyleIdx="1" presStyleCnt="2" custLinFactNeighborX="13933" custLinFactNeighborY="-6967"/>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rritante"/>
        </a:ext>
      </dgm:extLst>
    </dgm:pt>
    <dgm:pt modelId="{C7B25583-44A4-4AA1-AAE0-90019C677042}" type="pres">
      <dgm:prSet presAssocID="{E77663EC-3C53-414C-9C9E-5FF0E1B4818E}" presName="spaceRect" presStyleCnt="0"/>
      <dgm:spPr/>
    </dgm:pt>
    <dgm:pt modelId="{CF15A08C-AF74-4FB2-83B3-BFFDE22FBDA8}" type="pres">
      <dgm:prSet presAssocID="{E77663EC-3C53-414C-9C9E-5FF0E1B4818E}" presName="textRect" presStyleLbl="revTx" presStyleIdx="1" presStyleCnt="2" custScaleX="219535" custScaleY="56484" custLinFactNeighborX="68570" custLinFactNeighborY="16406">
        <dgm:presLayoutVars>
          <dgm:chMax val="1"/>
          <dgm:chPref val="1"/>
        </dgm:presLayoutVars>
      </dgm:prSet>
      <dgm:spPr/>
    </dgm:pt>
  </dgm:ptLst>
  <dgm:cxnLst>
    <dgm:cxn modelId="{F8B3381A-FB83-4F9A-93A4-6D1A8D3ED752}" srcId="{9DEB0F74-86ED-43BB-8CC1-B86548E79233}" destId="{E77663EC-3C53-414C-9C9E-5FF0E1B4818E}" srcOrd="1" destOrd="0" parTransId="{7D25FB55-4305-46AE-A8BD-6F7D7AF0A4AC}" sibTransId="{87C1C63C-02C8-473B-ACDC-A292187ECBB1}"/>
    <dgm:cxn modelId="{B3694E89-52AF-47F9-889E-E3D55F8E65B2}" type="presOf" srcId="{D10D0143-4368-4B1E-9123-042EFF9909BE}" destId="{3B138ABE-AAC4-4C84-A3C9-E3F99357136A}" srcOrd="0" destOrd="0" presId="urn:microsoft.com/office/officeart/2018/2/layout/IconCircleList"/>
    <dgm:cxn modelId="{5B9F7B8A-5BE9-43E9-B0AD-949CE8201022}" type="presOf" srcId="{9DEB0F74-86ED-43BB-8CC1-B86548E79233}" destId="{4B56D187-15E9-45C0-B6BF-38417861F787}" srcOrd="0" destOrd="0" presId="urn:microsoft.com/office/officeart/2018/2/layout/IconCircleList"/>
    <dgm:cxn modelId="{9D4A5CD4-5713-49DA-883F-0F8E5C45A345}" srcId="{9DEB0F74-86ED-43BB-8CC1-B86548E79233}" destId="{8843854F-64EB-40FF-B15F-A9FE480127E1}" srcOrd="0" destOrd="0" parTransId="{F8AC4E96-D882-495E-AE87-275E94AECB9E}" sibTransId="{D10D0143-4368-4B1E-9123-042EFF9909BE}"/>
    <dgm:cxn modelId="{4C2091D7-0837-431A-A585-38514D2446CF}" type="presOf" srcId="{E77663EC-3C53-414C-9C9E-5FF0E1B4818E}" destId="{CF15A08C-AF74-4FB2-83B3-BFFDE22FBDA8}" srcOrd="0" destOrd="0" presId="urn:microsoft.com/office/officeart/2018/2/layout/IconCircleList"/>
    <dgm:cxn modelId="{B06C4EFE-5A3F-40F4-99C8-5DF6C3D7D1A5}" type="presOf" srcId="{8843854F-64EB-40FF-B15F-A9FE480127E1}" destId="{34556FE6-3690-4AEA-B737-96D2155E2477}" srcOrd="0" destOrd="0" presId="urn:microsoft.com/office/officeart/2018/2/layout/IconCircleList"/>
    <dgm:cxn modelId="{4BA405C9-8D7D-465E-89F1-5461248644FE}" type="presParOf" srcId="{4B56D187-15E9-45C0-B6BF-38417861F787}" destId="{99163C9D-62EF-4C5C-AA93-E31602575522}" srcOrd="0" destOrd="0" presId="urn:microsoft.com/office/officeart/2018/2/layout/IconCircleList"/>
    <dgm:cxn modelId="{6D8E140C-6B1A-4B18-8F7D-F1EFE45FCBA6}" type="presParOf" srcId="{99163C9D-62EF-4C5C-AA93-E31602575522}" destId="{DE1A9311-44A8-4BAB-BFF9-A4D64BE356C6}" srcOrd="0" destOrd="0" presId="urn:microsoft.com/office/officeart/2018/2/layout/IconCircleList"/>
    <dgm:cxn modelId="{4DF46B57-F239-4D3F-8D9B-1205462AFCCB}" type="presParOf" srcId="{DE1A9311-44A8-4BAB-BFF9-A4D64BE356C6}" destId="{C0EC4335-E493-4E65-9567-BFC082A1CDE7}" srcOrd="0" destOrd="0" presId="urn:microsoft.com/office/officeart/2018/2/layout/IconCircleList"/>
    <dgm:cxn modelId="{BD9B5A8D-7823-4A3E-B828-FB6F133144E2}" type="presParOf" srcId="{DE1A9311-44A8-4BAB-BFF9-A4D64BE356C6}" destId="{C9DEC9FA-7E68-47E4-9104-AE49CB668129}" srcOrd="1" destOrd="0" presId="urn:microsoft.com/office/officeart/2018/2/layout/IconCircleList"/>
    <dgm:cxn modelId="{30663040-DB79-434F-8FEF-379F5358E251}" type="presParOf" srcId="{DE1A9311-44A8-4BAB-BFF9-A4D64BE356C6}" destId="{A60E97B8-4F69-4D5C-8CB8-507F85761007}" srcOrd="2" destOrd="0" presId="urn:microsoft.com/office/officeart/2018/2/layout/IconCircleList"/>
    <dgm:cxn modelId="{05DA4D98-A992-4602-90A8-4BE0B8A5421C}" type="presParOf" srcId="{DE1A9311-44A8-4BAB-BFF9-A4D64BE356C6}" destId="{34556FE6-3690-4AEA-B737-96D2155E2477}" srcOrd="3" destOrd="0" presId="urn:microsoft.com/office/officeart/2018/2/layout/IconCircleList"/>
    <dgm:cxn modelId="{688DF7F7-7541-4B9F-9BEA-77E499743E97}" type="presParOf" srcId="{99163C9D-62EF-4C5C-AA93-E31602575522}" destId="{3B138ABE-AAC4-4C84-A3C9-E3F99357136A}" srcOrd="1" destOrd="0" presId="urn:microsoft.com/office/officeart/2018/2/layout/IconCircleList"/>
    <dgm:cxn modelId="{6F3917A8-9602-4471-ADCE-69A9D77A5F7A}" type="presParOf" srcId="{99163C9D-62EF-4C5C-AA93-E31602575522}" destId="{B0AC8D5F-CF49-44D0-BF7D-BFC98913EB0C}" srcOrd="2" destOrd="0" presId="urn:microsoft.com/office/officeart/2018/2/layout/IconCircleList"/>
    <dgm:cxn modelId="{449415FD-4B71-41AD-A7F4-7C5393969167}" type="presParOf" srcId="{B0AC8D5F-CF49-44D0-BF7D-BFC98913EB0C}" destId="{5AD97028-7933-4E6F-B98C-F5B53676D4F3}" srcOrd="0" destOrd="0" presId="urn:microsoft.com/office/officeart/2018/2/layout/IconCircleList"/>
    <dgm:cxn modelId="{ED13AD09-885A-47AD-A012-BB58A04C2E72}" type="presParOf" srcId="{B0AC8D5F-CF49-44D0-BF7D-BFC98913EB0C}" destId="{BA0B3F41-6E89-4295-815E-9B9AAC7B7504}" srcOrd="1" destOrd="0" presId="urn:microsoft.com/office/officeart/2018/2/layout/IconCircleList"/>
    <dgm:cxn modelId="{C39F8BB7-38BD-4E49-BF55-ED4C72C2FBAA}" type="presParOf" srcId="{B0AC8D5F-CF49-44D0-BF7D-BFC98913EB0C}" destId="{C7B25583-44A4-4AA1-AAE0-90019C677042}" srcOrd="2" destOrd="0" presId="urn:microsoft.com/office/officeart/2018/2/layout/IconCircleList"/>
    <dgm:cxn modelId="{B4495A9F-EC1A-4F71-9970-512BF36E2406}" type="presParOf" srcId="{B0AC8D5F-CF49-44D0-BF7D-BFC98913EB0C}" destId="{CF15A08C-AF74-4FB2-83B3-BFFDE22FBDA8}"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B7926A-9FD9-462A-9C22-225F6F1B1002}"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5FE72455-9072-46CE-8AEA-E9C1DEA6D4E8}">
      <dgm:prSet custT="1"/>
      <dgm:spPr/>
      <dgm:t>
        <a:bodyPr/>
        <a:lstStyle/>
        <a:p>
          <a:pPr algn="just">
            <a:lnSpc>
              <a:spcPct val="100000"/>
            </a:lnSpc>
          </a:pPr>
          <a:r>
            <a:rPr lang="es-ES" sz="1600" dirty="0">
              <a:latin typeface="Arial" panose="020B0604020202020204" pitchFamily="34" charset="0"/>
              <a:cs typeface="Arial" panose="020B0604020202020204" pitchFamily="34" charset="0"/>
            </a:rPr>
            <a:t>Se muestra la contratación por cada Departamento en donde MALLAMAS EPS-I hace presencia ( 12 Departamentos, 2 Distritos) evidenciando:</a:t>
          </a:r>
          <a:endParaRPr lang="en-US" sz="1600" dirty="0">
            <a:latin typeface="Arial" panose="020B0604020202020204" pitchFamily="34" charset="0"/>
            <a:cs typeface="Arial" panose="020B0604020202020204" pitchFamily="34" charset="0"/>
          </a:endParaRPr>
        </a:p>
      </dgm:t>
    </dgm:pt>
    <dgm:pt modelId="{6937184E-8F07-4260-A16E-8814DD260775}" type="parTrans" cxnId="{497C29B3-B641-4C18-A311-31F895C4A0CE}">
      <dgm:prSet/>
      <dgm:spPr/>
      <dgm:t>
        <a:bodyPr/>
        <a:lstStyle/>
        <a:p>
          <a:endParaRPr lang="en-US"/>
        </a:p>
      </dgm:t>
    </dgm:pt>
    <dgm:pt modelId="{00297905-56FB-4705-9B0B-8601F010E1C8}" type="sibTrans" cxnId="{497C29B3-B641-4C18-A311-31F895C4A0CE}">
      <dgm:prSet/>
      <dgm:spPr/>
      <dgm:t>
        <a:bodyPr/>
        <a:lstStyle/>
        <a:p>
          <a:pPr>
            <a:lnSpc>
              <a:spcPct val="100000"/>
            </a:lnSpc>
          </a:pPr>
          <a:endParaRPr lang="en-US"/>
        </a:p>
      </dgm:t>
    </dgm:pt>
    <dgm:pt modelId="{308F94BF-1B88-48B2-B459-7E2C687DCDCA}">
      <dgm:prSet custT="1"/>
      <dgm:spPr/>
      <dgm:t>
        <a:bodyPr/>
        <a:lstStyle/>
        <a:p>
          <a:pPr algn="just">
            <a:lnSpc>
              <a:spcPct val="100000"/>
            </a:lnSpc>
          </a:pPr>
          <a:r>
            <a:rPr lang="es-MX" sz="1600" dirty="0">
              <a:latin typeface="Arial" panose="020B0604020202020204" pitchFamily="34" charset="0"/>
              <a:cs typeface="Arial" panose="020B0604020202020204" pitchFamily="34" charset="0"/>
            </a:rPr>
            <a:t>El mayor número de contratos se encuentra en el Departamento de Nariño con 282 contratos para un porcentaje de 44%, a razón que en este Departamento se concentra la mayor cantidad de afiliados. </a:t>
          </a:r>
          <a:endParaRPr lang="en-US" sz="1600" dirty="0">
            <a:latin typeface="Arial" panose="020B0604020202020204" pitchFamily="34" charset="0"/>
            <a:cs typeface="Arial" panose="020B0604020202020204" pitchFamily="34" charset="0"/>
          </a:endParaRPr>
        </a:p>
      </dgm:t>
    </dgm:pt>
    <dgm:pt modelId="{84DB5AD0-E0D3-40CD-A89A-47543E0C890F}" type="parTrans" cxnId="{453C98E0-E861-4D7C-AD1B-04DB85379CD9}">
      <dgm:prSet/>
      <dgm:spPr/>
      <dgm:t>
        <a:bodyPr/>
        <a:lstStyle/>
        <a:p>
          <a:endParaRPr lang="en-US"/>
        </a:p>
      </dgm:t>
    </dgm:pt>
    <dgm:pt modelId="{663CC9A3-F2D7-4CCF-984F-24CF5B606C05}" type="sibTrans" cxnId="{453C98E0-E861-4D7C-AD1B-04DB85379CD9}">
      <dgm:prSet/>
      <dgm:spPr/>
      <dgm:t>
        <a:bodyPr/>
        <a:lstStyle/>
        <a:p>
          <a:pPr>
            <a:lnSpc>
              <a:spcPct val="100000"/>
            </a:lnSpc>
          </a:pPr>
          <a:endParaRPr lang="en-US"/>
        </a:p>
      </dgm:t>
    </dgm:pt>
    <dgm:pt modelId="{18F60BD3-4AC6-4D2B-9DBC-6A201E0989FA}">
      <dgm:prSet custT="1"/>
      <dgm:spPr/>
      <dgm:t>
        <a:bodyPr/>
        <a:lstStyle/>
        <a:p>
          <a:pPr algn="just">
            <a:lnSpc>
              <a:spcPct val="100000"/>
            </a:lnSpc>
          </a:pPr>
          <a:r>
            <a:rPr lang="es-MX" sz="1400" dirty="0">
              <a:latin typeface="Arial" panose="020B0604020202020204" pitchFamily="34" charset="0"/>
              <a:cs typeface="Arial" panose="020B0604020202020204" pitchFamily="34" charset="0"/>
            </a:rPr>
            <a:t>Posteriormente el Departamento con mayor número de contratos es Putumayo con 66 contratos para un porcentaje de 10%, seguido de Valle de Cauca con 53 contratos para un porcentaje de 8% y así sucesivamente hasta terminar con el Departamento del Guainía que cuenta con el menor número de contratos. </a:t>
          </a:r>
          <a:br>
            <a:rPr lang="es-MX"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dgm:t>
    </dgm:pt>
    <dgm:pt modelId="{0F50CA24-53E5-4DA6-806F-D27D181E9BEC}" type="parTrans" cxnId="{E0AB6E8B-4F5E-4EF5-A38B-1E2BF0C09658}">
      <dgm:prSet/>
      <dgm:spPr/>
      <dgm:t>
        <a:bodyPr/>
        <a:lstStyle/>
        <a:p>
          <a:endParaRPr lang="en-US"/>
        </a:p>
      </dgm:t>
    </dgm:pt>
    <dgm:pt modelId="{F88726B1-5D00-470B-B63E-2C46FA69B88A}" type="sibTrans" cxnId="{E0AB6E8B-4F5E-4EF5-A38B-1E2BF0C09658}">
      <dgm:prSet/>
      <dgm:spPr/>
      <dgm:t>
        <a:bodyPr/>
        <a:lstStyle/>
        <a:p>
          <a:endParaRPr lang="en-US"/>
        </a:p>
      </dgm:t>
    </dgm:pt>
    <dgm:pt modelId="{A26DA113-6FB5-4FF8-8FC8-59C2FC50A5D6}" type="pres">
      <dgm:prSet presAssocID="{63B7926A-9FD9-462A-9C22-225F6F1B1002}" presName="root" presStyleCnt="0">
        <dgm:presLayoutVars>
          <dgm:dir/>
          <dgm:resizeHandles val="exact"/>
        </dgm:presLayoutVars>
      </dgm:prSet>
      <dgm:spPr/>
    </dgm:pt>
    <dgm:pt modelId="{2A11F47D-08BD-4FFD-BCF3-E45D031CBCE0}" type="pres">
      <dgm:prSet presAssocID="{63B7926A-9FD9-462A-9C22-225F6F1B1002}" presName="container" presStyleCnt="0">
        <dgm:presLayoutVars>
          <dgm:dir/>
          <dgm:resizeHandles val="exact"/>
        </dgm:presLayoutVars>
      </dgm:prSet>
      <dgm:spPr/>
    </dgm:pt>
    <dgm:pt modelId="{650CA640-7C40-42D2-9245-E38D6B63F00B}" type="pres">
      <dgm:prSet presAssocID="{5FE72455-9072-46CE-8AEA-E9C1DEA6D4E8}" presName="compNode" presStyleCnt="0"/>
      <dgm:spPr/>
    </dgm:pt>
    <dgm:pt modelId="{8BC3BEE2-0F16-408E-937D-DC0166A180F0}" type="pres">
      <dgm:prSet presAssocID="{5FE72455-9072-46CE-8AEA-E9C1DEA6D4E8}" presName="iconBgRect" presStyleLbl="bgShp" presStyleIdx="0" presStyleCnt="3"/>
      <dgm:spPr/>
    </dgm:pt>
    <dgm:pt modelId="{F20AA270-F579-4BB6-9163-0544D9C4C66B}" type="pres">
      <dgm:prSet presAssocID="{5FE72455-9072-46CE-8AEA-E9C1DEA6D4E8}" presName="iconRect" presStyleLbl="node1" presStyleIdx="0" presStyleCnt="3"/>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ffice Worker"/>
        </a:ext>
      </dgm:extLst>
    </dgm:pt>
    <dgm:pt modelId="{5CBC6554-FD83-49D0-9B88-34B8F779473C}" type="pres">
      <dgm:prSet presAssocID="{5FE72455-9072-46CE-8AEA-E9C1DEA6D4E8}" presName="spaceRect" presStyleCnt="0"/>
      <dgm:spPr/>
    </dgm:pt>
    <dgm:pt modelId="{D12EB2B0-466D-4399-A1CD-4B499E7CDD94}" type="pres">
      <dgm:prSet presAssocID="{5FE72455-9072-46CE-8AEA-E9C1DEA6D4E8}" presName="textRect" presStyleLbl="revTx" presStyleIdx="0" presStyleCnt="3">
        <dgm:presLayoutVars>
          <dgm:chMax val="1"/>
          <dgm:chPref val="1"/>
        </dgm:presLayoutVars>
      </dgm:prSet>
      <dgm:spPr/>
    </dgm:pt>
    <dgm:pt modelId="{F197A202-D6BE-48F2-A824-23A8B9C787EC}" type="pres">
      <dgm:prSet presAssocID="{00297905-56FB-4705-9B0B-8601F010E1C8}" presName="sibTrans" presStyleLbl="sibTrans2D1" presStyleIdx="0" presStyleCnt="0"/>
      <dgm:spPr/>
    </dgm:pt>
    <dgm:pt modelId="{85FE9B4C-7462-4DFE-8164-EAC74946246E}" type="pres">
      <dgm:prSet presAssocID="{308F94BF-1B88-48B2-B459-7E2C687DCDCA}" presName="compNode" presStyleCnt="0"/>
      <dgm:spPr/>
    </dgm:pt>
    <dgm:pt modelId="{34E5DA3C-7CAE-43B8-B327-5F5D80A6CA9C}" type="pres">
      <dgm:prSet presAssocID="{308F94BF-1B88-48B2-B459-7E2C687DCDCA}" presName="iconBgRect" presStyleLbl="bgShp" presStyleIdx="1" presStyleCnt="3" custLinFactNeighborX="-30461" custLinFactNeighborY="-5866"/>
      <dgm:spPr/>
    </dgm:pt>
    <dgm:pt modelId="{C618E412-A12B-488D-BF1C-77D4300BA212}" type="pres">
      <dgm:prSet presAssocID="{308F94BF-1B88-48B2-B459-7E2C687DCDCA}" presName="iconRect" presStyleLbl="node1" presStyleIdx="1" presStyleCnt="3" custLinFactNeighborX="-58155" custLinFactNeighborY="-22756"/>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ólar"/>
        </a:ext>
      </dgm:extLst>
    </dgm:pt>
    <dgm:pt modelId="{627A1FE1-A89E-40F5-9377-D8058395ED83}" type="pres">
      <dgm:prSet presAssocID="{308F94BF-1B88-48B2-B459-7E2C687DCDCA}" presName="spaceRect" presStyleCnt="0"/>
      <dgm:spPr/>
    </dgm:pt>
    <dgm:pt modelId="{5B53AD72-FE25-47E9-819D-81923F3F9476}" type="pres">
      <dgm:prSet presAssocID="{308F94BF-1B88-48B2-B459-7E2C687DCDCA}" presName="textRect" presStyleLbl="revTx" presStyleIdx="1" presStyleCnt="3" custScaleX="127753">
        <dgm:presLayoutVars>
          <dgm:chMax val="1"/>
          <dgm:chPref val="1"/>
        </dgm:presLayoutVars>
      </dgm:prSet>
      <dgm:spPr/>
    </dgm:pt>
    <dgm:pt modelId="{5871A058-7132-4DF1-98BC-C892E33152ED}" type="pres">
      <dgm:prSet presAssocID="{663CC9A3-F2D7-4CCF-984F-24CF5B606C05}" presName="sibTrans" presStyleLbl="sibTrans2D1" presStyleIdx="0" presStyleCnt="0"/>
      <dgm:spPr/>
    </dgm:pt>
    <dgm:pt modelId="{A4EB066E-CAF8-4399-B2F3-B21694B257F6}" type="pres">
      <dgm:prSet presAssocID="{18F60BD3-4AC6-4D2B-9DBC-6A201E0989FA}" presName="compNode" presStyleCnt="0"/>
      <dgm:spPr/>
    </dgm:pt>
    <dgm:pt modelId="{E0C38E70-8C5C-4AD5-B2AC-A01F14D5D681}" type="pres">
      <dgm:prSet presAssocID="{18F60BD3-4AC6-4D2B-9DBC-6A201E0989FA}" presName="iconBgRect" presStyleLbl="bgShp" presStyleIdx="2" presStyleCnt="3" custLinFactNeighborX="-28267" custLinFactNeighborY="-13350"/>
      <dgm:spPr/>
    </dgm:pt>
    <dgm:pt modelId="{87ED0435-430D-48ED-8ED5-BA6EBE166985}" type="pres">
      <dgm:prSet presAssocID="{18F60BD3-4AC6-4D2B-9DBC-6A201E0989FA}" presName="iconRect" presStyleLbl="node1" presStyleIdx="2" presStyleCnt="3" custLinFactNeighborX="-48736" custLinFactNeighborY="-25285"/>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Yuan"/>
        </a:ext>
      </dgm:extLst>
    </dgm:pt>
    <dgm:pt modelId="{04015E7D-673D-4F44-869B-B8553FE01722}" type="pres">
      <dgm:prSet presAssocID="{18F60BD3-4AC6-4D2B-9DBC-6A201E0989FA}" presName="spaceRect" presStyleCnt="0"/>
      <dgm:spPr/>
    </dgm:pt>
    <dgm:pt modelId="{58784E3E-C781-44FA-A53C-6E0ADE076BE4}" type="pres">
      <dgm:prSet presAssocID="{18F60BD3-4AC6-4D2B-9DBC-6A201E0989FA}" presName="textRect" presStyleLbl="revTx" presStyleIdx="2" presStyleCnt="3" custScaleX="129864">
        <dgm:presLayoutVars>
          <dgm:chMax val="1"/>
          <dgm:chPref val="1"/>
        </dgm:presLayoutVars>
      </dgm:prSet>
      <dgm:spPr/>
    </dgm:pt>
  </dgm:ptLst>
  <dgm:cxnLst>
    <dgm:cxn modelId="{F9444935-3703-440E-B155-45AAAC5695FD}" type="presOf" srcId="{00297905-56FB-4705-9B0B-8601F010E1C8}" destId="{F197A202-D6BE-48F2-A824-23A8B9C787EC}" srcOrd="0" destOrd="0" presId="urn:microsoft.com/office/officeart/2018/2/layout/IconCircleList"/>
    <dgm:cxn modelId="{8A74BD3C-AC27-45F9-A274-772551D937DD}" type="presOf" srcId="{308F94BF-1B88-48B2-B459-7E2C687DCDCA}" destId="{5B53AD72-FE25-47E9-819D-81923F3F9476}" srcOrd="0" destOrd="0" presId="urn:microsoft.com/office/officeart/2018/2/layout/IconCircleList"/>
    <dgm:cxn modelId="{7AA0087E-58B0-448C-AF5E-8FEAA1D1056E}" type="presOf" srcId="{63B7926A-9FD9-462A-9C22-225F6F1B1002}" destId="{A26DA113-6FB5-4FF8-8FC8-59C2FC50A5D6}" srcOrd="0" destOrd="0" presId="urn:microsoft.com/office/officeart/2018/2/layout/IconCircleList"/>
    <dgm:cxn modelId="{E0AB6E8B-4F5E-4EF5-A38B-1E2BF0C09658}" srcId="{63B7926A-9FD9-462A-9C22-225F6F1B1002}" destId="{18F60BD3-4AC6-4D2B-9DBC-6A201E0989FA}" srcOrd="2" destOrd="0" parTransId="{0F50CA24-53E5-4DA6-806F-D27D181E9BEC}" sibTransId="{F88726B1-5D00-470B-B63E-2C46FA69B88A}"/>
    <dgm:cxn modelId="{CF693190-D3B8-4F03-926A-88894790D98E}" type="presOf" srcId="{663CC9A3-F2D7-4CCF-984F-24CF5B606C05}" destId="{5871A058-7132-4DF1-98BC-C892E33152ED}" srcOrd="0" destOrd="0" presId="urn:microsoft.com/office/officeart/2018/2/layout/IconCircleList"/>
    <dgm:cxn modelId="{0DC128A8-F0E6-4BE7-8B55-C24AF910545A}" type="presOf" srcId="{18F60BD3-4AC6-4D2B-9DBC-6A201E0989FA}" destId="{58784E3E-C781-44FA-A53C-6E0ADE076BE4}" srcOrd="0" destOrd="0" presId="urn:microsoft.com/office/officeart/2018/2/layout/IconCircleList"/>
    <dgm:cxn modelId="{497C29B3-B641-4C18-A311-31F895C4A0CE}" srcId="{63B7926A-9FD9-462A-9C22-225F6F1B1002}" destId="{5FE72455-9072-46CE-8AEA-E9C1DEA6D4E8}" srcOrd="0" destOrd="0" parTransId="{6937184E-8F07-4260-A16E-8814DD260775}" sibTransId="{00297905-56FB-4705-9B0B-8601F010E1C8}"/>
    <dgm:cxn modelId="{453C98E0-E861-4D7C-AD1B-04DB85379CD9}" srcId="{63B7926A-9FD9-462A-9C22-225F6F1B1002}" destId="{308F94BF-1B88-48B2-B459-7E2C687DCDCA}" srcOrd="1" destOrd="0" parTransId="{84DB5AD0-E0D3-40CD-A89A-47543E0C890F}" sibTransId="{663CC9A3-F2D7-4CCF-984F-24CF5B606C05}"/>
    <dgm:cxn modelId="{B3AE3AE7-8287-414A-A716-F75FE506BA57}" type="presOf" srcId="{5FE72455-9072-46CE-8AEA-E9C1DEA6D4E8}" destId="{D12EB2B0-466D-4399-A1CD-4B499E7CDD94}" srcOrd="0" destOrd="0" presId="urn:microsoft.com/office/officeart/2018/2/layout/IconCircleList"/>
    <dgm:cxn modelId="{F4CAD653-42AE-4105-A537-6D7E25F54F3E}" type="presParOf" srcId="{A26DA113-6FB5-4FF8-8FC8-59C2FC50A5D6}" destId="{2A11F47D-08BD-4FFD-BCF3-E45D031CBCE0}" srcOrd="0" destOrd="0" presId="urn:microsoft.com/office/officeart/2018/2/layout/IconCircleList"/>
    <dgm:cxn modelId="{6B4CAB27-7159-4909-A2EE-6CE848F0B61E}" type="presParOf" srcId="{2A11F47D-08BD-4FFD-BCF3-E45D031CBCE0}" destId="{650CA640-7C40-42D2-9245-E38D6B63F00B}" srcOrd="0" destOrd="0" presId="urn:microsoft.com/office/officeart/2018/2/layout/IconCircleList"/>
    <dgm:cxn modelId="{0025140D-079D-40E6-88D9-792C0495F8C1}" type="presParOf" srcId="{650CA640-7C40-42D2-9245-E38D6B63F00B}" destId="{8BC3BEE2-0F16-408E-937D-DC0166A180F0}" srcOrd="0" destOrd="0" presId="urn:microsoft.com/office/officeart/2018/2/layout/IconCircleList"/>
    <dgm:cxn modelId="{72A45017-1824-4B02-907B-B00FB3EBF697}" type="presParOf" srcId="{650CA640-7C40-42D2-9245-E38D6B63F00B}" destId="{F20AA270-F579-4BB6-9163-0544D9C4C66B}" srcOrd="1" destOrd="0" presId="urn:microsoft.com/office/officeart/2018/2/layout/IconCircleList"/>
    <dgm:cxn modelId="{7C3CBF4B-DFA8-4E9C-9270-4A57E2B22F9D}" type="presParOf" srcId="{650CA640-7C40-42D2-9245-E38D6B63F00B}" destId="{5CBC6554-FD83-49D0-9B88-34B8F779473C}" srcOrd="2" destOrd="0" presId="urn:microsoft.com/office/officeart/2018/2/layout/IconCircleList"/>
    <dgm:cxn modelId="{4F0C2E86-D7DD-49E1-BA4E-7548BA5364F7}" type="presParOf" srcId="{650CA640-7C40-42D2-9245-E38D6B63F00B}" destId="{D12EB2B0-466D-4399-A1CD-4B499E7CDD94}" srcOrd="3" destOrd="0" presId="urn:microsoft.com/office/officeart/2018/2/layout/IconCircleList"/>
    <dgm:cxn modelId="{6E1F50C3-EAA8-441A-82AE-DDB2A5C5BF2C}" type="presParOf" srcId="{2A11F47D-08BD-4FFD-BCF3-E45D031CBCE0}" destId="{F197A202-D6BE-48F2-A824-23A8B9C787EC}" srcOrd="1" destOrd="0" presId="urn:microsoft.com/office/officeart/2018/2/layout/IconCircleList"/>
    <dgm:cxn modelId="{07DC63DA-9E04-4FB5-B9F9-4FD33D684097}" type="presParOf" srcId="{2A11F47D-08BD-4FFD-BCF3-E45D031CBCE0}" destId="{85FE9B4C-7462-4DFE-8164-EAC74946246E}" srcOrd="2" destOrd="0" presId="urn:microsoft.com/office/officeart/2018/2/layout/IconCircleList"/>
    <dgm:cxn modelId="{702FAF13-C849-43C5-A856-ED876BB6BDFA}" type="presParOf" srcId="{85FE9B4C-7462-4DFE-8164-EAC74946246E}" destId="{34E5DA3C-7CAE-43B8-B327-5F5D80A6CA9C}" srcOrd="0" destOrd="0" presId="urn:microsoft.com/office/officeart/2018/2/layout/IconCircleList"/>
    <dgm:cxn modelId="{50589204-CE79-4559-BFA2-7533563DF313}" type="presParOf" srcId="{85FE9B4C-7462-4DFE-8164-EAC74946246E}" destId="{C618E412-A12B-488D-BF1C-77D4300BA212}" srcOrd="1" destOrd="0" presId="urn:microsoft.com/office/officeart/2018/2/layout/IconCircleList"/>
    <dgm:cxn modelId="{6A3BD935-320B-452B-95C7-4932EB0A2AA8}" type="presParOf" srcId="{85FE9B4C-7462-4DFE-8164-EAC74946246E}" destId="{627A1FE1-A89E-40F5-9377-D8058395ED83}" srcOrd="2" destOrd="0" presId="urn:microsoft.com/office/officeart/2018/2/layout/IconCircleList"/>
    <dgm:cxn modelId="{76EFC3CC-8124-4275-84C7-DB1B0AC5C766}" type="presParOf" srcId="{85FE9B4C-7462-4DFE-8164-EAC74946246E}" destId="{5B53AD72-FE25-47E9-819D-81923F3F9476}" srcOrd="3" destOrd="0" presId="urn:microsoft.com/office/officeart/2018/2/layout/IconCircleList"/>
    <dgm:cxn modelId="{4D9E90B4-DB62-43F3-AD7B-812F183DB40B}" type="presParOf" srcId="{2A11F47D-08BD-4FFD-BCF3-E45D031CBCE0}" destId="{5871A058-7132-4DF1-98BC-C892E33152ED}" srcOrd="3" destOrd="0" presId="urn:microsoft.com/office/officeart/2018/2/layout/IconCircleList"/>
    <dgm:cxn modelId="{62192EE3-25F6-40A9-A743-03B3B526C2A4}" type="presParOf" srcId="{2A11F47D-08BD-4FFD-BCF3-E45D031CBCE0}" destId="{A4EB066E-CAF8-4399-B2F3-B21694B257F6}" srcOrd="4" destOrd="0" presId="urn:microsoft.com/office/officeart/2018/2/layout/IconCircleList"/>
    <dgm:cxn modelId="{8DB45738-D884-4DF2-A0FC-80E32313D784}" type="presParOf" srcId="{A4EB066E-CAF8-4399-B2F3-B21694B257F6}" destId="{E0C38E70-8C5C-4AD5-B2AC-A01F14D5D681}" srcOrd="0" destOrd="0" presId="urn:microsoft.com/office/officeart/2018/2/layout/IconCircleList"/>
    <dgm:cxn modelId="{00F450B8-3693-4619-AA73-091F4548CA6D}" type="presParOf" srcId="{A4EB066E-CAF8-4399-B2F3-B21694B257F6}" destId="{87ED0435-430D-48ED-8ED5-BA6EBE166985}" srcOrd="1" destOrd="0" presId="urn:microsoft.com/office/officeart/2018/2/layout/IconCircleList"/>
    <dgm:cxn modelId="{7AF4102E-ABA4-446C-906E-0AFBC04F8212}" type="presParOf" srcId="{A4EB066E-CAF8-4399-B2F3-B21694B257F6}" destId="{04015E7D-673D-4F44-869B-B8553FE01722}" srcOrd="2" destOrd="0" presId="urn:microsoft.com/office/officeart/2018/2/layout/IconCircleList"/>
    <dgm:cxn modelId="{554D58B1-13D9-4CEB-9B02-CB4DFA1CB81D}" type="presParOf" srcId="{A4EB066E-CAF8-4399-B2F3-B21694B257F6}" destId="{58784E3E-C781-44FA-A53C-6E0ADE076BE4}" srcOrd="3" destOrd="0" presId="urn:microsoft.com/office/officeart/2018/2/layout/IconCircle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8FA42CF-203E-469D-9BAD-574D9B3E8F0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8329BE2-51B2-4895-89DE-A931243B7A78}">
      <dgm:prSet custT="1"/>
      <dgm:spPr/>
      <dgm:t>
        <a:bodyPr/>
        <a:lstStyle/>
        <a:p>
          <a:pPr algn="just">
            <a:lnSpc>
              <a:spcPct val="100000"/>
            </a:lnSpc>
          </a:pPr>
          <a:r>
            <a:rPr lang="es-ES" sz="1800" dirty="0">
              <a:latin typeface="Arial" panose="020B0604020202020204" pitchFamily="34" charset="0"/>
              <a:cs typeface="Arial" panose="020B0604020202020204" pitchFamily="34" charset="0"/>
            </a:rPr>
            <a:t>Se muestra la contratación a nivel Nacional  en donde MALLAMAS EPS-I hace presencia por Componente de atención, evidenciando:</a:t>
          </a:r>
          <a:endParaRPr lang="en-US" sz="1800" dirty="0">
            <a:latin typeface="Arial" panose="020B0604020202020204" pitchFamily="34" charset="0"/>
            <a:cs typeface="Arial" panose="020B0604020202020204" pitchFamily="34" charset="0"/>
          </a:endParaRPr>
        </a:p>
      </dgm:t>
    </dgm:pt>
    <dgm:pt modelId="{96BA1F23-AD7B-4EE1-90CE-ACAB1C052649}" type="parTrans" cxnId="{7633A139-7A44-4C3C-9560-92709D123398}">
      <dgm:prSet/>
      <dgm:spPr/>
      <dgm:t>
        <a:bodyPr/>
        <a:lstStyle/>
        <a:p>
          <a:endParaRPr lang="en-US" sz="1400">
            <a:latin typeface="Arial" panose="020B0604020202020204" pitchFamily="34" charset="0"/>
            <a:cs typeface="Arial" panose="020B0604020202020204" pitchFamily="34" charset="0"/>
          </a:endParaRPr>
        </a:p>
      </dgm:t>
    </dgm:pt>
    <dgm:pt modelId="{9D1CD69F-FD86-4687-BF7A-6EC04F8582A9}" type="sibTrans" cxnId="{7633A139-7A44-4C3C-9560-92709D123398}">
      <dgm:prSet/>
      <dgm:spPr/>
      <dgm:t>
        <a:bodyPr/>
        <a:lstStyle/>
        <a:p>
          <a:endParaRPr lang="en-US" sz="1400">
            <a:latin typeface="Arial" panose="020B0604020202020204" pitchFamily="34" charset="0"/>
            <a:cs typeface="Arial" panose="020B0604020202020204" pitchFamily="34" charset="0"/>
          </a:endParaRPr>
        </a:p>
      </dgm:t>
    </dgm:pt>
    <dgm:pt modelId="{533E5DA7-CF02-429C-8F37-1AE751AB40A1}">
      <dgm:prSet custT="1"/>
      <dgm:spPr/>
      <dgm:t>
        <a:bodyPr/>
        <a:lstStyle/>
        <a:p>
          <a:pPr algn="just">
            <a:lnSpc>
              <a:spcPct val="100000"/>
            </a:lnSpc>
          </a:pPr>
          <a:r>
            <a:rPr lang="es-ES" sz="1600" dirty="0">
              <a:latin typeface="Arial" panose="020B0604020202020204" pitchFamily="34" charset="0"/>
              <a:cs typeface="Arial" panose="020B0604020202020204" pitchFamily="34" charset="0"/>
            </a:rPr>
            <a:t>Se cuenta con un 62,6% del gasto en salud al Componente Complementario y un 37,4% del gasto en salud para el Componente Primario, esto a razón de que la mayor siniestralidad se presenta en el Componente Complementario. Siendo así que el </a:t>
          </a:r>
          <a:r>
            <a:rPr lang="es-CO" sz="1600" dirty="0">
              <a:effectLst/>
              <a:latin typeface="Arial" panose="020B0604020202020204" pitchFamily="34" charset="0"/>
              <a:ea typeface="Calibri" panose="020F0502020204030204" pitchFamily="34" charset="0"/>
              <a:cs typeface="Arial" panose="020B0604020202020204" pitchFamily="34" charset="0"/>
            </a:rPr>
            <a:t>índice de siniestralidad a nivel general es del 138.7% para la vigencia 2023</a:t>
          </a:r>
          <a:r>
            <a:rPr lang="es-CO" sz="1400" dirty="0">
              <a:effectLst/>
              <a:latin typeface="Arial" panose="020B0604020202020204" pitchFamily="34" charset="0"/>
              <a:ea typeface="Calibri" panose="020F050202020403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dgm:t>
    </dgm:pt>
    <dgm:pt modelId="{6F867B80-D903-465E-98AB-7C63A0388395}" type="parTrans" cxnId="{09EBC698-568C-400E-A5E6-9E5F037AEF8E}">
      <dgm:prSet/>
      <dgm:spPr/>
      <dgm:t>
        <a:bodyPr/>
        <a:lstStyle/>
        <a:p>
          <a:endParaRPr lang="en-US" sz="1400">
            <a:latin typeface="Arial" panose="020B0604020202020204" pitchFamily="34" charset="0"/>
            <a:cs typeface="Arial" panose="020B0604020202020204" pitchFamily="34" charset="0"/>
          </a:endParaRPr>
        </a:p>
      </dgm:t>
    </dgm:pt>
    <dgm:pt modelId="{47199EC6-5086-4400-99A5-249449CB91F3}" type="sibTrans" cxnId="{09EBC698-568C-400E-A5E6-9E5F037AEF8E}">
      <dgm:prSet/>
      <dgm:spPr/>
      <dgm:t>
        <a:bodyPr/>
        <a:lstStyle/>
        <a:p>
          <a:endParaRPr lang="en-US" sz="1400">
            <a:latin typeface="Arial" panose="020B0604020202020204" pitchFamily="34" charset="0"/>
            <a:cs typeface="Arial" panose="020B0604020202020204" pitchFamily="34" charset="0"/>
          </a:endParaRPr>
        </a:p>
      </dgm:t>
    </dgm:pt>
    <dgm:pt modelId="{2678C880-6277-4D98-8A36-D8E651BF9DDC}">
      <dgm:prSet custT="1"/>
      <dgm:spPr/>
      <dgm:t>
        <a:bodyPr/>
        <a:lstStyle/>
        <a:p>
          <a:pPr>
            <a:lnSpc>
              <a:spcPct val="100000"/>
            </a:lnSpc>
          </a:pPr>
          <a:r>
            <a:rPr lang="es-ES" sz="1600" dirty="0">
              <a:latin typeface="Arial" panose="020B0604020202020204" pitchFamily="34" charset="0"/>
              <a:cs typeface="Arial" panose="020B0604020202020204" pitchFamily="34" charset="0"/>
            </a:rPr>
            <a:t>Se cuenta con 129 contratos para el Componente Primario y con 513 contratos para el Componente Complementario</a:t>
          </a:r>
          <a:br>
            <a:rPr lang="es-MX" sz="1400" dirty="0">
              <a:latin typeface="Arial" panose="020B0604020202020204" pitchFamily="34" charset="0"/>
              <a:cs typeface="Arial" panose="020B0604020202020204" pitchFamily="34" charset="0"/>
            </a:rPr>
          </a:br>
          <a:br>
            <a:rPr lang="es-MX"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dgm:t>
    </dgm:pt>
    <dgm:pt modelId="{BC490171-D048-426B-983B-4EF99DF49D53}" type="parTrans" cxnId="{1672CF11-DD6C-41CA-ABF0-F2CB1D8046E1}">
      <dgm:prSet/>
      <dgm:spPr/>
      <dgm:t>
        <a:bodyPr/>
        <a:lstStyle/>
        <a:p>
          <a:endParaRPr lang="en-US" sz="1400">
            <a:latin typeface="Arial" panose="020B0604020202020204" pitchFamily="34" charset="0"/>
            <a:cs typeface="Arial" panose="020B0604020202020204" pitchFamily="34" charset="0"/>
          </a:endParaRPr>
        </a:p>
      </dgm:t>
    </dgm:pt>
    <dgm:pt modelId="{90316C42-A7F9-4739-8D32-00BE761F646B}" type="sibTrans" cxnId="{1672CF11-DD6C-41CA-ABF0-F2CB1D8046E1}">
      <dgm:prSet/>
      <dgm:spPr/>
      <dgm:t>
        <a:bodyPr/>
        <a:lstStyle/>
        <a:p>
          <a:endParaRPr lang="en-US" sz="1400">
            <a:latin typeface="Arial" panose="020B0604020202020204" pitchFamily="34" charset="0"/>
            <a:cs typeface="Arial" panose="020B0604020202020204" pitchFamily="34" charset="0"/>
          </a:endParaRPr>
        </a:p>
      </dgm:t>
    </dgm:pt>
    <dgm:pt modelId="{03165190-1C42-4FEA-9ADE-0DAB3D9D7062}" type="pres">
      <dgm:prSet presAssocID="{78FA42CF-203E-469D-9BAD-574D9B3E8F02}" presName="root" presStyleCnt="0">
        <dgm:presLayoutVars>
          <dgm:dir/>
          <dgm:resizeHandles val="exact"/>
        </dgm:presLayoutVars>
      </dgm:prSet>
      <dgm:spPr/>
    </dgm:pt>
    <dgm:pt modelId="{818AF6D6-575D-49E7-91C4-C7359612B9D8}" type="pres">
      <dgm:prSet presAssocID="{58329BE2-51B2-4895-89DE-A931243B7A78}" presName="compNode" presStyleCnt="0"/>
      <dgm:spPr/>
    </dgm:pt>
    <dgm:pt modelId="{268BE998-2078-4817-BE7D-D5C1BAE368A1}" type="pres">
      <dgm:prSet presAssocID="{58329BE2-51B2-4895-89DE-A931243B7A78}" presName="bgRect" presStyleLbl="bgShp" presStyleIdx="0" presStyleCnt="3"/>
      <dgm:spPr>
        <a:solidFill>
          <a:schemeClr val="bg1">
            <a:lumMod val="95000"/>
          </a:schemeClr>
        </a:solidFill>
      </dgm:spPr>
    </dgm:pt>
    <dgm:pt modelId="{D71F0DC5-7790-49D9-8C0E-55F47444B3CF}" type="pres">
      <dgm:prSet presAssocID="{58329BE2-51B2-4895-89DE-A931243B7A78}" presName="iconRect" presStyleLbl="node1" presStyleIdx="0" presStyleCnt="3"/>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ffice Worker"/>
        </a:ext>
      </dgm:extLst>
    </dgm:pt>
    <dgm:pt modelId="{4EEA1EEC-103B-4FE9-845B-19B6C7C907ED}" type="pres">
      <dgm:prSet presAssocID="{58329BE2-51B2-4895-89DE-A931243B7A78}" presName="spaceRect" presStyleCnt="0"/>
      <dgm:spPr/>
    </dgm:pt>
    <dgm:pt modelId="{2FDCD419-8D23-4976-9618-61C79DBC9BAB}" type="pres">
      <dgm:prSet presAssocID="{58329BE2-51B2-4895-89DE-A931243B7A78}" presName="parTx" presStyleLbl="revTx" presStyleIdx="0" presStyleCnt="3">
        <dgm:presLayoutVars>
          <dgm:chMax val="0"/>
          <dgm:chPref val="0"/>
        </dgm:presLayoutVars>
      </dgm:prSet>
      <dgm:spPr/>
    </dgm:pt>
    <dgm:pt modelId="{AFAFAC16-FD1E-48BB-93A5-AB6159700F2E}" type="pres">
      <dgm:prSet presAssocID="{9D1CD69F-FD86-4687-BF7A-6EC04F8582A9}" presName="sibTrans" presStyleCnt="0"/>
      <dgm:spPr/>
    </dgm:pt>
    <dgm:pt modelId="{F4FFDA94-5838-47B1-9B11-AB838F8BB4CE}" type="pres">
      <dgm:prSet presAssocID="{533E5DA7-CF02-429C-8F37-1AE751AB40A1}" presName="compNode" presStyleCnt="0"/>
      <dgm:spPr/>
    </dgm:pt>
    <dgm:pt modelId="{2F438723-F3C7-4B6E-9D19-0DE3F2B17235}" type="pres">
      <dgm:prSet presAssocID="{533E5DA7-CF02-429C-8F37-1AE751AB40A1}" presName="bgRect" presStyleLbl="bgShp" presStyleIdx="1" presStyleCnt="3" custLinFactNeighborY="6524"/>
      <dgm:spPr>
        <a:solidFill>
          <a:schemeClr val="bg1">
            <a:lumMod val="95000"/>
          </a:schemeClr>
        </a:solidFill>
      </dgm:spPr>
    </dgm:pt>
    <dgm:pt modelId="{DC0656C1-A14D-4AC1-86AE-FD3F1D1FD89E}" type="pres">
      <dgm:prSet presAssocID="{533E5DA7-CF02-429C-8F37-1AE751AB40A1}" presName="iconRect" presStyleLbl="node1" presStyleIdx="1" presStyleCnt="3"/>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nero"/>
        </a:ext>
      </dgm:extLst>
    </dgm:pt>
    <dgm:pt modelId="{3F412380-100C-41FF-B790-30F56FFDC5F2}" type="pres">
      <dgm:prSet presAssocID="{533E5DA7-CF02-429C-8F37-1AE751AB40A1}" presName="spaceRect" presStyleCnt="0"/>
      <dgm:spPr/>
    </dgm:pt>
    <dgm:pt modelId="{7182607E-179C-4616-8B7B-A2946E68FAEC}" type="pres">
      <dgm:prSet presAssocID="{533E5DA7-CF02-429C-8F37-1AE751AB40A1}" presName="parTx" presStyleLbl="revTx" presStyleIdx="1" presStyleCnt="3" custScaleX="100000" custLinFactNeighborX="-699" custLinFactNeighborY="4743">
        <dgm:presLayoutVars>
          <dgm:chMax val="0"/>
          <dgm:chPref val="0"/>
        </dgm:presLayoutVars>
      </dgm:prSet>
      <dgm:spPr/>
    </dgm:pt>
    <dgm:pt modelId="{3587EC73-7E61-4B56-A9E0-71CA7FCD7EE9}" type="pres">
      <dgm:prSet presAssocID="{47199EC6-5086-4400-99A5-249449CB91F3}" presName="sibTrans" presStyleCnt="0"/>
      <dgm:spPr/>
    </dgm:pt>
    <dgm:pt modelId="{4475DCF2-BA4D-451F-B609-9433B886346F}" type="pres">
      <dgm:prSet presAssocID="{2678C880-6277-4D98-8A36-D8E651BF9DDC}" presName="compNode" presStyleCnt="0"/>
      <dgm:spPr/>
    </dgm:pt>
    <dgm:pt modelId="{9E872028-1BB0-4FBF-8F3B-2CC9BADD8787}" type="pres">
      <dgm:prSet presAssocID="{2678C880-6277-4D98-8A36-D8E651BF9DDC}" presName="bgRect" presStyleLbl="bgShp" presStyleIdx="2" presStyleCnt="3" custLinFactNeighborY="-5206"/>
      <dgm:spPr>
        <a:solidFill>
          <a:schemeClr val="bg1">
            <a:lumMod val="95000"/>
          </a:schemeClr>
        </a:solidFill>
      </dgm:spPr>
    </dgm:pt>
    <dgm:pt modelId="{0F8101A8-D3D6-44F0-8B4E-C89A5058FEC7}" type="pres">
      <dgm:prSet presAssocID="{2678C880-6277-4D98-8A36-D8E651BF9DDC}" presName="iconRect" presStyleLbl="node1" presStyleIdx="2" presStyleCnt="3"/>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pretón de manos"/>
        </a:ext>
      </dgm:extLst>
    </dgm:pt>
    <dgm:pt modelId="{A2E2EAD9-36E1-49B3-9834-C5978F59A58C}" type="pres">
      <dgm:prSet presAssocID="{2678C880-6277-4D98-8A36-D8E651BF9DDC}" presName="spaceRect" presStyleCnt="0"/>
      <dgm:spPr/>
    </dgm:pt>
    <dgm:pt modelId="{59196989-53E9-44AA-B5DC-4AF0B73AAB41}" type="pres">
      <dgm:prSet presAssocID="{2678C880-6277-4D98-8A36-D8E651BF9DDC}" presName="parTx" presStyleLbl="revTx" presStyleIdx="2" presStyleCnt="3" custLinFactNeighborX="-1347" custLinFactNeighborY="302">
        <dgm:presLayoutVars>
          <dgm:chMax val="0"/>
          <dgm:chPref val="0"/>
        </dgm:presLayoutVars>
      </dgm:prSet>
      <dgm:spPr/>
    </dgm:pt>
  </dgm:ptLst>
  <dgm:cxnLst>
    <dgm:cxn modelId="{1672CF11-DD6C-41CA-ABF0-F2CB1D8046E1}" srcId="{78FA42CF-203E-469D-9BAD-574D9B3E8F02}" destId="{2678C880-6277-4D98-8A36-D8E651BF9DDC}" srcOrd="2" destOrd="0" parTransId="{BC490171-D048-426B-983B-4EF99DF49D53}" sibTransId="{90316C42-A7F9-4739-8D32-00BE761F646B}"/>
    <dgm:cxn modelId="{7633A139-7A44-4C3C-9560-92709D123398}" srcId="{78FA42CF-203E-469D-9BAD-574D9B3E8F02}" destId="{58329BE2-51B2-4895-89DE-A931243B7A78}" srcOrd="0" destOrd="0" parTransId="{96BA1F23-AD7B-4EE1-90CE-ACAB1C052649}" sibTransId="{9D1CD69F-FD86-4687-BF7A-6EC04F8582A9}"/>
    <dgm:cxn modelId="{B5A0AE3E-6B31-4831-AD8C-758C3CAD5080}" type="presOf" srcId="{2678C880-6277-4D98-8A36-D8E651BF9DDC}" destId="{59196989-53E9-44AA-B5DC-4AF0B73AAB41}" srcOrd="0" destOrd="0" presId="urn:microsoft.com/office/officeart/2018/2/layout/IconVerticalSolidList"/>
    <dgm:cxn modelId="{85C3DA6A-0285-43A4-805A-FA3BFF316053}" type="presOf" srcId="{78FA42CF-203E-469D-9BAD-574D9B3E8F02}" destId="{03165190-1C42-4FEA-9ADE-0DAB3D9D7062}" srcOrd="0" destOrd="0" presId="urn:microsoft.com/office/officeart/2018/2/layout/IconVerticalSolidList"/>
    <dgm:cxn modelId="{9A08F86B-5646-402B-B9C9-F5E33F3F86DC}" type="presOf" srcId="{58329BE2-51B2-4895-89DE-A931243B7A78}" destId="{2FDCD419-8D23-4976-9618-61C79DBC9BAB}" srcOrd="0" destOrd="0" presId="urn:microsoft.com/office/officeart/2018/2/layout/IconVerticalSolidList"/>
    <dgm:cxn modelId="{09EBC698-568C-400E-A5E6-9E5F037AEF8E}" srcId="{78FA42CF-203E-469D-9BAD-574D9B3E8F02}" destId="{533E5DA7-CF02-429C-8F37-1AE751AB40A1}" srcOrd="1" destOrd="0" parTransId="{6F867B80-D903-465E-98AB-7C63A0388395}" sibTransId="{47199EC6-5086-4400-99A5-249449CB91F3}"/>
    <dgm:cxn modelId="{47847AE6-835D-4912-B700-9A92222ADC6A}" type="presOf" srcId="{533E5DA7-CF02-429C-8F37-1AE751AB40A1}" destId="{7182607E-179C-4616-8B7B-A2946E68FAEC}" srcOrd="0" destOrd="0" presId="urn:microsoft.com/office/officeart/2018/2/layout/IconVerticalSolidList"/>
    <dgm:cxn modelId="{D6F0F247-FEF6-489A-944F-4203000F8183}" type="presParOf" srcId="{03165190-1C42-4FEA-9ADE-0DAB3D9D7062}" destId="{818AF6D6-575D-49E7-91C4-C7359612B9D8}" srcOrd="0" destOrd="0" presId="urn:microsoft.com/office/officeart/2018/2/layout/IconVerticalSolidList"/>
    <dgm:cxn modelId="{DFC218DA-F205-465F-80B3-95D260F9F5B1}" type="presParOf" srcId="{818AF6D6-575D-49E7-91C4-C7359612B9D8}" destId="{268BE998-2078-4817-BE7D-D5C1BAE368A1}" srcOrd="0" destOrd="0" presId="urn:microsoft.com/office/officeart/2018/2/layout/IconVerticalSolidList"/>
    <dgm:cxn modelId="{18B1DCCC-8C4F-484B-9965-5DEFFAA14979}" type="presParOf" srcId="{818AF6D6-575D-49E7-91C4-C7359612B9D8}" destId="{D71F0DC5-7790-49D9-8C0E-55F47444B3CF}" srcOrd="1" destOrd="0" presId="urn:microsoft.com/office/officeart/2018/2/layout/IconVerticalSolidList"/>
    <dgm:cxn modelId="{40768083-B95C-4BBD-82AC-D53DF5B9E39D}" type="presParOf" srcId="{818AF6D6-575D-49E7-91C4-C7359612B9D8}" destId="{4EEA1EEC-103B-4FE9-845B-19B6C7C907ED}" srcOrd="2" destOrd="0" presId="urn:microsoft.com/office/officeart/2018/2/layout/IconVerticalSolidList"/>
    <dgm:cxn modelId="{9646BEB0-E846-4CC6-960D-816930106789}" type="presParOf" srcId="{818AF6D6-575D-49E7-91C4-C7359612B9D8}" destId="{2FDCD419-8D23-4976-9618-61C79DBC9BAB}" srcOrd="3" destOrd="0" presId="urn:microsoft.com/office/officeart/2018/2/layout/IconVerticalSolidList"/>
    <dgm:cxn modelId="{06D006C3-6FBE-4006-9A61-84B1E531A145}" type="presParOf" srcId="{03165190-1C42-4FEA-9ADE-0DAB3D9D7062}" destId="{AFAFAC16-FD1E-48BB-93A5-AB6159700F2E}" srcOrd="1" destOrd="0" presId="urn:microsoft.com/office/officeart/2018/2/layout/IconVerticalSolidList"/>
    <dgm:cxn modelId="{674F2736-B8FC-4124-A680-46123B29C7E4}" type="presParOf" srcId="{03165190-1C42-4FEA-9ADE-0DAB3D9D7062}" destId="{F4FFDA94-5838-47B1-9B11-AB838F8BB4CE}" srcOrd="2" destOrd="0" presId="urn:microsoft.com/office/officeart/2018/2/layout/IconVerticalSolidList"/>
    <dgm:cxn modelId="{D74222BE-3660-47F4-9068-AA0B13DEEFBE}" type="presParOf" srcId="{F4FFDA94-5838-47B1-9B11-AB838F8BB4CE}" destId="{2F438723-F3C7-4B6E-9D19-0DE3F2B17235}" srcOrd="0" destOrd="0" presId="urn:microsoft.com/office/officeart/2018/2/layout/IconVerticalSolidList"/>
    <dgm:cxn modelId="{C91DD3E0-9097-4267-9885-7C317469AD34}" type="presParOf" srcId="{F4FFDA94-5838-47B1-9B11-AB838F8BB4CE}" destId="{DC0656C1-A14D-4AC1-86AE-FD3F1D1FD89E}" srcOrd="1" destOrd="0" presId="urn:microsoft.com/office/officeart/2018/2/layout/IconVerticalSolidList"/>
    <dgm:cxn modelId="{86DFBBD8-83C2-49D1-8617-5DE82B1A1BA3}" type="presParOf" srcId="{F4FFDA94-5838-47B1-9B11-AB838F8BB4CE}" destId="{3F412380-100C-41FF-B790-30F56FFDC5F2}" srcOrd="2" destOrd="0" presId="urn:microsoft.com/office/officeart/2018/2/layout/IconVerticalSolidList"/>
    <dgm:cxn modelId="{93F2188F-4EA9-461D-AB2B-3453B02C73FA}" type="presParOf" srcId="{F4FFDA94-5838-47B1-9B11-AB838F8BB4CE}" destId="{7182607E-179C-4616-8B7B-A2946E68FAEC}" srcOrd="3" destOrd="0" presId="urn:microsoft.com/office/officeart/2018/2/layout/IconVerticalSolidList"/>
    <dgm:cxn modelId="{B76FF15E-05BA-40E0-9780-5774EE6D9E00}" type="presParOf" srcId="{03165190-1C42-4FEA-9ADE-0DAB3D9D7062}" destId="{3587EC73-7E61-4B56-A9E0-71CA7FCD7EE9}" srcOrd="3" destOrd="0" presId="urn:microsoft.com/office/officeart/2018/2/layout/IconVerticalSolidList"/>
    <dgm:cxn modelId="{A382CC2D-CB61-4B62-BB44-02D1C8240392}" type="presParOf" srcId="{03165190-1C42-4FEA-9ADE-0DAB3D9D7062}" destId="{4475DCF2-BA4D-451F-B609-9433B886346F}" srcOrd="4" destOrd="0" presId="urn:microsoft.com/office/officeart/2018/2/layout/IconVerticalSolidList"/>
    <dgm:cxn modelId="{781A1CB6-27C0-45BB-BC15-A038B96A59A1}" type="presParOf" srcId="{4475DCF2-BA4D-451F-B609-9433B886346F}" destId="{9E872028-1BB0-4FBF-8F3B-2CC9BADD8787}" srcOrd="0" destOrd="0" presId="urn:microsoft.com/office/officeart/2018/2/layout/IconVerticalSolidList"/>
    <dgm:cxn modelId="{C2A0F4B6-2A58-43A3-A1E4-8D973544BB10}" type="presParOf" srcId="{4475DCF2-BA4D-451F-B609-9433B886346F}" destId="{0F8101A8-D3D6-44F0-8B4E-C89A5058FEC7}" srcOrd="1" destOrd="0" presId="urn:microsoft.com/office/officeart/2018/2/layout/IconVerticalSolidList"/>
    <dgm:cxn modelId="{7D179F8B-767D-42BE-9FC4-2313CBCD4137}" type="presParOf" srcId="{4475DCF2-BA4D-451F-B609-9433B886346F}" destId="{A2E2EAD9-36E1-49B3-9834-C5978F59A58C}" srcOrd="2" destOrd="0" presId="urn:microsoft.com/office/officeart/2018/2/layout/IconVerticalSolidList"/>
    <dgm:cxn modelId="{C543873E-4A19-4EEA-B7E1-E1EFD42DA2AA}" type="presParOf" srcId="{4475DCF2-BA4D-451F-B609-9433B886346F}" destId="{59196989-53E9-44AA-B5DC-4AF0B73AAB4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FF8D1E-7387-463B-A0DD-5827ED1BC06E}" type="doc">
      <dgm:prSet loTypeId="urn:microsoft.com/office/officeart/2005/8/layout/lProcess2" loCatId="list" qsTypeId="urn:microsoft.com/office/officeart/2005/8/quickstyle/simple5" qsCatId="simple" csTypeId="urn:microsoft.com/office/officeart/2005/8/colors/accent1_2" csCatId="accent1" phldr="1"/>
      <dgm:spPr/>
      <dgm:t>
        <a:bodyPr/>
        <a:lstStyle/>
        <a:p>
          <a:endParaRPr lang="es-419"/>
        </a:p>
      </dgm:t>
    </dgm:pt>
    <dgm:pt modelId="{97933F80-CD5A-46E1-9DF1-DE9A0FF81E0F}">
      <dgm:prSet custT="1"/>
      <dgm:spPr>
        <a:solidFill>
          <a:schemeClr val="accent3">
            <a:lumMod val="20000"/>
            <a:lumOff val="80000"/>
          </a:schemeClr>
        </a:solidFill>
      </dgm:spPr>
      <dgm:t>
        <a:bodyPr/>
        <a:lstStyle/>
        <a:p>
          <a:endParaRPr lang="es-419" sz="1600" dirty="0">
            <a:latin typeface="+mn-lt"/>
          </a:endParaRPr>
        </a:p>
        <a:p>
          <a:endParaRPr lang="es-419" sz="1600" dirty="0">
            <a:latin typeface="+mn-lt"/>
          </a:endParaRPr>
        </a:p>
        <a:p>
          <a:endParaRPr lang="es-419" sz="1600" dirty="0">
            <a:latin typeface="+mn-lt"/>
          </a:endParaRPr>
        </a:p>
        <a:p>
          <a:endParaRPr lang="es-419" sz="1600" dirty="0">
            <a:latin typeface="+mn-lt"/>
          </a:endParaRPr>
        </a:p>
        <a:p>
          <a:endParaRPr lang="es-419" sz="1600" dirty="0">
            <a:latin typeface="+mn-lt"/>
          </a:endParaRPr>
        </a:p>
        <a:p>
          <a:endParaRPr lang="es-419" sz="1600" dirty="0">
            <a:latin typeface="+mn-lt"/>
          </a:endParaRPr>
        </a:p>
        <a:p>
          <a:endParaRPr lang="es-419" sz="1600" b="1" dirty="0">
            <a:latin typeface="+mn-lt"/>
          </a:endParaRPr>
        </a:p>
        <a:p>
          <a:r>
            <a:rPr lang="es-419" sz="2000" b="1" dirty="0">
              <a:latin typeface="+mn-lt"/>
            </a:rPr>
            <a:t>LOGROS ALCANZADOS </a:t>
          </a:r>
        </a:p>
      </dgm:t>
    </dgm:pt>
    <dgm:pt modelId="{EAA60AD6-39F7-44E1-9337-87EC7E202CFD}" type="parTrans" cxnId="{C4C58171-5E8D-427E-B5DA-2DD52D6C7A3E}">
      <dgm:prSet/>
      <dgm:spPr/>
      <dgm:t>
        <a:bodyPr/>
        <a:lstStyle/>
        <a:p>
          <a:endParaRPr lang="es-419"/>
        </a:p>
      </dgm:t>
    </dgm:pt>
    <dgm:pt modelId="{6B4DB4D3-8810-4979-AB17-99CA98138803}" type="sibTrans" cxnId="{C4C58171-5E8D-427E-B5DA-2DD52D6C7A3E}">
      <dgm:prSet/>
      <dgm:spPr/>
      <dgm:t>
        <a:bodyPr/>
        <a:lstStyle/>
        <a:p>
          <a:endParaRPr lang="es-419"/>
        </a:p>
      </dgm:t>
    </dgm:pt>
    <dgm:pt modelId="{B7E09665-F0E5-4CDC-8872-276D739D4752}">
      <dgm:prSet/>
      <dgm:spPr>
        <a:solidFill>
          <a:schemeClr val="accent3">
            <a:lumMod val="20000"/>
            <a:lumOff val="80000"/>
          </a:schemeClr>
        </a:solidFill>
      </dgm:spPr>
      <dgm:t>
        <a:bodyPr/>
        <a:lstStyle/>
        <a:p>
          <a:r>
            <a:rPr lang="es-419" b="0" u="none" dirty="0">
              <a:solidFill>
                <a:schemeClr val="tx1"/>
              </a:solidFill>
              <a:latin typeface="Arial" panose="020B0604020202020204" pitchFamily="34" charset="0"/>
              <a:cs typeface="Arial" panose="020B0604020202020204" pitchFamily="34" charset="0"/>
            </a:rPr>
            <a:t>ACTIVIDADES CONTRATACION</a:t>
          </a:r>
          <a:endParaRPr lang="es-419" dirty="0">
            <a:solidFill>
              <a:schemeClr val="tx1"/>
            </a:solidFill>
          </a:endParaRPr>
        </a:p>
      </dgm:t>
    </dgm:pt>
    <dgm:pt modelId="{D6522C0F-AF28-4CA0-895F-3356E7C2D909}" type="parTrans" cxnId="{ADC4789C-C08F-4FB3-AEA9-DBEE83DC375F}">
      <dgm:prSet/>
      <dgm:spPr/>
      <dgm:t>
        <a:bodyPr/>
        <a:lstStyle/>
        <a:p>
          <a:endParaRPr lang="es-419"/>
        </a:p>
      </dgm:t>
    </dgm:pt>
    <dgm:pt modelId="{DC7675A5-51A1-42DE-AAAC-3034B2941158}" type="sibTrans" cxnId="{ADC4789C-C08F-4FB3-AEA9-DBEE83DC375F}">
      <dgm:prSet/>
      <dgm:spPr/>
      <dgm:t>
        <a:bodyPr/>
        <a:lstStyle/>
        <a:p>
          <a:endParaRPr lang="es-419"/>
        </a:p>
      </dgm:t>
    </dgm:pt>
    <dgm:pt modelId="{15A0FCD1-70D1-4064-ACC8-03C48794DD1A}">
      <dgm:prSet custT="1"/>
      <dgm:spPr>
        <a:solidFill>
          <a:schemeClr val="bg1"/>
        </a:solidFill>
      </dgm:spPr>
      <dgm:t>
        <a:bodyPr/>
        <a:lstStyle/>
        <a:p>
          <a:r>
            <a:rPr lang="es-419" sz="1400" dirty="0">
              <a:solidFill>
                <a:schemeClr val="tx1"/>
              </a:solidFill>
            </a:rPr>
            <a:t>Comités de Contrataciones </a:t>
          </a:r>
        </a:p>
      </dgm:t>
    </dgm:pt>
    <dgm:pt modelId="{AA6C3A19-6FA9-4B79-A806-B90608E27137}" type="parTrans" cxnId="{42873724-F33D-4B58-A524-0DF5EFD04E06}">
      <dgm:prSet/>
      <dgm:spPr/>
      <dgm:t>
        <a:bodyPr/>
        <a:lstStyle/>
        <a:p>
          <a:endParaRPr lang="es-419"/>
        </a:p>
      </dgm:t>
    </dgm:pt>
    <dgm:pt modelId="{A95DCF87-04E4-46A8-AC98-F8A45CABBA13}" type="sibTrans" cxnId="{42873724-F33D-4B58-A524-0DF5EFD04E06}">
      <dgm:prSet/>
      <dgm:spPr/>
      <dgm:t>
        <a:bodyPr/>
        <a:lstStyle/>
        <a:p>
          <a:endParaRPr lang="es-419"/>
        </a:p>
      </dgm:t>
    </dgm:pt>
    <dgm:pt modelId="{E174FCD4-0B65-4581-9C6A-49249BF1E0FE}">
      <dgm:prSet custT="1"/>
      <dgm:spPr>
        <a:solidFill>
          <a:prstClr val="white"/>
        </a:solidFill>
        <a:ln>
          <a:noFill/>
        </a:ln>
        <a:effectLst>
          <a:outerShdw blurRad="57150" dist="19050" dir="5400000" algn="ctr" rotWithShape="0">
            <a:srgbClr val="000000">
              <a:alpha val="63000"/>
            </a:srgbClr>
          </a:outerShdw>
        </a:effectLst>
      </dgm:spPr>
      <dgm:t>
        <a:bodyPr spcFirstLastPara="0" vert="horz" wrap="square" lIns="35560" tIns="26670" rIns="35560" bIns="26670" numCol="1" spcCol="1270" anchor="ctr" anchorCtr="0"/>
        <a:lstStyle/>
        <a:p>
          <a:pPr marL="0" lvl="0" indent="0" algn="ctr" defTabSz="622300">
            <a:lnSpc>
              <a:spcPct val="90000"/>
            </a:lnSpc>
            <a:spcBef>
              <a:spcPct val="0"/>
            </a:spcBef>
            <a:spcAft>
              <a:spcPct val="35000"/>
            </a:spcAft>
            <a:buNone/>
          </a:pPr>
          <a:r>
            <a:rPr lang="es-419" sz="1400" kern="1200" dirty="0">
              <a:solidFill>
                <a:prstClr val="black"/>
              </a:solidFill>
              <a:latin typeface="Calibri" panose="020F0502020204030204"/>
              <a:ea typeface="+mn-ea"/>
              <a:cs typeface="+mn-cs"/>
            </a:rPr>
            <a:t>Creación y aprobación de Notas Técnicas </a:t>
          </a:r>
        </a:p>
      </dgm:t>
    </dgm:pt>
    <dgm:pt modelId="{532853B3-32BC-4001-BDC0-42159F80DE06}" type="parTrans" cxnId="{FF509FFA-462F-4298-BA16-D7C1DA3BCB43}">
      <dgm:prSet/>
      <dgm:spPr/>
      <dgm:t>
        <a:bodyPr/>
        <a:lstStyle/>
        <a:p>
          <a:endParaRPr lang="es-419"/>
        </a:p>
      </dgm:t>
    </dgm:pt>
    <dgm:pt modelId="{7FE1D196-656B-4C02-BDB7-2C50743B7C24}" type="sibTrans" cxnId="{FF509FFA-462F-4298-BA16-D7C1DA3BCB43}">
      <dgm:prSet/>
      <dgm:spPr/>
      <dgm:t>
        <a:bodyPr/>
        <a:lstStyle/>
        <a:p>
          <a:endParaRPr lang="es-419"/>
        </a:p>
      </dgm:t>
    </dgm:pt>
    <dgm:pt modelId="{75774281-2B46-41AD-B360-0524A44FB30B}">
      <dgm:prSet custT="1"/>
      <dgm:spPr>
        <a:solidFill>
          <a:prstClr val="white"/>
        </a:solidFill>
        <a:ln>
          <a:noFill/>
        </a:ln>
        <a:effectLst>
          <a:outerShdw blurRad="57150" dist="19050" dir="5400000" algn="ctr" rotWithShape="0">
            <a:srgbClr val="000000">
              <a:alpha val="63000"/>
            </a:srgbClr>
          </a:outerShdw>
        </a:effectLst>
      </dgm:spPr>
      <dgm:t>
        <a:bodyPr spcFirstLastPara="0" vert="horz" wrap="square" lIns="35560" tIns="26670" rIns="35560" bIns="26670" numCol="1" spcCol="1270" anchor="ctr" anchorCtr="0"/>
        <a:lstStyle/>
        <a:p>
          <a:r>
            <a:rPr lang="es-419" sz="1400" kern="1200" dirty="0">
              <a:solidFill>
                <a:prstClr val="black"/>
              </a:solidFill>
              <a:latin typeface="Calibri" panose="020F0502020204030204"/>
              <a:ea typeface="+mn-ea"/>
              <a:cs typeface="+mn-cs"/>
            </a:rPr>
            <a:t>Creación</a:t>
          </a:r>
          <a:r>
            <a:rPr lang="es-419" sz="1400" kern="1200" dirty="0">
              <a:solidFill>
                <a:schemeClr val="tx1"/>
              </a:solidFill>
            </a:rPr>
            <a:t> y aprobación de </a:t>
          </a:r>
          <a:r>
            <a:rPr lang="es-419" sz="1400" kern="1200" dirty="0">
              <a:solidFill>
                <a:prstClr val="black"/>
              </a:solidFill>
              <a:latin typeface="Calibri" panose="020F0502020204030204"/>
              <a:ea typeface="+mn-ea"/>
              <a:cs typeface="+mn-cs"/>
            </a:rPr>
            <a:t>Manual</a:t>
          </a:r>
          <a:r>
            <a:rPr lang="es-419" sz="1400" kern="1200" dirty="0">
              <a:solidFill>
                <a:schemeClr val="tx1"/>
              </a:solidFill>
            </a:rPr>
            <a:t> de Nota Técnica </a:t>
          </a:r>
        </a:p>
      </dgm:t>
    </dgm:pt>
    <dgm:pt modelId="{14582745-D96A-4430-B294-83EAD274BD05}" type="parTrans" cxnId="{33E09454-351D-4D66-896B-6D3EBFECB13C}">
      <dgm:prSet/>
      <dgm:spPr/>
      <dgm:t>
        <a:bodyPr/>
        <a:lstStyle/>
        <a:p>
          <a:endParaRPr lang="es-419"/>
        </a:p>
      </dgm:t>
    </dgm:pt>
    <dgm:pt modelId="{BBECC2F9-2C99-4723-9D22-28F2887375D3}" type="sibTrans" cxnId="{33E09454-351D-4D66-896B-6D3EBFECB13C}">
      <dgm:prSet/>
      <dgm:spPr/>
      <dgm:t>
        <a:bodyPr/>
        <a:lstStyle/>
        <a:p>
          <a:endParaRPr lang="es-419"/>
        </a:p>
      </dgm:t>
    </dgm:pt>
    <dgm:pt modelId="{3153E0F5-C1E1-42C9-99C7-B16F9DD75910}">
      <dgm:prSet/>
      <dgm:spPr>
        <a:solidFill>
          <a:schemeClr val="accent3">
            <a:lumMod val="20000"/>
            <a:lumOff val="80000"/>
          </a:schemeClr>
        </a:solidFill>
      </dgm:spPr>
      <dgm:t>
        <a:bodyPr/>
        <a:lstStyle/>
        <a:p>
          <a:r>
            <a:rPr lang="es-419" b="0" u="none" dirty="0">
              <a:latin typeface="Arial" panose="020B0604020202020204" pitchFamily="34" charset="0"/>
              <a:cs typeface="Arial" panose="020B0604020202020204" pitchFamily="34" charset="0"/>
            </a:rPr>
            <a:t>CONTRATACIÓN MEDICAMENTOS VICHADA, META</a:t>
          </a:r>
        </a:p>
      </dgm:t>
    </dgm:pt>
    <dgm:pt modelId="{13C02493-ECFB-4032-A34F-3B37239A3C45}" type="parTrans" cxnId="{555CC4C6-800C-493F-A582-7F6A0A5A133C}">
      <dgm:prSet/>
      <dgm:spPr/>
      <dgm:t>
        <a:bodyPr/>
        <a:lstStyle/>
        <a:p>
          <a:endParaRPr lang="es-419"/>
        </a:p>
      </dgm:t>
    </dgm:pt>
    <dgm:pt modelId="{D93E17CB-B964-41A4-B0D7-65F651F10D03}" type="sibTrans" cxnId="{555CC4C6-800C-493F-A582-7F6A0A5A133C}">
      <dgm:prSet/>
      <dgm:spPr/>
      <dgm:t>
        <a:bodyPr/>
        <a:lstStyle/>
        <a:p>
          <a:endParaRPr lang="es-419"/>
        </a:p>
      </dgm:t>
    </dgm:pt>
    <dgm:pt modelId="{53B52ACE-6E64-440D-B75D-559BA5C64388}">
      <dgm:prSet custT="1"/>
      <dgm:spPr>
        <a:solidFill>
          <a:prstClr val="white"/>
        </a:solidFill>
        <a:ln>
          <a:noFill/>
        </a:ln>
        <a:effectLst>
          <a:outerShdw blurRad="57150" dist="19050" dir="5400000" algn="ctr" rotWithShape="0">
            <a:srgbClr val="000000">
              <a:alpha val="63000"/>
            </a:srgbClr>
          </a:outerShdw>
        </a:effectLst>
      </dgm:spPr>
      <dgm:t>
        <a:bodyPr spcFirstLastPara="0" vert="horz" wrap="square" lIns="35560" tIns="26670" rIns="35560" bIns="26670" numCol="1" spcCol="1270" anchor="ctr" anchorCtr="0"/>
        <a:lstStyle/>
        <a:p>
          <a:pPr marL="0" lvl="0" indent="0" algn="ctr" defTabSz="622300">
            <a:lnSpc>
              <a:spcPct val="90000"/>
            </a:lnSpc>
            <a:spcBef>
              <a:spcPct val="0"/>
            </a:spcBef>
            <a:spcAft>
              <a:spcPct val="35000"/>
            </a:spcAft>
            <a:buNone/>
          </a:pPr>
          <a:r>
            <a:rPr lang="es-419" sz="1400" kern="1200" baseline="0" dirty="0">
              <a:solidFill>
                <a:prstClr val="black"/>
              </a:solidFill>
              <a:latin typeface="+mn-lt"/>
              <a:ea typeface="+mn-ea"/>
              <a:cs typeface="Arial" panose="020B0604020202020204" pitchFamily="34" charset="0"/>
            </a:rPr>
            <a:t>Presencia de la Farmacia de IPS Mallamas en Vichada y Villavicencio</a:t>
          </a:r>
          <a:endParaRPr lang="es-419" sz="1400" kern="1200" dirty="0">
            <a:solidFill>
              <a:prstClr val="black"/>
            </a:solidFill>
            <a:latin typeface="+mn-lt"/>
            <a:ea typeface="+mn-ea"/>
            <a:cs typeface="+mn-cs"/>
          </a:endParaRPr>
        </a:p>
      </dgm:t>
    </dgm:pt>
    <dgm:pt modelId="{E5061FA4-488B-4A74-888B-BE12D2389A2E}" type="parTrans" cxnId="{4C70DC8A-BE80-41D8-A413-9FC3BACC6A7E}">
      <dgm:prSet/>
      <dgm:spPr/>
      <dgm:t>
        <a:bodyPr/>
        <a:lstStyle/>
        <a:p>
          <a:endParaRPr lang="es-419"/>
        </a:p>
      </dgm:t>
    </dgm:pt>
    <dgm:pt modelId="{300EA528-F130-4CF0-BBD8-22446C0B1868}" type="sibTrans" cxnId="{4C70DC8A-BE80-41D8-A413-9FC3BACC6A7E}">
      <dgm:prSet/>
      <dgm:spPr/>
      <dgm:t>
        <a:bodyPr/>
        <a:lstStyle/>
        <a:p>
          <a:endParaRPr lang="es-419"/>
        </a:p>
      </dgm:t>
    </dgm:pt>
    <dgm:pt modelId="{98AAD30F-2B44-4DAF-8C20-F25DD3E5570E}">
      <dgm:prSet custT="1"/>
      <dgm:spPr>
        <a:solidFill>
          <a:prstClr val="white"/>
        </a:solidFill>
        <a:ln>
          <a:noFill/>
        </a:ln>
        <a:effectLst>
          <a:outerShdw blurRad="57150" dist="19050" dir="5400000" algn="ctr" rotWithShape="0">
            <a:srgbClr val="000000">
              <a:alpha val="63000"/>
            </a:srgbClr>
          </a:outerShdw>
        </a:effectLst>
      </dgm:spPr>
      <dgm:t>
        <a:bodyPr spcFirstLastPara="0" vert="horz" wrap="square" lIns="35560" tIns="26670" rIns="35560" bIns="26670" numCol="1" spcCol="1270" anchor="ctr" anchorCtr="0"/>
        <a:lstStyle/>
        <a:p>
          <a:r>
            <a:rPr lang="es-419" sz="1400" dirty="0">
              <a:solidFill>
                <a:schemeClr val="tx1"/>
              </a:solidFill>
              <a:latin typeface="+mn-lt"/>
              <a:cs typeface="Arial" panose="020B0604020202020204" pitchFamily="34" charset="0"/>
            </a:rPr>
            <a:t>Con esto se mejoró la oportunidad y </a:t>
          </a:r>
          <a:r>
            <a:rPr lang="es-419" sz="1400" baseline="0" dirty="0">
              <a:solidFill>
                <a:prstClr val="black"/>
              </a:solidFill>
              <a:latin typeface="+mn-lt"/>
              <a:ea typeface="+mn-ea"/>
              <a:cs typeface="Arial" panose="020B0604020202020204" pitchFamily="34" charset="0"/>
            </a:rPr>
            <a:t>resolvió</a:t>
          </a:r>
          <a:r>
            <a:rPr lang="es-419" sz="1400" dirty="0">
              <a:solidFill>
                <a:schemeClr val="tx1"/>
              </a:solidFill>
              <a:latin typeface="+mn-lt"/>
              <a:cs typeface="Arial" panose="020B0604020202020204" pitchFamily="34" charset="0"/>
            </a:rPr>
            <a:t> la falta de entrega de medicamentos en estas regionales  que había estado pendiente toda la vigencia 2023</a:t>
          </a:r>
          <a:endParaRPr lang="es-419" sz="1400" dirty="0">
            <a:solidFill>
              <a:schemeClr val="tx1"/>
            </a:solidFill>
            <a:latin typeface="+mn-lt"/>
          </a:endParaRPr>
        </a:p>
      </dgm:t>
    </dgm:pt>
    <dgm:pt modelId="{37E2E0C0-3CD9-464C-862F-940CA5807BE6}" type="parTrans" cxnId="{2EFCA708-6A7B-48FA-9DE3-A89B03EA6FE3}">
      <dgm:prSet/>
      <dgm:spPr/>
      <dgm:t>
        <a:bodyPr/>
        <a:lstStyle/>
        <a:p>
          <a:endParaRPr lang="es-419"/>
        </a:p>
      </dgm:t>
    </dgm:pt>
    <dgm:pt modelId="{7A403757-B741-4907-835B-E761A6940422}" type="sibTrans" cxnId="{2EFCA708-6A7B-48FA-9DE3-A89B03EA6FE3}">
      <dgm:prSet/>
      <dgm:spPr/>
      <dgm:t>
        <a:bodyPr/>
        <a:lstStyle/>
        <a:p>
          <a:endParaRPr lang="es-419"/>
        </a:p>
      </dgm:t>
    </dgm:pt>
    <dgm:pt modelId="{5FF376D6-2270-4AA7-85D3-F3EBC078C77F}">
      <dgm:prSet/>
      <dgm:spPr>
        <a:solidFill>
          <a:schemeClr val="accent3">
            <a:lumMod val="20000"/>
            <a:lumOff val="80000"/>
          </a:schemeClr>
        </a:solidFill>
      </dgm:spPr>
      <dgm:t>
        <a:bodyPr/>
        <a:lstStyle/>
        <a:p>
          <a:r>
            <a:rPr lang="es-419" b="0" u="none" dirty="0">
              <a:latin typeface="Arial" panose="020B0604020202020204" pitchFamily="34" charset="0"/>
              <a:cs typeface="Arial" panose="020B0604020202020204" pitchFamily="34" charset="0"/>
            </a:rPr>
            <a:t>LEGALIZACION CONTRATACION CAPITA NOTA TECNICA  </a:t>
          </a:r>
        </a:p>
      </dgm:t>
    </dgm:pt>
    <dgm:pt modelId="{0214316E-33B8-4701-BF9C-5998975BF482}" type="parTrans" cxnId="{8EDD825A-06EF-476F-9B86-EDA2AC7C6FF8}">
      <dgm:prSet/>
      <dgm:spPr/>
      <dgm:t>
        <a:bodyPr/>
        <a:lstStyle/>
        <a:p>
          <a:endParaRPr lang="es-419"/>
        </a:p>
      </dgm:t>
    </dgm:pt>
    <dgm:pt modelId="{7E8C517D-021B-4B07-89A9-39B98D38CD22}" type="sibTrans" cxnId="{8EDD825A-06EF-476F-9B86-EDA2AC7C6FF8}">
      <dgm:prSet/>
      <dgm:spPr/>
      <dgm:t>
        <a:bodyPr/>
        <a:lstStyle/>
        <a:p>
          <a:endParaRPr lang="es-419"/>
        </a:p>
      </dgm:t>
    </dgm:pt>
    <dgm:pt modelId="{CEA85A75-5B6A-4F04-8FB1-1FFB9C46BDE8}">
      <dgm:prSet custT="1"/>
      <dgm:spPr>
        <a:solidFill>
          <a:prstClr val="white"/>
        </a:solidFill>
        <a:ln>
          <a:noFill/>
        </a:ln>
        <a:effectLst>
          <a:outerShdw blurRad="57150" dist="19050" dir="5400000" algn="ctr" rotWithShape="0">
            <a:srgbClr val="000000">
              <a:alpha val="63000"/>
            </a:srgbClr>
          </a:outerShdw>
        </a:effectLst>
      </dgm:spPr>
      <dgm:t>
        <a:bodyPr spcFirstLastPara="0" vert="horz" wrap="square" lIns="35560" tIns="26670" rIns="35560" bIns="26670" numCol="1" spcCol="1270" anchor="ctr" anchorCtr="0"/>
        <a:lstStyle/>
        <a:p>
          <a:r>
            <a:rPr lang="es-419" sz="1400" kern="1200" baseline="0" dirty="0">
              <a:solidFill>
                <a:schemeClr val="tx1"/>
              </a:solidFill>
            </a:rPr>
            <a:t>4 mesas de trabajo con Gerentes, </a:t>
          </a:r>
          <a:r>
            <a:rPr lang="es-419" sz="1400" kern="1200" dirty="0">
              <a:solidFill>
                <a:prstClr val="black"/>
              </a:solidFill>
              <a:latin typeface="Calibri" panose="020F0502020204030204"/>
              <a:ea typeface="+mn-ea"/>
              <a:cs typeface="+mn-cs"/>
            </a:rPr>
            <a:t>Representantes</a:t>
          </a:r>
          <a:r>
            <a:rPr lang="es-419" sz="1400" kern="1200" baseline="0" dirty="0">
              <a:solidFill>
                <a:schemeClr val="tx1"/>
              </a:solidFill>
            </a:rPr>
            <a:t> Legales,  Asesores y </a:t>
          </a:r>
          <a:r>
            <a:rPr lang="es-419" sz="1400" b="0" u="none" kern="1200" dirty="0">
              <a:solidFill>
                <a:schemeClr val="tx1"/>
              </a:solidFill>
              <a:latin typeface="+mn-lt"/>
              <a:ea typeface="Aptos" panose="020B0004020202020204" pitchFamily="34" charset="0"/>
              <a:cs typeface="Times New Roman" panose="02020603050405020304" pitchFamily="18" charset="0"/>
            </a:rPr>
            <a:t>equipo</a:t>
          </a:r>
          <a:r>
            <a:rPr lang="es-419" sz="1400" kern="1200" baseline="0" dirty="0">
              <a:solidFill>
                <a:schemeClr val="tx1"/>
              </a:solidFill>
            </a:rPr>
            <a:t> técnico de ESE Publicas  </a:t>
          </a:r>
          <a:endParaRPr lang="es-419" sz="1400" kern="1200" dirty="0">
            <a:solidFill>
              <a:schemeClr val="tx1"/>
            </a:solidFill>
          </a:endParaRPr>
        </a:p>
      </dgm:t>
    </dgm:pt>
    <dgm:pt modelId="{54F09CD5-6DC1-46D5-BBEF-A3802F6DE30D}" type="parTrans" cxnId="{ECB01513-4C0B-4A45-B2FC-5C6D215C7E2E}">
      <dgm:prSet/>
      <dgm:spPr/>
      <dgm:t>
        <a:bodyPr/>
        <a:lstStyle/>
        <a:p>
          <a:endParaRPr lang="es-419"/>
        </a:p>
      </dgm:t>
    </dgm:pt>
    <dgm:pt modelId="{C8FCB2C0-2611-4644-AFCC-C46FFAD9F2B6}" type="sibTrans" cxnId="{ECB01513-4C0B-4A45-B2FC-5C6D215C7E2E}">
      <dgm:prSet/>
      <dgm:spPr/>
      <dgm:t>
        <a:bodyPr/>
        <a:lstStyle/>
        <a:p>
          <a:endParaRPr lang="es-419"/>
        </a:p>
      </dgm:t>
    </dgm:pt>
    <dgm:pt modelId="{CE9A78D5-3BB1-4AB1-8C4C-ACEDCF0A5BC5}">
      <dgm:prSet custT="1"/>
      <dgm:spPr>
        <a:solidFill>
          <a:prstClr val="white"/>
        </a:solidFill>
        <a:ln>
          <a:noFill/>
        </a:ln>
        <a:effectLst>
          <a:outerShdw blurRad="57150" dist="19050" dir="5400000" algn="ctr" rotWithShape="0">
            <a:srgbClr val="000000">
              <a:alpha val="63000"/>
            </a:srgbClr>
          </a:outerShdw>
        </a:effectLst>
      </dgm:spPr>
      <dgm:t>
        <a:bodyPr spcFirstLastPara="0" vert="horz" wrap="square" lIns="35560" tIns="26670" rIns="35560" bIns="26670" numCol="1" spcCol="1270" anchor="ctr" anchorCtr="0"/>
        <a:lstStyle/>
        <a:p>
          <a:r>
            <a:rPr lang="es-419" sz="1400" b="0" kern="1200" baseline="0" dirty="0">
              <a:solidFill>
                <a:schemeClr val="tx1"/>
              </a:solidFill>
            </a:rPr>
            <a:t>1 mesas de Trabajo con Instituto </a:t>
          </a:r>
          <a:r>
            <a:rPr lang="es-419" sz="1400" kern="1200" baseline="0" dirty="0">
              <a:solidFill>
                <a:prstClr val="black"/>
              </a:solidFill>
              <a:latin typeface="Calibri" panose="020F0502020204030204"/>
              <a:ea typeface="+mn-ea"/>
              <a:cs typeface="+mn-cs"/>
            </a:rPr>
            <a:t>Departamental</a:t>
          </a:r>
          <a:r>
            <a:rPr lang="es-419" sz="1400" b="0" kern="1200" baseline="0" dirty="0">
              <a:solidFill>
                <a:schemeClr val="tx1"/>
              </a:solidFill>
            </a:rPr>
            <a:t> de Salud de Nariño, Gerentes, asesores de ESE públicas de Nariño</a:t>
          </a:r>
          <a:endParaRPr lang="es-419" sz="1400" b="0" kern="1200" dirty="0">
            <a:solidFill>
              <a:schemeClr val="tx1"/>
            </a:solidFill>
          </a:endParaRPr>
        </a:p>
      </dgm:t>
    </dgm:pt>
    <dgm:pt modelId="{61DF4C98-12B4-491C-8CE1-B212744E995C}" type="parTrans" cxnId="{4FAA945A-C810-466D-89CF-FCF62E4A205D}">
      <dgm:prSet/>
      <dgm:spPr/>
      <dgm:t>
        <a:bodyPr/>
        <a:lstStyle/>
        <a:p>
          <a:endParaRPr lang="es-419"/>
        </a:p>
      </dgm:t>
    </dgm:pt>
    <dgm:pt modelId="{D99E8F58-652C-4100-9BF1-CEE55E0B26D9}" type="sibTrans" cxnId="{4FAA945A-C810-466D-89CF-FCF62E4A205D}">
      <dgm:prSet/>
      <dgm:spPr/>
      <dgm:t>
        <a:bodyPr/>
        <a:lstStyle/>
        <a:p>
          <a:endParaRPr lang="es-419"/>
        </a:p>
      </dgm:t>
    </dgm:pt>
    <dgm:pt modelId="{144C2F3D-4037-403F-B251-0AB7368FCD2E}" type="pres">
      <dgm:prSet presAssocID="{83FF8D1E-7387-463B-A0DD-5827ED1BC06E}" presName="theList" presStyleCnt="0">
        <dgm:presLayoutVars>
          <dgm:dir/>
          <dgm:animLvl val="lvl"/>
          <dgm:resizeHandles val="exact"/>
        </dgm:presLayoutVars>
      </dgm:prSet>
      <dgm:spPr/>
    </dgm:pt>
    <dgm:pt modelId="{00189C48-503A-4445-9F2B-3F29635F756C}" type="pres">
      <dgm:prSet presAssocID="{97933F80-CD5A-46E1-9DF1-DE9A0FF81E0F}" presName="compNode" presStyleCnt="0"/>
      <dgm:spPr/>
    </dgm:pt>
    <dgm:pt modelId="{A79493E2-B481-45E4-9443-D8E0EE32F989}" type="pres">
      <dgm:prSet presAssocID="{97933F80-CD5A-46E1-9DF1-DE9A0FF81E0F}" presName="aNode" presStyleLbl="bgShp" presStyleIdx="0" presStyleCnt="4" custScaleX="68543"/>
      <dgm:spPr/>
    </dgm:pt>
    <dgm:pt modelId="{25C3FE0C-9BB5-48EB-9D46-D1807C70308D}" type="pres">
      <dgm:prSet presAssocID="{97933F80-CD5A-46E1-9DF1-DE9A0FF81E0F}" presName="textNode" presStyleLbl="bgShp" presStyleIdx="0" presStyleCnt="4"/>
      <dgm:spPr/>
    </dgm:pt>
    <dgm:pt modelId="{EDF1044E-FEC1-4AE5-8C76-3D7FCA6DA938}" type="pres">
      <dgm:prSet presAssocID="{97933F80-CD5A-46E1-9DF1-DE9A0FF81E0F}" presName="compChildNode" presStyleCnt="0"/>
      <dgm:spPr/>
    </dgm:pt>
    <dgm:pt modelId="{DDF951FB-D78C-48CB-A8B4-9271C0DFDFD0}" type="pres">
      <dgm:prSet presAssocID="{97933F80-CD5A-46E1-9DF1-DE9A0FF81E0F}" presName="theInnerList" presStyleCnt="0"/>
      <dgm:spPr/>
    </dgm:pt>
    <dgm:pt modelId="{B4DEED38-C2AE-4A23-A931-9212839CA686}" type="pres">
      <dgm:prSet presAssocID="{97933F80-CD5A-46E1-9DF1-DE9A0FF81E0F}" presName="aSpace" presStyleCnt="0"/>
      <dgm:spPr/>
    </dgm:pt>
    <dgm:pt modelId="{905094F2-75C6-4D82-97B3-8D14A92131F8}" type="pres">
      <dgm:prSet presAssocID="{B7E09665-F0E5-4CDC-8872-276D739D4752}" presName="compNode" presStyleCnt="0"/>
      <dgm:spPr/>
    </dgm:pt>
    <dgm:pt modelId="{902DA328-EA1A-4DAC-BD1C-9677EC5AE98B}" type="pres">
      <dgm:prSet presAssocID="{B7E09665-F0E5-4CDC-8872-276D739D4752}" presName="aNode" presStyleLbl="bgShp" presStyleIdx="1" presStyleCnt="4"/>
      <dgm:spPr/>
    </dgm:pt>
    <dgm:pt modelId="{024C148E-7C6B-4595-A82E-BF9159EB94CB}" type="pres">
      <dgm:prSet presAssocID="{B7E09665-F0E5-4CDC-8872-276D739D4752}" presName="textNode" presStyleLbl="bgShp" presStyleIdx="1" presStyleCnt="4"/>
      <dgm:spPr/>
    </dgm:pt>
    <dgm:pt modelId="{790325DF-9470-4558-88BB-89D1BEF33C76}" type="pres">
      <dgm:prSet presAssocID="{B7E09665-F0E5-4CDC-8872-276D739D4752}" presName="compChildNode" presStyleCnt="0"/>
      <dgm:spPr/>
    </dgm:pt>
    <dgm:pt modelId="{68DC4CDC-8EE5-4A82-8400-FD0C8DE8EAA4}" type="pres">
      <dgm:prSet presAssocID="{B7E09665-F0E5-4CDC-8872-276D739D4752}" presName="theInnerList" presStyleCnt="0"/>
      <dgm:spPr/>
    </dgm:pt>
    <dgm:pt modelId="{90FB61CF-F4E4-41DB-BBFF-B907529166B3}" type="pres">
      <dgm:prSet presAssocID="{15A0FCD1-70D1-4064-ACC8-03C48794DD1A}" presName="childNode" presStyleLbl="node1" presStyleIdx="0" presStyleCnt="7">
        <dgm:presLayoutVars>
          <dgm:bulletEnabled val="1"/>
        </dgm:presLayoutVars>
      </dgm:prSet>
      <dgm:spPr/>
    </dgm:pt>
    <dgm:pt modelId="{45DC3557-53CC-4EDB-B6E9-FB51F5310705}" type="pres">
      <dgm:prSet presAssocID="{15A0FCD1-70D1-4064-ACC8-03C48794DD1A}" presName="aSpace2" presStyleCnt="0"/>
      <dgm:spPr/>
    </dgm:pt>
    <dgm:pt modelId="{4E56FD01-FD3C-4401-B893-7E19A77D63B0}" type="pres">
      <dgm:prSet presAssocID="{E174FCD4-0B65-4581-9C6A-49249BF1E0FE}" presName="childNode" presStyleLbl="node1" presStyleIdx="1" presStyleCnt="7">
        <dgm:presLayoutVars>
          <dgm:bulletEnabled val="1"/>
        </dgm:presLayoutVars>
      </dgm:prSet>
      <dgm:spPr>
        <a:xfrm>
          <a:off x="2413004" y="2488731"/>
          <a:ext cx="2236463" cy="569870"/>
        </a:xfrm>
        <a:prstGeom prst="roundRect">
          <a:avLst>
            <a:gd name="adj" fmla="val 10000"/>
          </a:avLst>
        </a:prstGeom>
      </dgm:spPr>
    </dgm:pt>
    <dgm:pt modelId="{6143E0B2-F2EA-4DFB-A525-0081BECA832C}" type="pres">
      <dgm:prSet presAssocID="{E174FCD4-0B65-4581-9C6A-49249BF1E0FE}" presName="aSpace2" presStyleCnt="0"/>
      <dgm:spPr/>
    </dgm:pt>
    <dgm:pt modelId="{A46F0C62-5822-4BC8-B098-69F483ED3622}" type="pres">
      <dgm:prSet presAssocID="{75774281-2B46-41AD-B360-0524A44FB30B}" presName="childNode" presStyleLbl="node1" presStyleIdx="2" presStyleCnt="7">
        <dgm:presLayoutVars>
          <dgm:bulletEnabled val="1"/>
        </dgm:presLayoutVars>
      </dgm:prSet>
      <dgm:spPr>
        <a:xfrm>
          <a:off x="2413004" y="3146274"/>
          <a:ext cx="2236463" cy="569870"/>
        </a:xfrm>
        <a:prstGeom prst="roundRect">
          <a:avLst>
            <a:gd name="adj" fmla="val 10000"/>
          </a:avLst>
        </a:prstGeom>
      </dgm:spPr>
    </dgm:pt>
    <dgm:pt modelId="{F14DD155-D43A-44DD-AA34-0256B64477E3}" type="pres">
      <dgm:prSet presAssocID="{B7E09665-F0E5-4CDC-8872-276D739D4752}" presName="aSpace" presStyleCnt="0"/>
      <dgm:spPr/>
    </dgm:pt>
    <dgm:pt modelId="{946EFD5A-44EF-4F0B-A5B5-80576B19B0CC}" type="pres">
      <dgm:prSet presAssocID="{3153E0F5-C1E1-42C9-99C7-B16F9DD75910}" presName="compNode" presStyleCnt="0"/>
      <dgm:spPr/>
    </dgm:pt>
    <dgm:pt modelId="{91DB45EE-67EA-41E4-BD5E-CA8E971CF955}" type="pres">
      <dgm:prSet presAssocID="{3153E0F5-C1E1-42C9-99C7-B16F9DD75910}" presName="aNode" presStyleLbl="bgShp" presStyleIdx="2" presStyleCnt="4"/>
      <dgm:spPr/>
    </dgm:pt>
    <dgm:pt modelId="{0A928593-C13E-437B-B54B-066E837E05B6}" type="pres">
      <dgm:prSet presAssocID="{3153E0F5-C1E1-42C9-99C7-B16F9DD75910}" presName="textNode" presStyleLbl="bgShp" presStyleIdx="2" presStyleCnt="4"/>
      <dgm:spPr/>
    </dgm:pt>
    <dgm:pt modelId="{37A6B2BE-5B2E-4A28-B0E3-599ECA1D7504}" type="pres">
      <dgm:prSet presAssocID="{3153E0F5-C1E1-42C9-99C7-B16F9DD75910}" presName="compChildNode" presStyleCnt="0"/>
      <dgm:spPr/>
    </dgm:pt>
    <dgm:pt modelId="{69C4214F-963F-4628-B904-146FF5CE7912}" type="pres">
      <dgm:prSet presAssocID="{3153E0F5-C1E1-42C9-99C7-B16F9DD75910}" presName="theInnerList" presStyleCnt="0"/>
      <dgm:spPr/>
    </dgm:pt>
    <dgm:pt modelId="{3BAED515-32D4-42EB-8241-18CB6AFB48DA}" type="pres">
      <dgm:prSet presAssocID="{53B52ACE-6E64-440D-B75D-559BA5C64388}" presName="childNode" presStyleLbl="node1" presStyleIdx="3" presStyleCnt="7" custScaleY="32335" custLinFactNeighborX="-2742" custLinFactNeighborY="18288">
        <dgm:presLayoutVars>
          <dgm:bulletEnabled val="1"/>
        </dgm:presLayoutVars>
      </dgm:prSet>
      <dgm:spPr>
        <a:xfrm>
          <a:off x="5348586" y="1162289"/>
          <a:ext cx="2236463" cy="822179"/>
        </a:xfrm>
        <a:prstGeom prst="roundRect">
          <a:avLst>
            <a:gd name="adj" fmla="val 10000"/>
          </a:avLst>
        </a:prstGeom>
      </dgm:spPr>
    </dgm:pt>
    <dgm:pt modelId="{FA48AA6D-92E9-455B-936B-AA3EFA3CB617}" type="pres">
      <dgm:prSet presAssocID="{53B52ACE-6E64-440D-B75D-559BA5C64388}" presName="aSpace2" presStyleCnt="0"/>
      <dgm:spPr/>
    </dgm:pt>
    <dgm:pt modelId="{28C10ABB-294C-46BB-9A47-F58A5786FDD4}" type="pres">
      <dgm:prSet presAssocID="{98AAD30F-2B44-4DAF-8C20-F25DD3E5570E}" presName="childNode" presStyleLbl="node1" presStyleIdx="4" presStyleCnt="7" custScaleX="97345" custScaleY="61404" custLinFactNeighborX="1811" custLinFactNeighborY="-5052">
        <dgm:presLayoutVars>
          <dgm:bulletEnabled val="1"/>
        </dgm:presLayoutVars>
      </dgm:prSet>
      <dgm:spPr>
        <a:xfrm>
          <a:off x="5400829" y="2186346"/>
          <a:ext cx="2236463" cy="617238"/>
        </a:xfrm>
        <a:prstGeom prst="roundRect">
          <a:avLst>
            <a:gd name="adj" fmla="val 10000"/>
          </a:avLst>
        </a:prstGeom>
      </dgm:spPr>
    </dgm:pt>
    <dgm:pt modelId="{6189F451-838E-4841-9E7E-3687FBA80A36}" type="pres">
      <dgm:prSet presAssocID="{3153E0F5-C1E1-42C9-99C7-B16F9DD75910}" presName="aSpace" presStyleCnt="0"/>
      <dgm:spPr/>
    </dgm:pt>
    <dgm:pt modelId="{D4DAF0AD-68FD-4711-ACA4-370785FEB6B6}" type="pres">
      <dgm:prSet presAssocID="{5FF376D6-2270-4AA7-85D3-F3EBC078C77F}" presName="compNode" presStyleCnt="0"/>
      <dgm:spPr/>
    </dgm:pt>
    <dgm:pt modelId="{B9CF2D4C-6EED-4FF5-BEC9-25F9026010AC}" type="pres">
      <dgm:prSet presAssocID="{5FF376D6-2270-4AA7-85D3-F3EBC078C77F}" presName="aNode" presStyleLbl="bgShp" presStyleIdx="3" presStyleCnt="4"/>
      <dgm:spPr/>
    </dgm:pt>
    <dgm:pt modelId="{28E3C2AE-48F4-435E-AA71-13E6DF2EA595}" type="pres">
      <dgm:prSet presAssocID="{5FF376D6-2270-4AA7-85D3-F3EBC078C77F}" presName="textNode" presStyleLbl="bgShp" presStyleIdx="3" presStyleCnt="4"/>
      <dgm:spPr/>
    </dgm:pt>
    <dgm:pt modelId="{3D26C44A-1CC9-4CC3-B600-F970BD4A0C08}" type="pres">
      <dgm:prSet presAssocID="{5FF376D6-2270-4AA7-85D3-F3EBC078C77F}" presName="compChildNode" presStyleCnt="0"/>
      <dgm:spPr/>
    </dgm:pt>
    <dgm:pt modelId="{6C4AB89F-C223-4FAD-9B07-7EB61631D36B}" type="pres">
      <dgm:prSet presAssocID="{5FF376D6-2270-4AA7-85D3-F3EBC078C77F}" presName="theInnerList" presStyleCnt="0"/>
      <dgm:spPr/>
    </dgm:pt>
    <dgm:pt modelId="{B3964751-A787-4D2E-B27D-42F9A01A6E8C}" type="pres">
      <dgm:prSet presAssocID="{CEA85A75-5B6A-4F04-8FB1-1FFB9C46BDE8}" presName="childNode" presStyleLbl="node1" presStyleIdx="5" presStyleCnt="7" custScaleX="114483" custScaleY="29850" custLinFactNeighborX="-141" custLinFactNeighborY="-72749">
        <dgm:presLayoutVars>
          <dgm:bulletEnabled val="1"/>
        </dgm:presLayoutVars>
      </dgm:prSet>
      <dgm:spPr>
        <a:xfrm>
          <a:off x="8258392" y="1181242"/>
          <a:ext cx="2560370" cy="758993"/>
        </a:xfrm>
        <a:prstGeom prst="roundRect">
          <a:avLst>
            <a:gd name="adj" fmla="val 10000"/>
          </a:avLst>
        </a:prstGeom>
      </dgm:spPr>
    </dgm:pt>
    <dgm:pt modelId="{3739F760-D2B5-4EEF-BD3C-D320AF2ABFB1}" type="pres">
      <dgm:prSet presAssocID="{CEA85A75-5B6A-4F04-8FB1-1FFB9C46BDE8}" presName="aSpace2" presStyleCnt="0"/>
      <dgm:spPr/>
    </dgm:pt>
    <dgm:pt modelId="{FFC6CF50-8E67-463B-965C-86B5A45CD4B7}" type="pres">
      <dgm:prSet presAssocID="{CE9A78D5-3BB1-4AB1-8C4C-ACEDCF0A5BC5}" presName="childNode" presStyleLbl="node1" presStyleIdx="6" presStyleCnt="7" custScaleX="116039" custScaleY="31776" custLinFactY="-4308" custLinFactNeighborX="-919" custLinFactNeighborY="-100000">
        <dgm:presLayoutVars>
          <dgm:bulletEnabled val="1"/>
        </dgm:presLayoutVars>
      </dgm:prSet>
      <dgm:spPr>
        <a:xfrm>
          <a:off x="8223593" y="2115278"/>
          <a:ext cx="2595169" cy="807965"/>
        </a:xfrm>
        <a:prstGeom prst="roundRect">
          <a:avLst>
            <a:gd name="adj" fmla="val 10000"/>
          </a:avLst>
        </a:prstGeom>
      </dgm:spPr>
    </dgm:pt>
  </dgm:ptLst>
  <dgm:cxnLst>
    <dgm:cxn modelId="{78B16B08-D8DE-4100-A309-64B0A07488B3}" type="presOf" srcId="{B7E09665-F0E5-4CDC-8872-276D739D4752}" destId="{902DA328-EA1A-4DAC-BD1C-9677EC5AE98B}" srcOrd="0" destOrd="0" presId="urn:microsoft.com/office/officeart/2005/8/layout/lProcess2"/>
    <dgm:cxn modelId="{2EFCA708-6A7B-48FA-9DE3-A89B03EA6FE3}" srcId="{3153E0F5-C1E1-42C9-99C7-B16F9DD75910}" destId="{98AAD30F-2B44-4DAF-8C20-F25DD3E5570E}" srcOrd="1" destOrd="0" parTransId="{37E2E0C0-3CD9-464C-862F-940CA5807BE6}" sibTransId="{7A403757-B741-4907-835B-E761A6940422}"/>
    <dgm:cxn modelId="{ECB01513-4C0B-4A45-B2FC-5C6D215C7E2E}" srcId="{5FF376D6-2270-4AA7-85D3-F3EBC078C77F}" destId="{CEA85A75-5B6A-4F04-8FB1-1FFB9C46BDE8}" srcOrd="0" destOrd="0" parTransId="{54F09CD5-6DC1-46D5-BBEF-A3802F6DE30D}" sibTransId="{C8FCB2C0-2611-4644-AFCC-C46FFAD9F2B6}"/>
    <dgm:cxn modelId="{7029FF19-1B59-45E5-873A-397CB7A30D2F}" type="presOf" srcId="{3153E0F5-C1E1-42C9-99C7-B16F9DD75910}" destId="{0A928593-C13E-437B-B54B-066E837E05B6}" srcOrd="1" destOrd="0" presId="urn:microsoft.com/office/officeart/2005/8/layout/lProcess2"/>
    <dgm:cxn modelId="{42873724-F33D-4B58-A524-0DF5EFD04E06}" srcId="{B7E09665-F0E5-4CDC-8872-276D739D4752}" destId="{15A0FCD1-70D1-4064-ACC8-03C48794DD1A}" srcOrd="0" destOrd="0" parTransId="{AA6C3A19-6FA9-4B79-A806-B90608E27137}" sibTransId="{A95DCF87-04E4-46A8-AC98-F8A45CABBA13}"/>
    <dgm:cxn modelId="{0AF3882A-C670-475C-AA77-FE6B100643BF}" type="presOf" srcId="{83FF8D1E-7387-463B-A0DD-5827ED1BC06E}" destId="{144C2F3D-4037-403F-B251-0AB7368FCD2E}" srcOrd="0" destOrd="0" presId="urn:microsoft.com/office/officeart/2005/8/layout/lProcess2"/>
    <dgm:cxn modelId="{975A2135-E0BD-458A-98B5-F67249D04F14}" type="presOf" srcId="{5FF376D6-2270-4AA7-85D3-F3EBC078C77F}" destId="{28E3C2AE-48F4-435E-AA71-13E6DF2EA595}" srcOrd="1" destOrd="0" presId="urn:microsoft.com/office/officeart/2005/8/layout/lProcess2"/>
    <dgm:cxn modelId="{1A54E93F-9B7D-4182-B0B2-B3E9BEA843F5}" type="presOf" srcId="{CE9A78D5-3BB1-4AB1-8C4C-ACEDCF0A5BC5}" destId="{FFC6CF50-8E67-463B-965C-86B5A45CD4B7}" srcOrd="0" destOrd="0" presId="urn:microsoft.com/office/officeart/2005/8/layout/lProcess2"/>
    <dgm:cxn modelId="{00073E5F-409E-45F6-AEA2-ED513F051F2D}" type="presOf" srcId="{15A0FCD1-70D1-4064-ACC8-03C48794DD1A}" destId="{90FB61CF-F4E4-41DB-BBFF-B907529166B3}" srcOrd="0" destOrd="0" presId="urn:microsoft.com/office/officeart/2005/8/layout/lProcess2"/>
    <dgm:cxn modelId="{C36B1F4C-1BF7-4693-ACA0-04B93089948A}" type="presOf" srcId="{97933F80-CD5A-46E1-9DF1-DE9A0FF81E0F}" destId="{25C3FE0C-9BB5-48EB-9D46-D1807C70308D}" srcOrd="1" destOrd="0" presId="urn:microsoft.com/office/officeart/2005/8/layout/lProcess2"/>
    <dgm:cxn modelId="{C4C58171-5E8D-427E-B5DA-2DD52D6C7A3E}" srcId="{83FF8D1E-7387-463B-A0DD-5827ED1BC06E}" destId="{97933F80-CD5A-46E1-9DF1-DE9A0FF81E0F}" srcOrd="0" destOrd="0" parTransId="{EAA60AD6-39F7-44E1-9337-87EC7E202CFD}" sibTransId="{6B4DB4D3-8810-4979-AB17-99CA98138803}"/>
    <dgm:cxn modelId="{33E09454-351D-4D66-896B-6D3EBFECB13C}" srcId="{B7E09665-F0E5-4CDC-8872-276D739D4752}" destId="{75774281-2B46-41AD-B360-0524A44FB30B}" srcOrd="2" destOrd="0" parTransId="{14582745-D96A-4430-B294-83EAD274BD05}" sibTransId="{BBECC2F9-2C99-4723-9D22-28F2887375D3}"/>
    <dgm:cxn modelId="{8EDD825A-06EF-476F-9B86-EDA2AC7C6FF8}" srcId="{83FF8D1E-7387-463B-A0DD-5827ED1BC06E}" destId="{5FF376D6-2270-4AA7-85D3-F3EBC078C77F}" srcOrd="3" destOrd="0" parTransId="{0214316E-33B8-4701-BF9C-5998975BF482}" sibTransId="{7E8C517D-021B-4B07-89A9-39B98D38CD22}"/>
    <dgm:cxn modelId="{4FAA945A-C810-466D-89CF-FCF62E4A205D}" srcId="{5FF376D6-2270-4AA7-85D3-F3EBC078C77F}" destId="{CE9A78D5-3BB1-4AB1-8C4C-ACEDCF0A5BC5}" srcOrd="1" destOrd="0" parTransId="{61DF4C98-12B4-491C-8CE1-B212744E995C}" sibTransId="{D99E8F58-652C-4100-9BF1-CEE55E0B26D9}"/>
    <dgm:cxn modelId="{E839987E-6F36-4066-8E78-8C2C69BE6203}" type="presOf" srcId="{75774281-2B46-41AD-B360-0524A44FB30B}" destId="{A46F0C62-5822-4BC8-B098-69F483ED3622}" srcOrd="0" destOrd="0" presId="urn:microsoft.com/office/officeart/2005/8/layout/lProcess2"/>
    <dgm:cxn modelId="{AC5A7C82-6B48-4F94-B426-F765E75E707C}" type="presOf" srcId="{E174FCD4-0B65-4581-9C6A-49249BF1E0FE}" destId="{4E56FD01-FD3C-4401-B893-7E19A77D63B0}" srcOrd="0" destOrd="0" presId="urn:microsoft.com/office/officeart/2005/8/layout/lProcess2"/>
    <dgm:cxn modelId="{0BF96488-08CE-4859-A773-3A0B27DF8793}" type="presOf" srcId="{5FF376D6-2270-4AA7-85D3-F3EBC078C77F}" destId="{B9CF2D4C-6EED-4FF5-BEC9-25F9026010AC}" srcOrd="0" destOrd="0" presId="urn:microsoft.com/office/officeart/2005/8/layout/lProcess2"/>
    <dgm:cxn modelId="{4C70DC8A-BE80-41D8-A413-9FC3BACC6A7E}" srcId="{3153E0F5-C1E1-42C9-99C7-B16F9DD75910}" destId="{53B52ACE-6E64-440D-B75D-559BA5C64388}" srcOrd="0" destOrd="0" parTransId="{E5061FA4-488B-4A74-888B-BE12D2389A2E}" sibTransId="{300EA528-F130-4CF0-BBD8-22446C0B1868}"/>
    <dgm:cxn modelId="{ADC4789C-C08F-4FB3-AEA9-DBEE83DC375F}" srcId="{83FF8D1E-7387-463B-A0DD-5827ED1BC06E}" destId="{B7E09665-F0E5-4CDC-8872-276D739D4752}" srcOrd="1" destOrd="0" parTransId="{D6522C0F-AF28-4CA0-895F-3356E7C2D909}" sibTransId="{DC7675A5-51A1-42DE-AAAC-3034B2941158}"/>
    <dgm:cxn modelId="{842ED9B2-98E2-4051-A172-A47F59221B6D}" type="presOf" srcId="{97933F80-CD5A-46E1-9DF1-DE9A0FF81E0F}" destId="{A79493E2-B481-45E4-9443-D8E0EE32F989}" srcOrd="0" destOrd="0" presId="urn:microsoft.com/office/officeart/2005/8/layout/lProcess2"/>
    <dgm:cxn modelId="{C34226BE-D4F6-4CB5-9F4B-E38D45B10083}" type="presOf" srcId="{53B52ACE-6E64-440D-B75D-559BA5C64388}" destId="{3BAED515-32D4-42EB-8241-18CB6AFB48DA}" srcOrd="0" destOrd="0" presId="urn:microsoft.com/office/officeart/2005/8/layout/lProcess2"/>
    <dgm:cxn modelId="{208571C2-5740-4A02-BDA0-E21646E0A3D3}" type="presOf" srcId="{3153E0F5-C1E1-42C9-99C7-B16F9DD75910}" destId="{91DB45EE-67EA-41E4-BD5E-CA8E971CF955}" srcOrd="0" destOrd="0" presId="urn:microsoft.com/office/officeart/2005/8/layout/lProcess2"/>
    <dgm:cxn modelId="{555CC4C6-800C-493F-A582-7F6A0A5A133C}" srcId="{83FF8D1E-7387-463B-A0DD-5827ED1BC06E}" destId="{3153E0F5-C1E1-42C9-99C7-B16F9DD75910}" srcOrd="2" destOrd="0" parTransId="{13C02493-ECFB-4032-A34F-3B37239A3C45}" sibTransId="{D93E17CB-B964-41A4-B0D7-65F651F10D03}"/>
    <dgm:cxn modelId="{58FDACD0-27B4-4DE4-A5FE-68D2535CE78F}" type="presOf" srcId="{98AAD30F-2B44-4DAF-8C20-F25DD3E5570E}" destId="{28C10ABB-294C-46BB-9A47-F58A5786FDD4}" srcOrd="0" destOrd="0" presId="urn:microsoft.com/office/officeart/2005/8/layout/lProcess2"/>
    <dgm:cxn modelId="{19F52DD6-12FA-4AC5-9673-D788E78707E6}" type="presOf" srcId="{CEA85A75-5B6A-4F04-8FB1-1FFB9C46BDE8}" destId="{B3964751-A787-4D2E-B27D-42F9A01A6E8C}" srcOrd="0" destOrd="0" presId="urn:microsoft.com/office/officeart/2005/8/layout/lProcess2"/>
    <dgm:cxn modelId="{469671E2-70E5-4C4C-A829-3C4259BE9362}" type="presOf" srcId="{B7E09665-F0E5-4CDC-8872-276D739D4752}" destId="{024C148E-7C6B-4595-A82E-BF9159EB94CB}" srcOrd="1" destOrd="0" presId="urn:microsoft.com/office/officeart/2005/8/layout/lProcess2"/>
    <dgm:cxn modelId="{FF509FFA-462F-4298-BA16-D7C1DA3BCB43}" srcId="{B7E09665-F0E5-4CDC-8872-276D739D4752}" destId="{E174FCD4-0B65-4581-9C6A-49249BF1E0FE}" srcOrd="1" destOrd="0" parTransId="{532853B3-32BC-4001-BDC0-42159F80DE06}" sibTransId="{7FE1D196-656B-4C02-BDB7-2C50743B7C24}"/>
    <dgm:cxn modelId="{B6F2DFAB-C3AB-4DD4-A039-EA5D0F317039}" type="presParOf" srcId="{144C2F3D-4037-403F-B251-0AB7368FCD2E}" destId="{00189C48-503A-4445-9F2B-3F29635F756C}" srcOrd="0" destOrd="0" presId="urn:microsoft.com/office/officeart/2005/8/layout/lProcess2"/>
    <dgm:cxn modelId="{70C19A89-0C02-4562-801C-A179EBEF8329}" type="presParOf" srcId="{00189C48-503A-4445-9F2B-3F29635F756C}" destId="{A79493E2-B481-45E4-9443-D8E0EE32F989}" srcOrd="0" destOrd="0" presId="urn:microsoft.com/office/officeart/2005/8/layout/lProcess2"/>
    <dgm:cxn modelId="{5B69BF6C-DA04-404E-B2F4-DC19BDA52F3C}" type="presParOf" srcId="{00189C48-503A-4445-9F2B-3F29635F756C}" destId="{25C3FE0C-9BB5-48EB-9D46-D1807C70308D}" srcOrd="1" destOrd="0" presId="urn:microsoft.com/office/officeart/2005/8/layout/lProcess2"/>
    <dgm:cxn modelId="{B26F0A93-D145-4724-BB2F-0D97B43AD9A1}" type="presParOf" srcId="{00189C48-503A-4445-9F2B-3F29635F756C}" destId="{EDF1044E-FEC1-4AE5-8C76-3D7FCA6DA938}" srcOrd="2" destOrd="0" presId="urn:microsoft.com/office/officeart/2005/8/layout/lProcess2"/>
    <dgm:cxn modelId="{721328B3-A3DA-4ABE-B8E4-52E85E795270}" type="presParOf" srcId="{EDF1044E-FEC1-4AE5-8C76-3D7FCA6DA938}" destId="{DDF951FB-D78C-48CB-A8B4-9271C0DFDFD0}" srcOrd="0" destOrd="0" presId="urn:microsoft.com/office/officeart/2005/8/layout/lProcess2"/>
    <dgm:cxn modelId="{252F8097-623D-4846-A31B-4871EDE25331}" type="presParOf" srcId="{144C2F3D-4037-403F-B251-0AB7368FCD2E}" destId="{B4DEED38-C2AE-4A23-A931-9212839CA686}" srcOrd="1" destOrd="0" presId="urn:microsoft.com/office/officeart/2005/8/layout/lProcess2"/>
    <dgm:cxn modelId="{B37F36BA-B493-4757-AD50-69232863F32C}" type="presParOf" srcId="{144C2F3D-4037-403F-B251-0AB7368FCD2E}" destId="{905094F2-75C6-4D82-97B3-8D14A92131F8}" srcOrd="2" destOrd="0" presId="urn:microsoft.com/office/officeart/2005/8/layout/lProcess2"/>
    <dgm:cxn modelId="{864BC8C4-18C9-4DD5-A19D-D65CEC512402}" type="presParOf" srcId="{905094F2-75C6-4D82-97B3-8D14A92131F8}" destId="{902DA328-EA1A-4DAC-BD1C-9677EC5AE98B}" srcOrd="0" destOrd="0" presId="urn:microsoft.com/office/officeart/2005/8/layout/lProcess2"/>
    <dgm:cxn modelId="{6502C2B4-1509-4F7E-A4FD-57ED5C5A9004}" type="presParOf" srcId="{905094F2-75C6-4D82-97B3-8D14A92131F8}" destId="{024C148E-7C6B-4595-A82E-BF9159EB94CB}" srcOrd="1" destOrd="0" presId="urn:microsoft.com/office/officeart/2005/8/layout/lProcess2"/>
    <dgm:cxn modelId="{AF5B2970-A730-480F-BB45-D46BAC891823}" type="presParOf" srcId="{905094F2-75C6-4D82-97B3-8D14A92131F8}" destId="{790325DF-9470-4558-88BB-89D1BEF33C76}" srcOrd="2" destOrd="0" presId="urn:microsoft.com/office/officeart/2005/8/layout/lProcess2"/>
    <dgm:cxn modelId="{4519D73A-6141-444F-B795-71C888954187}" type="presParOf" srcId="{790325DF-9470-4558-88BB-89D1BEF33C76}" destId="{68DC4CDC-8EE5-4A82-8400-FD0C8DE8EAA4}" srcOrd="0" destOrd="0" presId="urn:microsoft.com/office/officeart/2005/8/layout/lProcess2"/>
    <dgm:cxn modelId="{6079573E-5664-482A-94D9-8C9CBFF7E0F7}" type="presParOf" srcId="{68DC4CDC-8EE5-4A82-8400-FD0C8DE8EAA4}" destId="{90FB61CF-F4E4-41DB-BBFF-B907529166B3}" srcOrd="0" destOrd="0" presId="urn:microsoft.com/office/officeart/2005/8/layout/lProcess2"/>
    <dgm:cxn modelId="{8D4B0BB9-8584-40D5-A4D4-33DACE98AA6B}" type="presParOf" srcId="{68DC4CDC-8EE5-4A82-8400-FD0C8DE8EAA4}" destId="{45DC3557-53CC-4EDB-B6E9-FB51F5310705}" srcOrd="1" destOrd="0" presId="urn:microsoft.com/office/officeart/2005/8/layout/lProcess2"/>
    <dgm:cxn modelId="{8308F581-0A5D-42C3-BAB8-7787E9792D54}" type="presParOf" srcId="{68DC4CDC-8EE5-4A82-8400-FD0C8DE8EAA4}" destId="{4E56FD01-FD3C-4401-B893-7E19A77D63B0}" srcOrd="2" destOrd="0" presId="urn:microsoft.com/office/officeart/2005/8/layout/lProcess2"/>
    <dgm:cxn modelId="{891D6B05-BFED-46A8-A989-9A58A791C820}" type="presParOf" srcId="{68DC4CDC-8EE5-4A82-8400-FD0C8DE8EAA4}" destId="{6143E0B2-F2EA-4DFB-A525-0081BECA832C}" srcOrd="3" destOrd="0" presId="urn:microsoft.com/office/officeart/2005/8/layout/lProcess2"/>
    <dgm:cxn modelId="{9308C238-72D8-4DDF-99CF-9E81435966CD}" type="presParOf" srcId="{68DC4CDC-8EE5-4A82-8400-FD0C8DE8EAA4}" destId="{A46F0C62-5822-4BC8-B098-69F483ED3622}" srcOrd="4" destOrd="0" presId="urn:microsoft.com/office/officeart/2005/8/layout/lProcess2"/>
    <dgm:cxn modelId="{83C76CFA-4894-451D-818E-1C5244B293F1}" type="presParOf" srcId="{144C2F3D-4037-403F-B251-0AB7368FCD2E}" destId="{F14DD155-D43A-44DD-AA34-0256B64477E3}" srcOrd="3" destOrd="0" presId="urn:microsoft.com/office/officeart/2005/8/layout/lProcess2"/>
    <dgm:cxn modelId="{2ED47CF7-471A-421E-ACC0-A3E807FE6670}" type="presParOf" srcId="{144C2F3D-4037-403F-B251-0AB7368FCD2E}" destId="{946EFD5A-44EF-4F0B-A5B5-80576B19B0CC}" srcOrd="4" destOrd="0" presId="urn:microsoft.com/office/officeart/2005/8/layout/lProcess2"/>
    <dgm:cxn modelId="{2E740E44-E2D7-4999-BD19-81EAEE5B435D}" type="presParOf" srcId="{946EFD5A-44EF-4F0B-A5B5-80576B19B0CC}" destId="{91DB45EE-67EA-41E4-BD5E-CA8E971CF955}" srcOrd="0" destOrd="0" presId="urn:microsoft.com/office/officeart/2005/8/layout/lProcess2"/>
    <dgm:cxn modelId="{CDD04D88-79D8-4ACA-8108-2D60EF11A9EF}" type="presParOf" srcId="{946EFD5A-44EF-4F0B-A5B5-80576B19B0CC}" destId="{0A928593-C13E-437B-B54B-066E837E05B6}" srcOrd="1" destOrd="0" presId="urn:microsoft.com/office/officeart/2005/8/layout/lProcess2"/>
    <dgm:cxn modelId="{24BB267E-E685-45D1-B4CD-FE16589A763B}" type="presParOf" srcId="{946EFD5A-44EF-4F0B-A5B5-80576B19B0CC}" destId="{37A6B2BE-5B2E-4A28-B0E3-599ECA1D7504}" srcOrd="2" destOrd="0" presId="urn:microsoft.com/office/officeart/2005/8/layout/lProcess2"/>
    <dgm:cxn modelId="{C6B81DB9-FBBF-49A2-B013-C0FD9A34EC0E}" type="presParOf" srcId="{37A6B2BE-5B2E-4A28-B0E3-599ECA1D7504}" destId="{69C4214F-963F-4628-B904-146FF5CE7912}" srcOrd="0" destOrd="0" presId="urn:microsoft.com/office/officeart/2005/8/layout/lProcess2"/>
    <dgm:cxn modelId="{203098C9-7FF7-47A1-9B0D-53891529E692}" type="presParOf" srcId="{69C4214F-963F-4628-B904-146FF5CE7912}" destId="{3BAED515-32D4-42EB-8241-18CB6AFB48DA}" srcOrd="0" destOrd="0" presId="urn:microsoft.com/office/officeart/2005/8/layout/lProcess2"/>
    <dgm:cxn modelId="{8DD203F8-44F7-4B86-A78C-87FAC4ECF676}" type="presParOf" srcId="{69C4214F-963F-4628-B904-146FF5CE7912}" destId="{FA48AA6D-92E9-455B-936B-AA3EFA3CB617}" srcOrd="1" destOrd="0" presId="urn:microsoft.com/office/officeart/2005/8/layout/lProcess2"/>
    <dgm:cxn modelId="{76E16A5E-BC8E-4087-A00D-67AAFD86E158}" type="presParOf" srcId="{69C4214F-963F-4628-B904-146FF5CE7912}" destId="{28C10ABB-294C-46BB-9A47-F58A5786FDD4}" srcOrd="2" destOrd="0" presId="urn:microsoft.com/office/officeart/2005/8/layout/lProcess2"/>
    <dgm:cxn modelId="{DE318E4F-DB81-4924-8044-0018AB60201F}" type="presParOf" srcId="{144C2F3D-4037-403F-B251-0AB7368FCD2E}" destId="{6189F451-838E-4841-9E7E-3687FBA80A36}" srcOrd="5" destOrd="0" presId="urn:microsoft.com/office/officeart/2005/8/layout/lProcess2"/>
    <dgm:cxn modelId="{07205D4B-62D4-43D9-8934-5F832797F17F}" type="presParOf" srcId="{144C2F3D-4037-403F-B251-0AB7368FCD2E}" destId="{D4DAF0AD-68FD-4711-ACA4-370785FEB6B6}" srcOrd="6" destOrd="0" presId="urn:microsoft.com/office/officeart/2005/8/layout/lProcess2"/>
    <dgm:cxn modelId="{22C43723-BB5F-4980-8F80-81A8FC8360D3}" type="presParOf" srcId="{D4DAF0AD-68FD-4711-ACA4-370785FEB6B6}" destId="{B9CF2D4C-6EED-4FF5-BEC9-25F9026010AC}" srcOrd="0" destOrd="0" presId="urn:microsoft.com/office/officeart/2005/8/layout/lProcess2"/>
    <dgm:cxn modelId="{279AD71F-F89A-4425-97EC-C2C221024155}" type="presParOf" srcId="{D4DAF0AD-68FD-4711-ACA4-370785FEB6B6}" destId="{28E3C2AE-48F4-435E-AA71-13E6DF2EA595}" srcOrd="1" destOrd="0" presId="urn:microsoft.com/office/officeart/2005/8/layout/lProcess2"/>
    <dgm:cxn modelId="{861D06FB-9240-4518-80F7-213B4FE64649}" type="presParOf" srcId="{D4DAF0AD-68FD-4711-ACA4-370785FEB6B6}" destId="{3D26C44A-1CC9-4CC3-B600-F970BD4A0C08}" srcOrd="2" destOrd="0" presId="urn:microsoft.com/office/officeart/2005/8/layout/lProcess2"/>
    <dgm:cxn modelId="{AB455D9C-8F73-45ED-B4BB-AA9840F3AE4E}" type="presParOf" srcId="{3D26C44A-1CC9-4CC3-B600-F970BD4A0C08}" destId="{6C4AB89F-C223-4FAD-9B07-7EB61631D36B}" srcOrd="0" destOrd="0" presId="urn:microsoft.com/office/officeart/2005/8/layout/lProcess2"/>
    <dgm:cxn modelId="{F54F75CC-E8B6-4A5F-A830-F84D89430952}" type="presParOf" srcId="{6C4AB89F-C223-4FAD-9B07-7EB61631D36B}" destId="{B3964751-A787-4D2E-B27D-42F9A01A6E8C}" srcOrd="0" destOrd="0" presId="urn:microsoft.com/office/officeart/2005/8/layout/lProcess2"/>
    <dgm:cxn modelId="{267B2909-3CC6-44A4-A599-EE608F5D50BC}" type="presParOf" srcId="{6C4AB89F-C223-4FAD-9B07-7EB61631D36B}" destId="{3739F760-D2B5-4EEF-BD3C-D320AF2ABFB1}" srcOrd="1" destOrd="0" presId="urn:microsoft.com/office/officeart/2005/8/layout/lProcess2"/>
    <dgm:cxn modelId="{C7588918-0B11-4793-BDBA-70E477684EFE}" type="presParOf" srcId="{6C4AB89F-C223-4FAD-9B07-7EB61631D36B}" destId="{FFC6CF50-8E67-463B-965C-86B5A45CD4B7}"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EAE75DF-B3D5-47EB-BF54-BBEF3196C3D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419"/>
        </a:p>
      </dgm:t>
    </dgm:pt>
    <dgm:pt modelId="{B9D99230-E1DE-4CD8-A311-A99318E77DD4}">
      <dgm:prSet custT="1"/>
      <dgm:spPr>
        <a:solidFill>
          <a:schemeClr val="accent3">
            <a:lumMod val="20000"/>
            <a:lumOff val="80000"/>
          </a:schemeClr>
        </a:solidFill>
      </dgm:spPr>
      <dgm:t>
        <a:bodyPr/>
        <a:lstStyle/>
        <a:p>
          <a:pPr algn="just"/>
          <a:r>
            <a:rPr kumimoji="0" lang="es-MX" sz="1400" b="0" i="0" u="none" strike="noStrike" cap="none" spc="0" normalizeH="0" baseline="0" noProof="0" dirty="0">
              <a:ln>
                <a:noFill/>
              </a:ln>
              <a:solidFill>
                <a:srgbClr val="000000"/>
              </a:solidFill>
              <a:effectLst/>
              <a:uLnTx/>
              <a:uFillTx/>
              <a:latin typeface="Arial" panose="020B0604020202020204" pitchFamily="34" charset="0"/>
              <a:ea typeface="+mn-ea"/>
              <a:cs typeface="+mn-cs"/>
            </a:rPr>
            <a:t>Mediante el análisis de ingreso por UPC-diferencial por Departamento destinada para 8 códigos específicos se tomó la decisión de separar la contratación de actividades diferenciales en contratos independientes mejorando así la asignación de recursos, el seguimiento y control. </a:t>
          </a:r>
          <a:endParaRPr lang="es-419" sz="1400" b="0" dirty="0">
            <a:solidFill>
              <a:schemeClr val="tx1"/>
            </a:solidFill>
            <a:effectLst/>
            <a:ea typeface="Aptos" panose="020B0004020202020204" pitchFamily="34" charset="0"/>
            <a:cs typeface="Times New Roman" panose="02020603050405020304" pitchFamily="18" charset="0"/>
          </a:endParaRPr>
        </a:p>
      </dgm:t>
    </dgm:pt>
    <dgm:pt modelId="{C66E5FDA-AD1D-48BB-913A-1ED6D738ED0A}" type="parTrans" cxnId="{473DED30-7905-4589-AACD-5685C3DD98EA}">
      <dgm:prSet/>
      <dgm:spPr/>
      <dgm:t>
        <a:bodyPr/>
        <a:lstStyle/>
        <a:p>
          <a:endParaRPr lang="es-419" sz="2000"/>
        </a:p>
      </dgm:t>
    </dgm:pt>
    <dgm:pt modelId="{E7477218-A517-49F7-8EEF-D98E68B02CB2}" type="sibTrans" cxnId="{473DED30-7905-4589-AACD-5685C3DD98EA}">
      <dgm:prSet/>
      <dgm:spPr/>
      <dgm:t>
        <a:bodyPr/>
        <a:lstStyle/>
        <a:p>
          <a:endParaRPr lang="es-419" sz="2000"/>
        </a:p>
      </dgm:t>
    </dgm:pt>
    <dgm:pt modelId="{8670509C-E344-4E90-B466-0E3FD395CB5F}">
      <dgm:prSet custT="1"/>
      <dgm:spPr>
        <a:solidFill>
          <a:schemeClr val="bg1">
            <a:lumMod val="85000"/>
          </a:schemeClr>
        </a:solidFill>
      </dgm:spPr>
      <dgm:t>
        <a:bodyPr/>
        <a:lstStyle/>
        <a:p>
          <a:pPr algn="just"/>
          <a:r>
            <a:rPr lang="es-MX" sz="1400" b="0" i="0" u="none" strike="noStrike" baseline="0" dirty="0">
              <a:solidFill>
                <a:srgbClr val="000000"/>
              </a:solidFill>
              <a:latin typeface="Arial" panose="020B0604020202020204" pitchFamily="34" charset="0"/>
            </a:rPr>
            <a:t>Análisis de ingreso y asignación de recurso a prestadores indígenas por UPC diferencial (4,81%) para la redistribución de asignación de recurso acorde al cumplimiento de actividades y capacidad instalada de las IPS mejorando la administración de los recursos</a:t>
          </a:r>
          <a:r>
            <a:rPr lang="es-MX" sz="2400" b="0" i="0" u="none" strike="noStrike" baseline="0" dirty="0">
              <a:solidFill>
                <a:srgbClr val="000000"/>
              </a:solidFill>
              <a:latin typeface="Arial" panose="020B0604020202020204" pitchFamily="34" charset="0"/>
            </a:rPr>
            <a:t>. </a:t>
          </a:r>
          <a:endParaRPr lang="es-419" sz="2400" b="1" u="sng" dirty="0">
            <a:solidFill>
              <a:schemeClr val="tx1"/>
            </a:solidFill>
            <a:ea typeface="Aptos" panose="020B0004020202020204" pitchFamily="34" charset="0"/>
            <a:cs typeface="Times New Roman" panose="02020603050405020304" pitchFamily="18" charset="0"/>
          </a:endParaRPr>
        </a:p>
      </dgm:t>
    </dgm:pt>
    <dgm:pt modelId="{2A7C521A-BA19-4317-BD9B-00925D748C93}" type="parTrans" cxnId="{0E950828-F775-4BB4-9E6C-DD4D5C4167A2}">
      <dgm:prSet/>
      <dgm:spPr/>
      <dgm:t>
        <a:bodyPr/>
        <a:lstStyle/>
        <a:p>
          <a:endParaRPr lang="es-419" sz="2000"/>
        </a:p>
      </dgm:t>
    </dgm:pt>
    <dgm:pt modelId="{52DFED96-4C3C-44C0-B5CA-5613638996C4}" type="sibTrans" cxnId="{0E950828-F775-4BB4-9E6C-DD4D5C4167A2}">
      <dgm:prSet/>
      <dgm:spPr/>
      <dgm:t>
        <a:bodyPr/>
        <a:lstStyle/>
        <a:p>
          <a:endParaRPr lang="es-419" sz="2000"/>
        </a:p>
      </dgm:t>
    </dgm:pt>
    <dgm:pt modelId="{253C66A8-370E-43D8-8CCD-5B985D7E22CE}">
      <dgm:prSet custT="1"/>
      <dgm:spPr>
        <a:solidFill>
          <a:schemeClr val="accent6">
            <a:lumMod val="40000"/>
            <a:lumOff val="60000"/>
          </a:schemeClr>
        </a:solidFill>
      </dgm:spPr>
      <dgm:t>
        <a:bodyPr/>
        <a:lstStyle/>
        <a:p>
          <a:pPr algn="just"/>
          <a:r>
            <a:rPr kumimoji="0" lang="es-MX" sz="1400" cap="none" spc="0" normalizeH="0" noProof="0" dirty="0">
              <a:ln>
                <a:noFill/>
              </a:ln>
              <a:solidFill>
                <a:srgbClr val="000000"/>
              </a:solidFill>
              <a:effectLst/>
              <a:uLnTx/>
              <a:uFillTx/>
              <a:latin typeface="Arial" panose="020B0604020202020204" pitchFamily="34" charset="0"/>
              <a:ea typeface="+mn-ea"/>
              <a:cs typeface="+mn-cs"/>
            </a:rPr>
            <a:t>Par</a:t>
          </a:r>
          <a:r>
            <a:rPr lang="es-MX" sz="1400" dirty="0">
              <a:solidFill>
                <a:srgbClr val="000000"/>
              </a:solidFill>
              <a:latin typeface="Arial" panose="020B0604020202020204" pitchFamily="34" charset="0"/>
            </a:rPr>
            <a:t>a esta vigencia se logró bajar los valores concertados en la vigencia 2022 realizando una contención de costos de </a:t>
          </a:r>
          <a:r>
            <a:rPr lang="es-MX" sz="1400" dirty="0">
              <a:solidFill>
                <a:srgbClr val="000000"/>
              </a:solidFill>
              <a:latin typeface="Arial" panose="020B0604020202020204" pitchFamily="34" charset="0"/>
              <a:cs typeface="Arial" panose="020B0604020202020204" pitchFamily="34" charset="0"/>
            </a:rPr>
            <a:t>$</a:t>
          </a:r>
          <a:r>
            <a:rPr lang="es-MX" sz="1400" dirty="0">
              <a:solidFill>
                <a:srgbClr val="000000"/>
              </a:solidFill>
              <a:latin typeface="Arial" panose="020B0604020202020204" pitchFamily="34" charset="0"/>
            </a:rPr>
            <a:t>762.876.754 que si se hubieran realizado al inicio de año el ahorro ascendía a </a:t>
          </a:r>
          <a:r>
            <a:rPr lang="es-MX" sz="1400" dirty="0">
              <a:solidFill>
                <a:srgbClr val="000000"/>
              </a:solidFill>
              <a:latin typeface="Arial" panose="020B0604020202020204" pitchFamily="34" charset="0"/>
              <a:cs typeface="Arial" panose="020B0604020202020204" pitchFamily="34" charset="0"/>
            </a:rPr>
            <a:t>$</a:t>
          </a:r>
          <a:r>
            <a:rPr lang="es-MX" sz="1400" dirty="0">
              <a:solidFill>
                <a:srgbClr val="000000"/>
              </a:solidFill>
              <a:latin typeface="Arial" panose="020B0604020202020204" pitchFamily="34" charset="0"/>
            </a:rPr>
            <a:t>975.125.114</a:t>
          </a:r>
          <a:endParaRPr lang="es-419" sz="1400" dirty="0">
            <a:solidFill>
              <a:schemeClr val="tx1"/>
            </a:solidFill>
            <a:effectLst/>
            <a:ea typeface="Aptos" panose="020B0004020202020204" pitchFamily="34" charset="0"/>
            <a:cs typeface="Times New Roman" panose="02020603050405020304" pitchFamily="18" charset="0"/>
          </a:endParaRPr>
        </a:p>
      </dgm:t>
    </dgm:pt>
    <dgm:pt modelId="{44AD06EE-B13C-470D-AAA9-C77037C62F40}" type="parTrans" cxnId="{E7379AA8-E832-47FA-9822-2EEAFC5ED707}">
      <dgm:prSet/>
      <dgm:spPr/>
      <dgm:t>
        <a:bodyPr/>
        <a:lstStyle/>
        <a:p>
          <a:endParaRPr lang="es-419" sz="2000"/>
        </a:p>
      </dgm:t>
    </dgm:pt>
    <dgm:pt modelId="{68AEED48-80D3-42C3-990F-FC55CED3B307}" type="sibTrans" cxnId="{E7379AA8-E832-47FA-9822-2EEAFC5ED707}">
      <dgm:prSet/>
      <dgm:spPr/>
      <dgm:t>
        <a:bodyPr/>
        <a:lstStyle/>
        <a:p>
          <a:endParaRPr lang="es-419" sz="2000"/>
        </a:p>
      </dgm:t>
    </dgm:pt>
    <dgm:pt modelId="{670A65CF-1F12-4804-97C9-91D3840386E1}" type="pres">
      <dgm:prSet presAssocID="{1EAE75DF-B3D5-47EB-BF54-BBEF3196C3D2}" presName="linear" presStyleCnt="0">
        <dgm:presLayoutVars>
          <dgm:animLvl val="lvl"/>
          <dgm:resizeHandles val="exact"/>
        </dgm:presLayoutVars>
      </dgm:prSet>
      <dgm:spPr/>
    </dgm:pt>
    <dgm:pt modelId="{D6285305-7C9E-4D9B-B9D9-4C6B7383A211}" type="pres">
      <dgm:prSet presAssocID="{B9D99230-E1DE-4CD8-A311-A99318E77DD4}" presName="parentText" presStyleLbl="node1" presStyleIdx="0" presStyleCnt="3" custScaleY="121262" custLinFactY="-24577" custLinFactNeighborY="-100000">
        <dgm:presLayoutVars>
          <dgm:chMax val="0"/>
          <dgm:bulletEnabled val="1"/>
        </dgm:presLayoutVars>
      </dgm:prSet>
      <dgm:spPr/>
    </dgm:pt>
    <dgm:pt modelId="{70CF704F-27ED-4D71-A827-14AFC05ACF7A}" type="pres">
      <dgm:prSet presAssocID="{E7477218-A517-49F7-8EEF-D98E68B02CB2}" presName="spacer" presStyleCnt="0"/>
      <dgm:spPr/>
    </dgm:pt>
    <dgm:pt modelId="{2449CEAF-7AE1-4E82-B683-1F69ECA1C933}" type="pres">
      <dgm:prSet presAssocID="{8670509C-E344-4E90-B466-0E3FD395CB5F}" presName="parentText" presStyleLbl="node1" presStyleIdx="1" presStyleCnt="3" custLinFactY="-19733" custLinFactNeighborY="-100000">
        <dgm:presLayoutVars>
          <dgm:chMax val="0"/>
          <dgm:bulletEnabled val="1"/>
        </dgm:presLayoutVars>
      </dgm:prSet>
      <dgm:spPr/>
    </dgm:pt>
    <dgm:pt modelId="{F7ACF39A-C9CA-4EE5-AF1B-6F626A234F7F}" type="pres">
      <dgm:prSet presAssocID="{52DFED96-4C3C-44C0-B5CA-5613638996C4}" presName="spacer" presStyleCnt="0"/>
      <dgm:spPr/>
    </dgm:pt>
    <dgm:pt modelId="{459E12CF-4F99-46FA-80B8-FBFA0C3A6D94}" type="pres">
      <dgm:prSet presAssocID="{253C66A8-370E-43D8-8CCD-5B985D7E22CE}" presName="parentText" presStyleLbl="node1" presStyleIdx="2" presStyleCnt="3" custLinFactY="-13314" custLinFactNeighborY="-100000">
        <dgm:presLayoutVars>
          <dgm:chMax val="0"/>
          <dgm:bulletEnabled val="1"/>
        </dgm:presLayoutVars>
      </dgm:prSet>
      <dgm:spPr/>
    </dgm:pt>
  </dgm:ptLst>
  <dgm:cxnLst>
    <dgm:cxn modelId="{FF927105-6083-47DB-95B0-5AD6B6EA0FDF}" type="presOf" srcId="{B9D99230-E1DE-4CD8-A311-A99318E77DD4}" destId="{D6285305-7C9E-4D9B-B9D9-4C6B7383A211}" srcOrd="0" destOrd="0" presId="urn:microsoft.com/office/officeart/2005/8/layout/vList2"/>
    <dgm:cxn modelId="{0E950828-F775-4BB4-9E6C-DD4D5C4167A2}" srcId="{1EAE75DF-B3D5-47EB-BF54-BBEF3196C3D2}" destId="{8670509C-E344-4E90-B466-0E3FD395CB5F}" srcOrd="1" destOrd="0" parTransId="{2A7C521A-BA19-4317-BD9B-00925D748C93}" sibTransId="{52DFED96-4C3C-44C0-B5CA-5613638996C4}"/>
    <dgm:cxn modelId="{473DED30-7905-4589-AACD-5685C3DD98EA}" srcId="{1EAE75DF-B3D5-47EB-BF54-BBEF3196C3D2}" destId="{B9D99230-E1DE-4CD8-A311-A99318E77DD4}" srcOrd="0" destOrd="0" parTransId="{C66E5FDA-AD1D-48BB-913A-1ED6D738ED0A}" sibTransId="{E7477218-A517-49F7-8EEF-D98E68B02CB2}"/>
    <dgm:cxn modelId="{5FB86D69-D85B-4465-A43D-797EF55A297B}" type="presOf" srcId="{253C66A8-370E-43D8-8CCD-5B985D7E22CE}" destId="{459E12CF-4F99-46FA-80B8-FBFA0C3A6D94}" srcOrd="0" destOrd="0" presId="urn:microsoft.com/office/officeart/2005/8/layout/vList2"/>
    <dgm:cxn modelId="{91CB248E-2947-4A89-9D59-A281E11E1742}" type="presOf" srcId="{8670509C-E344-4E90-B466-0E3FD395CB5F}" destId="{2449CEAF-7AE1-4E82-B683-1F69ECA1C933}" srcOrd="0" destOrd="0" presId="urn:microsoft.com/office/officeart/2005/8/layout/vList2"/>
    <dgm:cxn modelId="{E7379AA8-E832-47FA-9822-2EEAFC5ED707}" srcId="{1EAE75DF-B3D5-47EB-BF54-BBEF3196C3D2}" destId="{253C66A8-370E-43D8-8CCD-5B985D7E22CE}" srcOrd="2" destOrd="0" parTransId="{44AD06EE-B13C-470D-AAA9-C77037C62F40}" sibTransId="{68AEED48-80D3-42C3-990F-FC55CED3B307}"/>
    <dgm:cxn modelId="{4AD891C9-B274-47D3-9F5E-30E74381B1CA}" type="presOf" srcId="{1EAE75DF-B3D5-47EB-BF54-BBEF3196C3D2}" destId="{670A65CF-1F12-4804-97C9-91D3840386E1}" srcOrd="0" destOrd="0" presId="urn:microsoft.com/office/officeart/2005/8/layout/vList2"/>
    <dgm:cxn modelId="{01DF626D-4DE5-4613-83BB-EA8235E67397}" type="presParOf" srcId="{670A65CF-1F12-4804-97C9-91D3840386E1}" destId="{D6285305-7C9E-4D9B-B9D9-4C6B7383A211}" srcOrd="0" destOrd="0" presId="urn:microsoft.com/office/officeart/2005/8/layout/vList2"/>
    <dgm:cxn modelId="{82C97498-8C4A-4EC4-B930-78D5F2FE48C2}" type="presParOf" srcId="{670A65CF-1F12-4804-97C9-91D3840386E1}" destId="{70CF704F-27ED-4D71-A827-14AFC05ACF7A}" srcOrd="1" destOrd="0" presId="urn:microsoft.com/office/officeart/2005/8/layout/vList2"/>
    <dgm:cxn modelId="{A236EA07-190F-4B22-9D4E-C8D28FE14F56}" type="presParOf" srcId="{670A65CF-1F12-4804-97C9-91D3840386E1}" destId="{2449CEAF-7AE1-4E82-B683-1F69ECA1C933}" srcOrd="2" destOrd="0" presId="urn:microsoft.com/office/officeart/2005/8/layout/vList2"/>
    <dgm:cxn modelId="{82101A5A-A929-44D7-9B3B-70B10978F6C2}" type="presParOf" srcId="{670A65CF-1F12-4804-97C9-91D3840386E1}" destId="{F7ACF39A-C9CA-4EE5-AF1B-6F626A234F7F}" srcOrd="3" destOrd="0" presId="urn:microsoft.com/office/officeart/2005/8/layout/vList2"/>
    <dgm:cxn modelId="{27550BF9-E832-4A34-8AA6-B5E57BD3D9B7}" type="presParOf" srcId="{670A65CF-1F12-4804-97C9-91D3840386E1}" destId="{459E12CF-4F99-46FA-80B8-FBFA0C3A6D94}"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EFE6E73-0C60-4C0F-BF2B-493665197FC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CB22408-DCDB-43D0-AC50-3B1750C74FC9}">
      <dgm:prSet custT="1"/>
      <dgm:spPr/>
      <dgm:t>
        <a:bodyPr/>
        <a:lstStyle/>
        <a:p>
          <a:pPr algn="ctr">
            <a:lnSpc>
              <a:spcPct val="100000"/>
            </a:lnSpc>
          </a:pPr>
          <a:r>
            <a:rPr lang="es-MX" sz="1600" dirty="0">
              <a:latin typeface="Arial" panose="020B0604020202020204" pitchFamily="34" charset="0"/>
              <a:cs typeface="Arial" panose="020B0604020202020204" pitchFamily="34" charset="0"/>
            </a:rPr>
            <a:t>Para la vigencia 2023 se efectuaron 873 requerimientos a las instituciones de la Red Contratada que incumplieron con el objeto contractual. </a:t>
          </a:r>
          <a:endParaRPr lang="en-US" sz="1600" dirty="0">
            <a:latin typeface="Arial" panose="020B0604020202020204" pitchFamily="34" charset="0"/>
            <a:cs typeface="Arial" panose="020B0604020202020204" pitchFamily="34" charset="0"/>
          </a:endParaRPr>
        </a:p>
      </dgm:t>
    </dgm:pt>
    <dgm:pt modelId="{936D006E-625A-4300-AE54-D84C71663D9A}" type="parTrans" cxnId="{28EDD6F4-D25A-41DA-BAD6-9444F490DD0B}">
      <dgm:prSet/>
      <dgm:spPr/>
      <dgm:t>
        <a:bodyPr/>
        <a:lstStyle/>
        <a:p>
          <a:endParaRPr lang="en-US"/>
        </a:p>
      </dgm:t>
    </dgm:pt>
    <dgm:pt modelId="{1599F2D4-C659-443D-863E-AECD52BDBA27}" type="sibTrans" cxnId="{28EDD6F4-D25A-41DA-BAD6-9444F490DD0B}">
      <dgm:prSet/>
      <dgm:spPr/>
      <dgm:t>
        <a:bodyPr/>
        <a:lstStyle/>
        <a:p>
          <a:endParaRPr lang="en-US"/>
        </a:p>
      </dgm:t>
    </dgm:pt>
    <dgm:pt modelId="{32EC34E9-04F7-4A2C-8815-87FC0B54CA6B}">
      <dgm:prSet custT="1"/>
      <dgm:spPr/>
      <dgm:t>
        <a:bodyPr/>
        <a:lstStyle/>
        <a:p>
          <a:pPr algn="ctr">
            <a:lnSpc>
              <a:spcPct val="100000"/>
            </a:lnSpc>
          </a:pPr>
          <a:r>
            <a:rPr lang="es-MX" sz="1600" dirty="0">
              <a:latin typeface="Arial" panose="020B0604020202020204" pitchFamily="34" charset="0"/>
              <a:cs typeface="Arial" panose="020B0604020202020204" pitchFamily="34" charset="0"/>
            </a:rPr>
            <a:t>Las Instituciones del Departamento de Nariño fueron a las que más requerimientos se realizaron con un porcentaje del 36.10%, seguido del Departamento del Putumayo con un porcentaje del 12.20% .</a:t>
          </a:r>
          <a:endParaRPr lang="en-US" sz="1600" dirty="0">
            <a:latin typeface="Arial" panose="020B0604020202020204" pitchFamily="34" charset="0"/>
            <a:cs typeface="Arial" panose="020B0604020202020204" pitchFamily="34" charset="0"/>
          </a:endParaRPr>
        </a:p>
      </dgm:t>
    </dgm:pt>
    <dgm:pt modelId="{7244B993-B765-403A-A5D7-631957CE586E}" type="parTrans" cxnId="{97F45377-91DB-437E-BA9E-A2B1B2772F20}">
      <dgm:prSet/>
      <dgm:spPr/>
      <dgm:t>
        <a:bodyPr/>
        <a:lstStyle/>
        <a:p>
          <a:endParaRPr lang="en-US"/>
        </a:p>
      </dgm:t>
    </dgm:pt>
    <dgm:pt modelId="{3F75386E-43C1-4D6D-B656-76FED4874836}" type="sibTrans" cxnId="{97F45377-91DB-437E-BA9E-A2B1B2772F20}">
      <dgm:prSet/>
      <dgm:spPr/>
      <dgm:t>
        <a:bodyPr/>
        <a:lstStyle/>
        <a:p>
          <a:endParaRPr lang="en-US"/>
        </a:p>
      </dgm:t>
    </dgm:pt>
    <dgm:pt modelId="{4F332712-16C2-4563-B627-98A7C78B77B3}" type="pres">
      <dgm:prSet presAssocID="{BEFE6E73-0C60-4C0F-BF2B-493665197FCF}" presName="root" presStyleCnt="0">
        <dgm:presLayoutVars>
          <dgm:dir/>
          <dgm:resizeHandles val="exact"/>
        </dgm:presLayoutVars>
      </dgm:prSet>
      <dgm:spPr/>
    </dgm:pt>
    <dgm:pt modelId="{F56E888C-E5E8-4839-A052-7677F6A62C87}" type="pres">
      <dgm:prSet presAssocID="{6CB22408-DCDB-43D0-AC50-3B1750C74FC9}" presName="compNode" presStyleCnt="0"/>
      <dgm:spPr/>
    </dgm:pt>
    <dgm:pt modelId="{FEA425B5-3D05-41E7-93DD-3F2BCB8462A2}" type="pres">
      <dgm:prSet presAssocID="{6CB22408-DCDB-43D0-AC50-3B1750C74FC9}" presName="bgRect" presStyleLbl="bgShp" presStyleIdx="0" presStyleCnt="2" custScaleY="179265"/>
      <dgm:spPr>
        <a:solidFill>
          <a:schemeClr val="accent3">
            <a:lumMod val="20000"/>
            <a:lumOff val="80000"/>
          </a:schemeClr>
        </a:solidFill>
      </dgm:spPr>
    </dgm:pt>
    <dgm:pt modelId="{DEB231A3-F0D1-45EF-9605-1A929D674F77}" type="pres">
      <dgm:prSet presAssocID="{6CB22408-DCDB-43D0-AC50-3B1750C74FC9}" presName="iconRect" presStyleLbl="node1" presStyleIdx="0" presStyleCnt="2"/>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co"/>
        </a:ext>
      </dgm:extLst>
    </dgm:pt>
    <dgm:pt modelId="{F9112125-463F-479A-9023-CFCE9D4B383D}" type="pres">
      <dgm:prSet presAssocID="{6CB22408-DCDB-43D0-AC50-3B1750C74FC9}" presName="spaceRect" presStyleCnt="0"/>
      <dgm:spPr/>
    </dgm:pt>
    <dgm:pt modelId="{AB0288DB-50EE-4741-A0E0-BDA2C7689D44}" type="pres">
      <dgm:prSet presAssocID="{6CB22408-DCDB-43D0-AC50-3B1750C74FC9}" presName="parTx" presStyleLbl="revTx" presStyleIdx="0" presStyleCnt="2" custLinFactNeighborX="-9586" custLinFactNeighborY="-20764">
        <dgm:presLayoutVars>
          <dgm:chMax val="0"/>
          <dgm:chPref val="0"/>
        </dgm:presLayoutVars>
      </dgm:prSet>
      <dgm:spPr/>
    </dgm:pt>
    <dgm:pt modelId="{D79C635B-4E15-483A-9DD0-BE28146355B7}" type="pres">
      <dgm:prSet presAssocID="{1599F2D4-C659-443D-863E-AECD52BDBA27}" presName="sibTrans" presStyleCnt="0"/>
      <dgm:spPr/>
    </dgm:pt>
    <dgm:pt modelId="{8F374A16-D540-4B9E-A98E-57EEE38EBACF}" type="pres">
      <dgm:prSet presAssocID="{32EC34E9-04F7-4A2C-8815-87FC0B54CA6B}" presName="compNode" presStyleCnt="0"/>
      <dgm:spPr/>
    </dgm:pt>
    <dgm:pt modelId="{07FE9370-48D0-4BF3-98FD-070A321D5D2A}" type="pres">
      <dgm:prSet presAssocID="{32EC34E9-04F7-4A2C-8815-87FC0B54CA6B}" presName="bgRect" presStyleLbl="bgShp" presStyleIdx="1" presStyleCnt="2" custScaleY="152534"/>
      <dgm:spPr>
        <a:solidFill>
          <a:schemeClr val="accent3">
            <a:lumMod val="20000"/>
            <a:lumOff val="80000"/>
          </a:schemeClr>
        </a:solidFill>
      </dgm:spPr>
    </dgm:pt>
    <dgm:pt modelId="{41DD69EC-7F57-474C-81A2-7899A9C4E424}" type="pres">
      <dgm:prSet presAssocID="{32EC34E9-04F7-4A2C-8815-87FC0B54CA6B}" presName="iconRect" presStyleLbl="node1" presStyleIdx="1" presStyleCnt="2"/>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iudad"/>
        </a:ext>
      </dgm:extLst>
    </dgm:pt>
    <dgm:pt modelId="{7FC42EC5-C5C2-4ED4-93CB-7D432C3BC063}" type="pres">
      <dgm:prSet presAssocID="{32EC34E9-04F7-4A2C-8815-87FC0B54CA6B}" presName="spaceRect" presStyleCnt="0"/>
      <dgm:spPr/>
    </dgm:pt>
    <dgm:pt modelId="{4C322E2E-4C06-4D5B-A43C-48043667D198}" type="pres">
      <dgm:prSet presAssocID="{32EC34E9-04F7-4A2C-8815-87FC0B54CA6B}" presName="parTx" presStyleLbl="revTx" presStyleIdx="1" presStyleCnt="2" custScaleX="111568" custLinFactNeighborX="-4504" custLinFactNeighborY="-18852">
        <dgm:presLayoutVars>
          <dgm:chMax val="0"/>
          <dgm:chPref val="0"/>
        </dgm:presLayoutVars>
      </dgm:prSet>
      <dgm:spPr/>
    </dgm:pt>
  </dgm:ptLst>
  <dgm:cxnLst>
    <dgm:cxn modelId="{6CA19D03-806A-46D1-A128-77B2CD477083}" type="presOf" srcId="{6CB22408-DCDB-43D0-AC50-3B1750C74FC9}" destId="{AB0288DB-50EE-4741-A0E0-BDA2C7689D44}" srcOrd="0" destOrd="0" presId="urn:microsoft.com/office/officeart/2018/2/layout/IconVerticalSolidList"/>
    <dgm:cxn modelId="{E6B8EF61-952A-4327-9AD5-D3A9B5626613}" type="presOf" srcId="{32EC34E9-04F7-4A2C-8815-87FC0B54CA6B}" destId="{4C322E2E-4C06-4D5B-A43C-48043667D198}" srcOrd="0" destOrd="0" presId="urn:microsoft.com/office/officeart/2018/2/layout/IconVerticalSolidList"/>
    <dgm:cxn modelId="{97F45377-91DB-437E-BA9E-A2B1B2772F20}" srcId="{BEFE6E73-0C60-4C0F-BF2B-493665197FCF}" destId="{32EC34E9-04F7-4A2C-8815-87FC0B54CA6B}" srcOrd="1" destOrd="0" parTransId="{7244B993-B765-403A-A5D7-631957CE586E}" sibTransId="{3F75386E-43C1-4D6D-B656-76FED4874836}"/>
    <dgm:cxn modelId="{53EF5CCE-5FE2-45B7-968D-AB4D2E01D377}" type="presOf" srcId="{BEFE6E73-0C60-4C0F-BF2B-493665197FCF}" destId="{4F332712-16C2-4563-B627-98A7C78B77B3}" srcOrd="0" destOrd="0" presId="urn:microsoft.com/office/officeart/2018/2/layout/IconVerticalSolidList"/>
    <dgm:cxn modelId="{28EDD6F4-D25A-41DA-BAD6-9444F490DD0B}" srcId="{BEFE6E73-0C60-4C0F-BF2B-493665197FCF}" destId="{6CB22408-DCDB-43D0-AC50-3B1750C74FC9}" srcOrd="0" destOrd="0" parTransId="{936D006E-625A-4300-AE54-D84C71663D9A}" sibTransId="{1599F2D4-C659-443D-863E-AECD52BDBA27}"/>
    <dgm:cxn modelId="{AE3A32D0-8870-46E1-839E-FF368695EC9F}" type="presParOf" srcId="{4F332712-16C2-4563-B627-98A7C78B77B3}" destId="{F56E888C-E5E8-4839-A052-7677F6A62C87}" srcOrd="0" destOrd="0" presId="urn:microsoft.com/office/officeart/2018/2/layout/IconVerticalSolidList"/>
    <dgm:cxn modelId="{73C297E0-B9C2-4283-8DFF-646167E68C5E}" type="presParOf" srcId="{F56E888C-E5E8-4839-A052-7677F6A62C87}" destId="{FEA425B5-3D05-41E7-93DD-3F2BCB8462A2}" srcOrd="0" destOrd="0" presId="urn:microsoft.com/office/officeart/2018/2/layout/IconVerticalSolidList"/>
    <dgm:cxn modelId="{2DE5CF62-79DA-4884-8056-4073AB79FCE1}" type="presParOf" srcId="{F56E888C-E5E8-4839-A052-7677F6A62C87}" destId="{DEB231A3-F0D1-45EF-9605-1A929D674F77}" srcOrd="1" destOrd="0" presId="urn:microsoft.com/office/officeart/2018/2/layout/IconVerticalSolidList"/>
    <dgm:cxn modelId="{81AA3633-BF8E-42F9-AA89-E75D1A61E75C}" type="presParOf" srcId="{F56E888C-E5E8-4839-A052-7677F6A62C87}" destId="{F9112125-463F-479A-9023-CFCE9D4B383D}" srcOrd="2" destOrd="0" presId="urn:microsoft.com/office/officeart/2018/2/layout/IconVerticalSolidList"/>
    <dgm:cxn modelId="{0A22D403-22D5-4E05-8FFF-8A2A6D38032F}" type="presParOf" srcId="{F56E888C-E5E8-4839-A052-7677F6A62C87}" destId="{AB0288DB-50EE-4741-A0E0-BDA2C7689D44}" srcOrd="3" destOrd="0" presId="urn:microsoft.com/office/officeart/2018/2/layout/IconVerticalSolidList"/>
    <dgm:cxn modelId="{5FCEB003-6EF2-4F82-B72F-B69493AC4A88}" type="presParOf" srcId="{4F332712-16C2-4563-B627-98A7C78B77B3}" destId="{D79C635B-4E15-483A-9DD0-BE28146355B7}" srcOrd="1" destOrd="0" presId="urn:microsoft.com/office/officeart/2018/2/layout/IconVerticalSolidList"/>
    <dgm:cxn modelId="{25742E74-075F-4506-85BC-9C8AF1AF5877}" type="presParOf" srcId="{4F332712-16C2-4563-B627-98A7C78B77B3}" destId="{8F374A16-D540-4B9E-A98E-57EEE38EBACF}" srcOrd="2" destOrd="0" presId="urn:microsoft.com/office/officeart/2018/2/layout/IconVerticalSolidList"/>
    <dgm:cxn modelId="{C33D32A9-5537-46B3-A85A-381D7A01BFA8}" type="presParOf" srcId="{8F374A16-D540-4B9E-A98E-57EEE38EBACF}" destId="{07FE9370-48D0-4BF3-98FD-070A321D5D2A}" srcOrd="0" destOrd="0" presId="urn:microsoft.com/office/officeart/2018/2/layout/IconVerticalSolidList"/>
    <dgm:cxn modelId="{9EFBD749-1013-4D46-A85D-0D604EAE2740}" type="presParOf" srcId="{8F374A16-D540-4B9E-A98E-57EEE38EBACF}" destId="{41DD69EC-7F57-474C-81A2-7899A9C4E424}" srcOrd="1" destOrd="0" presId="urn:microsoft.com/office/officeart/2018/2/layout/IconVerticalSolidList"/>
    <dgm:cxn modelId="{AA8F941A-FE71-41CF-BF13-6F8AC05DECC8}" type="presParOf" srcId="{8F374A16-D540-4B9E-A98E-57EEE38EBACF}" destId="{7FC42EC5-C5C2-4ED4-93CB-7D432C3BC063}" srcOrd="2" destOrd="0" presId="urn:microsoft.com/office/officeart/2018/2/layout/IconVerticalSolidList"/>
    <dgm:cxn modelId="{213B5BE1-AA6A-4D72-B779-82F2FF7D114B}" type="presParOf" srcId="{8F374A16-D540-4B9E-A98E-57EEE38EBACF}" destId="{4C322E2E-4C06-4D5B-A43C-48043667D19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493E2-B481-45E4-9443-D8E0EE32F989}">
      <dsp:nvSpPr>
        <dsp:cNvPr id="0" name=""/>
        <dsp:cNvSpPr/>
      </dsp:nvSpPr>
      <dsp:spPr>
        <a:xfrm>
          <a:off x="2436" y="0"/>
          <a:ext cx="2391101" cy="4223659"/>
        </a:xfrm>
        <a:prstGeom prst="roundRect">
          <a:avLst>
            <a:gd name="adj" fmla="val 10000"/>
          </a:avLst>
        </a:prstGeom>
        <a:solidFill>
          <a:schemeClr val="bg1"/>
        </a:solidFill>
        <a:ln>
          <a:noFill/>
        </a:ln>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s-419" sz="1600" kern="1200" dirty="0">
            <a:latin typeface="+mn-lt"/>
          </a:endParaRPr>
        </a:p>
        <a:p>
          <a:pPr marL="0" lvl="0" indent="0" algn="ctr" defTabSz="711200">
            <a:lnSpc>
              <a:spcPct val="90000"/>
            </a:lnSpc>
            <a:spcBef>
              <a:spcPct val="0"/>
            </a:spcBef>
            <a:spcAft>
              <a:spcPct val="35000"/>
            </a:spcAft>
            <a:buNone/>
          </a:pPr>
          <a:endParaRPr lang="es-419" sz="1600" kern="1200" dirty="0">
            <a:latin typeface="+mn-lt"/>
          </a:endParaRPr>
        </a:p>
        <a:p>
          <a:pPr marL="0" lvl="0" indent="0" algn="ctr" defTabSz="711200">
            <a:lnSpc>
              <a:spcPct val="90000"/>
            </a:lnSpc>
            <a:spcBef>
              <a:spcPct val="0"/>
            </a:spcBef>
            <a:spcAft>
              <a:spcPct val="35000"/>
            </a:spcAft>
            <a:buNone/>
          </a:pPr>
          <a:endParaRPr lang="es-419" sz="1600" kern="1200" dirty="0">
            <a:latin typeface="+mn-lt"/>
          </a:endParaRPr>
        </a:p>
        <a:p>
          <a:pPr marL="0" lvl="0" indent="0" algn="ctr" defTabSz="711200">
            <a:lnSpc>
              <a:spcPct val="90000"/>
            </a:lnSpc>
            <a:spcBef>
              <a:spcPct val="0"/>
            </a:spcBef>
            <a:spcAft>
              <a:spcPct val="35000"/>
            </a:spcAft>
            <a:buNone/>
          </a:pPr>
          <a:endParaRPr lang="es-419" sz="1600" kern="1200" dirty="0">
            <a:latin typeface="+mn-lt"/>
          </a:endParaRPr>
        </a:p>
        <a:p>
          <a:pPr marL="0" lvl="0" indent="0" algn="ctr" defTabSz="711200">
            <a:lnSpc>
              <a:spcPct val="90000"/>
            </a:lnSpc>
            <a:spcBef>
              <a:spcPct val="0"/>
            </a:spcBef>
            <a:spcAft>
              <a:spcPct val="35000"/>
            </a:spcAft>
            <a:buNone/>
          </a:pPr>
          <a:endParaRPr lang="es-419" sz="1600" kern="1200" dirty="0">
            <a:latin typeface="+mn-lt"/>
          </a:endParaRPr>
        </a:p>
        <a:p>
          <a:pPr marL="0" lvl="0" indent="0" algn="ctr" defTabSz="711200">
            <a:lnSpc>
              <a:spcPct val="90000"/>
            </a:lnSpc>
            <a:spcBef>
              <a:spcPct val="0"/>
            </a:spcBef>
            <a:spcAft>
              <a:spcPct val="35000"/>
            </a:spcAft>
            <a:buNone/>
          </a:pPr>
          <a:endParaRPr lang="es-419" sz="2000" b="1" kern="1200" dirty="0">
            <a:latin typeface="+mn-lt"/>
          </a:endParaRPr>
        </a:p>
        <a:p>
          <a:pPr marL="0" lvl="0" indent="0" algn="ctr" defTabSz="711200">
            <a:lnSpc>
              <a:spcPct val="90000"/>
            </a:lnSpc>
            <a:spcBef>
              <a:spcPct val="0"/>
            </a:spcBef>
            <a:spcAft>
              <a:spcPct val="35000"/>
            </a:spcAft>
            <a:buNone/>
          </a:pPr>
          <a:endParaRPr lang="es-419" sz="2000" b="1" kern="1200" dirty="0">
            <a:latin typeface="+mn-lt"/>
          </a:endParaRPr>
        </a:p>
        <a:p>
          <a:pPr marL="0" lvl="0" indent="0" algn="ctr" defTabSz="711200">
            <a:lnSpc>
              <a:spcPct val="90000"/>
            </a:lnSpc>
            <a:spcBef>
              <a:spcPct val="0"/>
            </a:spcBef>
            <a:spcAft>
              <a:spcPct val="35000"/>
            </a:spcAft>
            <a:buNone/>
          </a:pPr>
          <a:endParaRPr lang="es-419" sz="2400" b="1" kern="1200" dirty="0">
            <a:latin typeface="Arial" panose="020B0604020202020204" pitchFamily="34" charset="0"/>
            <a:cs typeface="Arial" panose="020B0604020202020204" pitchFamily="34" charset="0"/>
          </a:endParaRPr>
        </a:p>
        <a:p>
          <a:pPr marL="0" lvl="0" indent="0" algn="ctr" defTabSz="711200">
            <a:lnSpc>
              <a:spcPct val="90000"/>
            </a:lnSpc>
            <a:spcBef>
              <a:spcPct val="0"/>
            </a:spcBef>
            <a:spcAft>
              <a:spcPct val="35000"/>
            </a:spcAft>
            <a:buNone/>
          </a:pPr>
          <a:r>
            <a:rPr lang="es-419" sz="2400" b="1" kern="1200" dirty="0">
              <a:latin typeface="Arial" panose="020B0604020202020204" pitchFamily="34" charset="0"/>
              <a:cs typeface="Arial" panose="020B0604020202020204" pitchFamily="34" charset="0"/>
            </a:rPr>
            <a:t>LOGROS ALCANZADOS </a:t>
          </a:r>
        </a:p>
      </dsp:txBody>
      <dsp:txXfrm>
        <a:off x="2436" y="0"/>
        <a:ext cx="2391101" cy="1267097"/>
      </dsp:txXfrm>
    </dsp:sp>
    <dsp:sp modelId="{902DA328-EA1A-4DAC-BD1C-9677EC5AE98B}">
      <dsp:nvSpPr>
        <dsp:cNvPr id="0" name=""/>
        <dsp:cNvSpPr/>
      </dsp:nvSpPr>
      <dsp:spPr>
        <a:xfrm>
          <a:off x="2572871" y="0"/>
          <a:ext cx="2391101" cy="4223659"/>
        </a:xfrm>
        <a:prstGeom prst="roundRect">
          <a:avLst>
            <a:gd name="adj" fmla="val 10000"/>
          </a:avLst>
        </a:prstGeom>
        <a:solidFill>
          <a:srgbClr val="DAF2F1"/>
        </a:solidFill>
        <a:ln>
          <a:noFill/>
        </a:ln>
        <a:effectLst/>
      </dsp:spPr>
      <dsp:style>
        <a:lnRef idx="0">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419" sz="1900" b="0" u="none" kern="1200" dirty="0">
              <a:latin typeface="Arial" panose="020B0604020202020204" pitchFamily="34" charset="0"/>
              <a:cs typeface="Arial" panose="020B0604020202020204" pitchFamily="34" charset="0"/>
            </a:rPr>
            <a:t>AUTORIZACION DE TRANSPORTE AEREO. </a:t>
          </a:r>
        </a:p>
      </dsp:txBody>
      <dsp:txXfrm>
        <a:off x="2572871" y="0"/>
        <a:ext cx="2391101" cy="1267097"/>
      </dsp:txXfrm>
    </dsp:sp>
    <dsp:sp modelId="{90FB61CF-F4E4-41DB-BBFF-B907529166B3}">
      <dsp:nvSpPr>
        <dsp:cNvPr id="0" name=""/>
        <dsp:cNvSpPr/>
      </dsp:nvSpPr>
      <dsp:spPr>
        <a:xfrm>
          <a:off x="2742945" y="1005809"/>
          <a:ext cx="1912881" cy="1273490"/>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419" sz="1400" kern="1200" dirty="0">
              <a:latin typeface="Arial" panose="020B0604020202020204" pitchFamily="34" charset="0"/>
              <a:cs typeface="Arial" panose="020B0604020202020204" pitchFamily="34" charset="0"/>
            </a:rPr>
            <a:t>Creación Procedimiento de compra directa de tiquetes Aéreos</a:t>
          </a:r>
        </a:p>
      </dsp:txBody>
      <dsp:txXfrm>
        <a:off x="2780244" y="1043108"/>
        <a:ext cx="1838283" cy="1198892"/>
      </dsp:txXfrm>
    </dsp:sp>
    <dsp:sp modelId="{DFB34971-0D9D-43C5-9FF9-CF80F1863D8A}">
      <dsp:nvSpPr>
        <dsp:cNvPr id="0" name=""/>
        <dsp:cNvSpPr/>
      </dsp:nvSpPr>
      <dsp:spPr>
        <a:xfrm>
          <a:off x="2742945" y="2418730"/>
          <a:ext cx="1912881" cy="1273490"/>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419" sz="1400" kern="1200" dirty="0">
              <a:latin typeface="Arial" panose="020B0604020202020204" pitchFamily="34" charset="0"/>
              <a:ea typeface="+mn-ea"/>
              <a:cs typeface="Arial" panose="020B0604020202020204" pitchFamily="34" charset="0"/>
            </a:rPr>
            <a:t>Mejor oportunidad y disminución de costos</a:t>
          </a:r>
        </a:p>
      </dsp:txBody>
      <dsp:txXfrm>
        <a:off x="2780244" y="2456029"/>
        <a:ext cx="1838283" cy="1198892"/>
      </dsp:txXfrm>
    </dsp:sp>
    <dsp:sp modelId="{91DB45EE-67EA-41E4-BD5E-CA8E971CF955}">
      <dsp:nvSpPr>
        <dsp:cNvPr id="0" name=""/>
        <dsp:cNvSpPr/>
      </dsp:nvSpPr>
      <dsp:spPr>
        <a:xfrm>
          <a:off x="5143305" y="0"/>
          <a:ext cx="2391101" cy="4223659"/>
        </a:xfrm>
        <a:prstGeom prst="roundRect">
          <a:avLst>
            <a:gd name="adj" fmla="val 10000"/>
          </a:avLst>
        </a:prstGeom>
        <a:solidFill>
          <a:schemeClr val="accent3">
            <a:lumMod val="20000"/>
            <a:lumOff val="8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419" sz="1900" b="0" u="none" kern="1200" dirty="0">
              <a:latin typeface="Arial" panose="020B0604020202020204" pitchFamily="34" charset="0"/>
              <a:cs typeface="Arial" panose="020B0604020202020204" pitchFamily="34" charset="0"/>
            </a:rPr>
            <a:t>AUTORIZACION MATERIALES -INSUMOS.</a:t>
          </a:r>
        </a:p>
      </dsp:txBody>
      <dsp:txXfrm>
        <a:off x="5143305" y="0"/>
        <a:ext cx="2391101" cy="1267097"/>
      </dsp:txXfrm>
    </dsp:sp>
    <dsp:sp modelId="{3BAED515-32D4-42EB-8241-18CB6AFB48DA}">
      <dsp:nvSpPr>
        <dsp:cNvPr id="0" name=""/>
        <dsp:cNvSpPr/>
      </dsp:nvSpPr>
      <dsp:spPr>
        <a:xfrm>
          <a:off x="5378589" y="1227562"/>
          <a:ext cx="1912881" cy="887718"/>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419" sz="1400" kern="1200" dirty="0">
              <a:latin typeface="Arial" panose="020B0604020202020204" pitchFamily="34" charset="0"/>
              <a:cs typeface="Arial" panose="020B0604020202020204" pitchFamily="34" charset="0"/>
            </a:rPr>
            <a:t>Contratación personal con perfil  Instrumentadora Quirúrgica</a:t>
          </a:r>
        </a:p>
      </dsp:txBody>
      <dsp:txXfrm>
        <a:off x="5404589" y="1253562"/>
        <a:ext cx="1860881" cy="835718"/>
      </dsp:txXfrm>
    </dsp:sp>
    <dsp:sp modelId="{28C10ABB-294C-46BB-9A47-F58A5786FDD4}">
      <dsp:nvSpPr>
        <dsp:cNvPr id="0" name=""/>
        <dsp:cNvSpPr/>
      </dsp:nvSpPr>
      <dsp:spPr>
        <a:xfrm>
          <a:off x="5349858" y="2344320"/>
          <a:ext cx="1912881" cy="83654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419" sz="1400" b="0" u="none" kern="1200" dirty="0">
              <a:latin typeface="Arial" panose="020B0604020202020204" pitchFamily="34" charset="0"/>
              <a:ea typeface="Aptos" panose="020B0004020202020204" pitchFamily="34" charset="0"/>
              <a:cs typeface="Arial" panose="020B0604020202020204" pitchFamily="34" charset="0"/>
            </a:rPr>
            <a:t>Mejor análisis, pertinencia y disminución de costos</a:t>
          </a:r>
          <a:endParaRPr lang="es-419" sz="1400" kern="1200" dirty="0">
            <a:latin typeface="Arial" panose="020B0604020202020204" pitchFamily="34" charset="0"/>
            <a:cs typeface="Arial" panose="020B0604020202020204" pitchFamily="34" charset="0"/>
          </a:endParaRPr>
        </a:p>
      </dsp:txBody>
      <dsp:txXfrm>
        <a:off x="5374360" y="2368822"/>
        <a:ext cx="1863877" cy="787540"/>
      </dsp:txXfrm>
    </dsp:sp>
    <dsp:sp modelId="{B9CF2D4C-6EED-4FF5-BEC9-25F9026010AC}">
      <dsp:nvSpPr>
        <dsp:cNvPr id="0" name=""/>
        <dsp:cNvSpPr/>
      </dsp:nvSpPr>
      <dsp:spPr>
        <a:xfrm>
          <a:off x="7716176" y="0"/>
          <a:ext cx="2391101" cy="4223659"/>
        </a:xfrm>
        <a:prstGeom prst="roundRect">
          <a:avLst>
            <a:gd name="adj" fmla="val 10000"/>
          </a:avLst>
        </a:prstGeom>
        <a:solidFill>
          <a:schemeClr val="accent3">
            <a:lumMod val="20000"/>
            <a:lumOff val="8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419" sz="1900" b="0" u="none" kern="1200" dirty="0">
              <a:latin typeface="Arial" panose="020B0604020202020204" pitchFamily="34" charset="0"/>
              <a:cs typeface="Arial" panose="020B0604020202020204" pitchFamily="34" charset="0"/>
            </a:rPr>
            <a:t>AUTORIZACIONES PERTINENCIA MEDICA</a:t>
          </a:r>
        </a:p>
      </dsp:txBody>
      <dsp:txXfrm>
        <a:off x="7716176" y="0"/>
        <a:ext cx="2391101" cy="1267097"/>
      </dsp:txXfrm>
    </dsp:sp>
    <dsp:sp modelId="{B3964751-A787-4D2E-B27D-42F9A01A6E8C}">
      <dsp:nvSpPr>
        <dsp:cNvPr id="0" name=""/>
        <dsp:cNvSpPr/>
      </dsp:nvSpPr>
      <dsp:spPr>
        <a:xfrm>
          <a:off x="7819168" y="1085243"/>
          <a:ext cx="2189923" cy="81949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533400">
            <a:lnSpc>
              <a:spcPct val="90000"/>
            </a:lnSpc>
            <a:spcBef>
              <a:spcPct val="0"/>
            </a:spcBef>
            <a:spcAft>
              <a:spcPct val="35000"/>
            </a:spcAft>
            <a:buNone/>
          </a:pPr>
          <a:r>
            <a:rPr lang="es-419" sz="1200" kern="1200" baseline="0" dirty="0">
              <a:latin typeface="Arial" panose="020B0604020202020204" pitchFamily="34" charset="0"/>
              <a:cs typeface="Arial" panose="020B0604020202020204" pitchFamily="34" charset="0"/>
            </a:rPr>
            <a:t>2 Médicos para la revisión y análisis de autorización de mayor valor  </a:t>
          </a:r>
          <a:endParaRPr lang="es-419" sz="1200" kern="1200" dirty="0">
            <a:latin typeface="Arial" panose="020B0604020202020204" pitchFamily="34" charset="0"/>
            <a:cs typeface="Arial" panose="020B0604020202020204" pitchFamily="34" charset="0"/>
          </a:endParaRPr>
        </a:p>
      </dsp:txBody>
      <dsp:txXfrm>
        <a:off x="7843170" y="1109245"/>
        <a:ext cx="2141919" cy="7714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493E2-B481-45E4-9443-D8E0EE32F989}">
      <dsp:nvSpPr>
        <dsp:cNvPr id="0" name=""/>
        <dsp:cNvSpPr/>
      </dsp:nvSpPr>
      <dsp:spPr>
        <a:xfrm>
          <a:off x="2905" y="0"/>
          <a:ext cx="2324028" cy="4538880"/>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s-419" sz="1600" kern="1200" dirty="0">
            <a:latin typeface="+mn-lt"/>
          </a:endParaRPr>
        </a:p>
        <a:p>
          <a:pPr marL="0" lvl="0" indent="0" algn="ctr" defTabSz="711200">
            <a:lnSpc>
              <a:spcPct val="90000"/>
            </a:lnSpc>
            <a:spcBef>
              <a:spcPct val="0"/>
            </a:spcBef>
            <a:spcAft>
              <a:spcPct val="35000"/>
            </a:spcAft>
            <a:buNone/>
          </a:pPr>
          <a:endParaRPr lang="es-419" sz="1600" kern="1200" dirty="0">
            <a:latin typeface="+mn-lt"/>
          </a:endParaRPr>
        </a:p>
        <a:p>
          <a:pPr marL="0" lvl="0" indent="0" algn="ctr" defTabSz="711200">
            <a:lnSpc>
              <a:spcPct val="90000"/>
            </a:lnSpc>
            <a:spcBef>
              <a:spcPct val="0"/>
            </a:spcBef>
            <a:spcAft>
              <a:spcPct val="35000"/>
            </a:spcAft>
            <a:buNone/>
          </a:pPr>
          <a:endParaRPr lang="es-419" sz="1600" kern="1200" dirty="0">
            <a:latin typeface="+mn-lt"/>
          </a:endParaRPr>
        </a:p>
        <a:p>
          <a:pPr marL="0" lvl="0" indent="0" algn="ctr" defTabSz="711200">
            <a:lnSpc>
              <a:spcPct val="90000"/>
            </a:lnSpc>
            <a:spcBef>
              <a:spcPct val="0"/>
            </a:spcBef>
            <a:spcAft>
              <a:spcPct val="35000"/>
            </a:spcAft>
            <a:buNone/>
          </a:pPr>
          <a:endParaRPr lang="es-419" sz="1600" kern="1200" dirty="0">
            <a:latin typeface="+mn-lt"/>
          </a:endParaRPr>
        </a:p>
        <a:p>
          <a:pPr marL="0" lvl="0" indent="0" algn="ctr" defTabSz="711200">
            <a:lnSpc>
              <a:spcPct val="90000"/>
            </a:lnSpc>
            <a:spcBef>
              <a:spcPct val="0"/>
            </a:spcBef>
            <a:spcAft>
              <a:spcPct val="35000"/>
            </a:spcAft>
            <a:buNone/>
          </a:pPr>
          <a:endParaRPr lang="es-419" sz="1600" kern="1200" dirty="0">
            <a:latin typeface="+mn-lt"/>
          </a:endParaRPr>
        </a:p>
        <a:p>
          <a:pPr marL="0" lvl="0" indent="0" algn="ctr" defTabSz="711200">
            <a:lnSpc>
              <a:spcPct val="90000"/>
            </a:lnSpc>
            <a:spcBef>
              <a:spcPct val="0"/>
            </a:spcBef>
            <a:spcAft>
              <a:spcPct val="35000"/>
            </a:spcAft>
            <a:buNone/>
          </a:pPr>
          <a:endParaRPr lang="es-419" sz="1600" kern="1200" dirty="0">
            <a:latin typeface="+mn-lt"/>
          </a:endParaRPr>
        </a:p>
        <a:p>
          <a:pPr marL="0" lvl="0" indent="0" algn="ctr" defTabSz="711200">
            <a:lnSpc>
              <a:spcPct val="90000"/>
            </a:lnSpc>
            <a:spcBef>
              <a:spcPct val="0"/>
            </a:spcBef>
            <a:spcAft>
              <a:spcPct val="35000"/>
            </a:spcAft>
            <a:buNone/>
          </a:pPr>
          <a:endParaRPr lang="es-419" sz="1600" b="1" kern="1200" dirty="0">
            <a:latin typeface="+mn-lt"/>
          </a:endParaRPr>
        </a:p>
        <a:p>
          <a:pPr marL="0" lvl="0" indent="0" algn="ctr" defTabSz="711200">
            <a:lnSpc>
              <a:spcPct val="90000"/>
            </a:lnSpc>
            <a:spcBef>
              <a:spcPct val="0"/>
            </a:spcBef>
            <a:spcAft>
              <a:spcPct val="35000"/>
            </a:spcAft>
            <a:buNone/>
          </a:pPr>
          <a:r>
            <a:rPr lang="es-419" sz="2000" b="1" kern="1200" dirty="0">
              <a:latin typeface="+mn-lt"/>
            </a:rPr>
            <a:t>PRINCIPALES RESULTADOS VIGENCIA 2023</a:t>
          </a:r>
        </a:p>
      </dsp:txBody>
      <dsp:txXfrm>
        <a:off x="2905" y="0"/>
        <a:ext cx="2324028" cy="1361664"/>
      </dsp:txXfrm>
    </dsp:sp>
    <dsp:sp modelId="{902DA328-EA1A-4DAC-BD1C-9677EC5AE98B}">
      <dsp:nvSpPr>
        <dsp:cNvPr id="0" name=""/>
        <dsp:cNvSpPr/>
      </dsp:nvSpPr>
      <dsp:spPr>
        <a:xfrm>
          <a:off x="2510366" y="0"/>
          <a:ext cx="2771984" cy="4538880"/>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419" sz="2100" b="1" u="none" kern="1200" dirty="0"/>
            <a:t>MODELO DE SALUD </a:t>
          </a:r>
          <a:endParaRPr lang="es-419" sz="2100" u="none" kern="1200" dirty="0"/>
        </a:p>
      </dsp:txBody>
      <dsp:txXfrm>
        <a:off x="2510366" y="0"/>
        <a:ext cx="2771984" cy="1361664"/>
      </dsp:txXfrm>
    </dsp:sp>
    <dsp:sp modelId="{90FB61CF-F4E4-41DB-BBFF-B907529166B3}">
      <dsp:nvSpPr>
        <dsp:cNvPr id="0" name=""/>
        <dsp:cNvSpPr/>
      </dsp:nvSpPr>
      <dsp:spPr>
        <a:xfrm>
          <a:off x="2506980" y="1243184"/>
          <a:ext cx="2790246" cy="782095"/>
        </a:xfrm>
        <a:prstGeom prst="roundRect">
          <a:avLst>
            <a:gd name="adj" fmla="val 10000"/>
          </a:avLst>
        </a:prstGeom>
        <a:solidFill>
          <a:schemeClr val="bg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kumimoji="0" lang="es-MX" sz="1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Construcción, adecuación y despliegue proyectado en el marco de la transición al SISPI</a:t>
          </a:r>
          <a:endParaRPr lang="es-419" sz="1300" kern="1200" dirty="0">
            <a:solidFill>
              <a:schemeClr val="tx1"/>
            </a:solidFill>
          </a:endParaRPr>
        </a:p>
      </dsp:txBody>
      <dsp:txXfrm>
        <a:off x="2529887" y="1266091"/>
        <a:ext cx="2744432" cy="736281"/>
      </dsp:txXfrm>
    </dsp:sp>
    <dsp:sp modelId="{DFB34971-0D9D-43C5-9FF9-CF80F1863D8A}">
      <dsp:nvSpPr>
        <dsp:cNvPr id="0" name=""/>
        <dsp:cNvSpPr/>
      </dsp:nvSpPr>
      <dsp:spPr>
        <a:xfrm>
          <a:off x="2552317" y="2268829"/>
          <a:ext cx="2744900" cy="596302"/>
        </a:xfrm>
        <a:prstGeom prst="roundRect">
          <a:avLst>
            <a:gd name="adj" fmla="val 10000"/>
          </a:avLst>
        </a:prstGeom>
        <a:solidFill>
          <a:prstClr val="whit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kumimoji="0" lang="es-MX"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Concertado con organizaciones (Subcomisión de salud, AICO, OPIAC, ONU)</a:t>
          </a:r>
          <a:endParaRPr kumimoji="0" lang="es-419" sz="13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dsp:txBody>
      <dsp:txXfrm>
        <a:off x="2569782" y="2286294"/>
        <a:ext cx="2709970" cy="561372"/>
      </dsp:txXfrm>
    </dsp:sp>
    <dsp:sp modelId="{4E56FD01-FD3C-4401-B893-7E19A77D63B0}">
      <dsp:nvSpPr>
        <dsp:cNvPr id="0" name=""/>
        <dsp:cNvSpPr/>
      </dsp:nvSpPr>
      <dsp:spPr>
        <a:xfrm>
          <a:off x="2577063" y="2944097"/>
          <a:ext cx="2663354" cy="1455512"/>
        </a:xfrm>
        <a:prstGeom prst="roundRect">
          <a:avLst>
            <a:gd name="adj" fmla="val 10000"/>
          </a:avLst>
        </a:prstGeom>
        <a:solidFill>
          <a:prstClr val="whit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kumimoji="0" lang="es-MX"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Concertado con autoridades indígenas (Pastos, Putumayo, Amazonas, Cauca) y estructuras propias en salud (11 IPS-I de Nariño y 6 de los departamentos de Cauca, Putumayo, Caldas, Vichada, Amazonas).</a:t>
          </a:r>
          <a:endParaRPr kumimoji="0" lang="es-419" sz="13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dsp:txBody>
      <dsp:txXfrm>
        <a:off x="2619693" y="2986727"/>
        <a:ext cx="2578094" cy="1370252"/>
      </dsp:txXfrm>
    </dsp:sp>
    <dsp:sp modelId="{91DB45EE-67EA-41E4-BD5E-CA8E971CF955}">
      <dsp:nvSpPr>
        <dsp:cNvPr id="0" name=""/>
        <dsp:cNvSpPr/>
      </dsp:nvSpPr>
      <dsp:spPr>
        <a:xfrm>
          <a:off x="5465784" y="0"/>
          <a:ext cx="2324028" cy="4538880"/>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419" sz="2100" b="1" u="none" kern="1200" dirty="0"/>
            <a:t>PLAN DE IMPLEMENTACION TEMPIAS </a:t>
          </a:r>
        </a:p>
      </dsp:txBody>
      <dsp:txXfrm>
        <a:off x="5465784" y="0"/>
        <a:ext cx="2324028" cy="1361664"/>
      </dsp:txXfrm>
    </dsp:sp>
    <dsp:sp modelId="{3BAED515-32D4-42EB-8241-18CB6AFB48DA}">
      <dsp:nvSpPr>
        <dsp:cNvPr id="0" name=""/>
        <dsp:cNvSpPr/>
      </dsp:nvSpPr>
      <dsp:spPr>
        <a:xfrm>
          <a:off x="5454275" y="1418817"/>
          <a:ext cx="2281414" cy="702223"/>
        </a:xfrm>
        <a:prstGeom prst="roundRect">
          <a:avLst>
            <a:gd name="adj" fmla="val 10000"/>
          </a:avLst>
        </a:prstGeom>
        <a:solidFill>
          <a:prstClr val="whit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kumimoji="0" lang="es-MX"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Identificación de indicadores críticos de salud pública en el departamento de Nariño</a:t>
          </a:r>
          <a:endParaRPr kumimoji="0" lang="es-419" sz="13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dsp:txBody>
      <dsp:txXfrm>
        <a:off x="5474842" y="1439384"/>
        <a:ext cx="2240280" cy="661089"/>
      </dsp:txXfrm>
    </dsp:sp>
    <dsp:sp modelId="{28C10ABB-294C-46BB-9A47-F58A5786FDD4}">
      <dsp:nvSpPr>
        <dsp:cNvPr id="0" name=""/>
        <dsp:cNvSpPr/>
      </dsp:nvSpPr>
      <dsp:spPr>
        <a:xfrm>
          <a:off x="5433117" y="2250099"/>
          <a:ext cx="2302572" cy="1170018"/>
        </a:xfrm>
        <a:prstGeom prst="roundRect">
          <a:avLst>
            <a:gd name="adj" fmla="val 10000"/>
          </a:avLst>
        </a:prstGeom>
        <a:solidFill>
          <a:prstClr val="whit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kumimoji="0" lang="es-MX"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 plantean líneas de base y metas de acuerdo con estrategias de intervención en los grupos  de riesgo identificados</a:t>
          </a:r>
          <a:endParaRPr kumimoji="0" lang="es-419" sz="13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dsp:txBody>
      <dsp:txXfrm>
        <a:off x="5467386" y="2284368"/>
        <a:ext cx="2234034" cy="1101480"/>
      </dsp:txXfrm>
    </dsp:sp>
    <dsp:sp modelId="{B9CF2D4C-6EED-4FF5-BEC9-25F9026010AC}">
      <dsp:nvSpPr>
        <dsp:cNvPr id="0" name=""/>
        <dsp:cNvSpPr/>
      </dsp:nvSpPr>
      <dsp:spPr>
        <a:xfrm>
          <a:off x="7965346" y="0"/>
          <a:ext cx="2324028" cy="4538880"/>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419" sz="2100" b="1" u="none" kern="1200" dirty="0"/>
            <a:t>CARACTERIZACION POBLACIONAL</a:t>
          </a:r>
          <a:endParaRPr lang="es-419" sz="2100" u="none" kern="1200" dirty="0"/>
        </a:p>
      </dsp:txBody>
      <dsp:txXfrm>
        <a:off x="7965346" y="0"/>
        <a:ext cx="2324028" cy="1361664"/>
      </dsp:txXfrm>
    </dsp:sp>
    <dsp:sp modelId="{B3964751-A787-4D2E-B27D-42F9A01A6E8C}">
      <dsp:nvSpPr>
        <dsp:cNvPr id="0" name=""/>
        <dsp:cNvSpPr/>
      </dsp:nvSpPr>
      <dsp:spPr>
        <a:xfrm>
          <a:off x="8016210" y="1157935"/>
          <a:ext cx="2210318" cy="808551"/>
        </a:xfrm>
        <a:prstGeom prst="roundRect">
          <a:avLst>
            <a:gd name="adj" fmla="val 10000"/>
          </a:avLst>
        </a:prstGeom>
        <a:solidFill>
          <a:prstClr val="whit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kumimoji="0" lang="es-MX"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Planeación integral para la salud  de nuestros afiliados</a:t>
          </a:r>
          <a:endParaRPr kumimoji="0" lang="es-419" sz="13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dsp:txBody>
      <dsp:txXfrm>
        <a:off x="8039892" y="1181617"/>
        <a:ext cx="2162954" cy="761187"/>
      </dsp:txXfrm>
    </dsp:sp>
    <dsp:sp modelId="{FFC6CF50-8E67-463B-965C-86B5A45CD4B7}">
      <dsp:nvSpPr>
        <dsp:cNvPr id="0" name=""/>
        <dsp:cNvSpPr/>
      </dsp:nvSpPr>
      <dsp:spPr>
        <a:xfrm>
          <a:off x="7969487" y="2058789"/>
          <a:ext cx="2305175" cy="941402"/>
        </a:xfrm>
        <a:prstGeom prst="roundRect">
          <a:avLst>
            <a:gd name="adj" fmla="val 10000"/>
          </a:avLst>
        </a:prstGeom>
        <a:solidFill>
          <a:prstClr val="whit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kumimoji="0" lang="es-MX"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Fortalecer estrategias de promoción y mantenimiento y disminución de carga de enfermedad</a:t>
          </a:r>
          <a:endParaRPr kumimoji="0" lang="es-419" sz="13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dsp:txBody>
      <dsp:txXfrm>
        <a:off x="7997060" y="2086362"/>
        <a:ext cx="2250029" cy="8862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EC4335-E493-4E65-9567-BFC082A1CDE7}">
      <dsp:nvSpPr>
        <dsp:cNvPr id="0" name=""/>
        <dsp:cNvSpPr/>
      </dsp:nvSpPr>
      <dsp:spPr>
        <a:xfrm>
          <a:off x="4634407" y="431748"/>
          <a:ext cx="574087" cy="5740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DEC9FA-7E68-47E4-9104-AE49CB668129}">
      <dsp:nvSpPr>
        <dsp:cNvPr id="0" name=""/>
        <dsp:cNvSpPr/>
      </dsp:nvSpPr>
      <dsp:spPr>
        <a:xfrm>
          <a:off x="4748090" y="552306"/>
          <a:ext cx="332970" cy="332970"/>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556FE6-3690-4AEA-B737-96D2155E2477}">
      <dsp:nvSpPr>
        <dsp:cNvPr id="0" name=""/>
        <dsp:cNvSpPr/>
      </dsp:nvSpPr>
      <dsp:spPr>
        <a:xfrm>
          <a:off x="1207383" y="304548"/>
          <a:ext cx="3099099" cy="574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100000"/>
            </a:lnSpc>
            <a:spcBef>
              <a:spcPct val="0"/>
            </a:spcBef>
            <a:spcAft>
              <a:spcPct val="35000"/>
            </a:spcAft>
            <a:buNone/>
          </a:pPr>
          <a:r>
            <a:rPr lang="es-MX" sz="1800" kern="1200" dirty="0">
              <a:latin typeface="Arial" panose="020B0604020202020204" pitchFamily="34" charset="0"/>
              <a:cs typeface="Arial" panose="020B0604020202020204" pitchFamily="34" charset="0"/>
            </a:rPr>
            <a:t>Para la vigencia 2023 se contó con un número de contratos de prestadores públicos y privados de 642 contratos. </a:t>
          </a:r>
          <a:endParaRPr lang="en-US" sz="1800" kern="1200" dirty="0">
            <a:latin typeface="Arial" panose="020B0604020202020204" pitchFamily="34" charset="0"/>
            <a:cs typeface="Arial" panose="020B0604020202020204" pitchFamily="34" charset="0"/>
          </a:endParaRPr>
        </a:p>
      </dsp:txBody>
      <dsp:txXfrm>
        <a:off x="1207383" y="304548"/>
        <a:ext cx="3099099" cy="574087"/>
      </dsp:txXfrm>
    </dsp:sp>
    <dsp:sp modelId="{5AD97028-7933-4E6F-B98C-F5B53676D4F3}">
      <dsp:nvSpPr>
        <dsp:cNvPr id="0" name=""/>
        <dsp:cNvSpPr/>
      </dsp:nvSpPr>
      <dsp:spPr>
        <a:xfrm>
          <a:off x="5999256" y="430795"/>
          <a:ext cx="574087" cy="5740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0B3F41-6E89-4295-815E-9B9AAC7B7504}">
      <dsp:nvSpPr>
        <dsp:cNvPr id="0" name=""/>
        <dsp:cNvSpPr/>
      </dsp:nvSpPr>
      <dsp:spPr>
        <a:xfrm>
          <a:off x="6166207" y="528156"/>
          <a:ext cx="332970" cy="332970"/>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15A08C-AF74-4FB2-83B3-BFFDE22FBDA8}">
      <dsp:nvSpPr>
        <dsp:cNvPr id="0" name=""/>
        <dsp:cNvSpPr/>
      </dsp:nvSpPr>
      <dsp:spPr>
        <a:xfrm>
          <a:off x="6815479" y="649890"/>
          <a:ext cx="2970761" cy="324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100000"/>
            </a:lnSpc>
            <a:spcBef>
              <a:spcPct val="0"/>
            </a:spcBef>
            <a:spcAft>
              <a:spcPct val="35000"/>
            </a:spcAft>
            <a:buNone/>
          </a:pPr>
          <a:r>
            <a:rPr lang="es-MX" sz="1800" kern="1200" dirty="0">
              <a:latin typeface="Arial" panose="020B0604020202020204" pitchFamily="34" charset="0"/>
              <a:cs typeface="Arial" panose="020B0604020202020204" pitchFamily="34" charset="0"/>
            </a:rPr>
            <a:t>Siendo de esta manera que comparado con las vigencias inmediatamente anteriores disminuyo el número de contratos a realizar.</a:t>
          </a:r>
          <a:br>
            <a:rPr lang="es-MX" sz="1800" kern="1200" dirty="0">
              <a:latin typeface="Arial" panose="020B0604020202020204" pitchFamily="34" charset="0"/>
              <a:cs typeface="Arial" panose="020B0604020202020204" pitchFamily="34" charset="0"/>
            </a:rPr>
          </a:br>
          <a:br>
            <a:rPr lang="es-MX" sz="2000" kern="1200" dirty="0">
              <a:latin typeface="Arial" panose="020B0604020202020204" pitchFamily="34" charset="0"/>
              <a:cs typeface="Arial" panose="020B0604020202020204" pitchFamily="34" charset="0"/>
            </a:rPr>
          </a:br>
          <a:endParaRPr lang="en-US" sz="2000" kern="1200" dirty="0">
            <a:latin typeface="Arial" panose="020B0604020202020204" pitchFamily="34" charset="0"/>
            <a:cs typeface="Arial" panose="020B0604020202020204" pitchFamily="34" charset="0"/>
          </a:endParaRPr>
        </a:p>
      </dsp:txBody>
      <dsp:txXfrm>
        <a:off x="6815479" y="649890"/>
        <a:ext cx="2970761" cy="3242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3BEE2-0F16-408E-937D-DC0166A180F0}">
      <dsp:nvSpPr>
        <dsp:cNvPr id="0" name=""/>
        <dsp:cNvSpPr/>
      </dsp:nvSpPr>
      <dsp:spPr>
        <a:xfrm>
          <a:off x="166253" y="736788"/>
          <a:ext cx="944722" cy="94472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0AA270-F579-4BB6-9163-0544D9C4C66B}">
      <dsp:nvSpPr>
        <dsp:cNvPr id="0" name=""/>
        <dsp:cNvSpPr/>
      </dsp:nvSpPr>
      <dsp:spPr>
        <a:xfrm>
          <a:off x="364645" y="935179"/>
          <a:ext cx="547939" cy="547939"/>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2EB2B0-466D-4399-A1CD-4B499E7CDD94}">
      <dsp:nvSpPr>
        <dsp:cNvPr id="0" name=""/>
        <dsp:cNvSpPr/>
      </dsp:nvSpPr>
      <dsp:spPr>
        <a:xfrm>
          <a:off x="1313416" y="736788"/>
          <a:ext cx="2226846" cy="944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711200">
            <a:lnSpc>
              <a:spcPct val="100000"/>
            </a:lnSpc>
            <a:spcBef>
              <a:spcPct val="0"/>
            </a:spcBef>
            <a:spcAft>
              <a:spcPct val="35000"/>
            </a:spcAft>
            <a:buNone/>
          </a:pPr>
          <a:r>
            <a:rPr lang="es-ES" sz="1600" kern="1200" dirty="0">
              <a:latin typeface="Arial" panose="020B0604020202020204" pitchFamily="34" charset="0"/>
              <a:cs typeface="Arial" panose="020B0604020202020204" pitchFamily="34" charset="0"/>
            </a:rPr>
            <a:t>Se muestra la contratación por cada Departamento en donde MALLAMAS EPS-I hace presencia ( 12 Departamentos, 2 Distritos) evidenciando:</a:t>
          </a:r>
          <a:endParaRPr lang="en-US" sz="1600" kern="1200" dirty="0">
            <a:latin typeface="Arial" panose="020B0604020202020204" pitchFamily="34" charset="0"/>
            <a:cs typeface="Arial" panose="020B0604020202020204" pitchFamily="34" charset="0"/>
          </a:endParaRPr>
        </a:p>
      </dsp:txBody>
      <dsp:txXfrm>
        <a:off x="1313416" y="736788"/>
        <a:ext cx="2226846" cy="944722"/>
      </dsp:txXfrm>
    </dsp:sp>
    <dsp:sp modelId="{34E5DA3C-7CAE-43B8-B327-5F5D80A6CA9C}">
      <dsp:nvSpPr>
        <dsp:cNvPr id="0" name=""/>
        <dsp:cNvSpPr/>
      </dsp:nvSpPr>
      <dsp:spPr>
        <a:xfrm>
          <a:off x="3640502" y="681370"/>
          <a:ext cx="944722" cy="94472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18E412-A12B-488D-BF1C-77D4300BA212}">
      <dsp:nvSpPr>
        <dsp:cNvPr id="0" name=""/>
        <dsp:cNvSpPr/>
      </dsp:nvSpPr>
      <dsp:spPr>
        <a:xfrm>
          <a:off x="3808012" y="810490"/>
          <a:ext cx="547939" cy="547939"/>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53AD72-FE25-47E9-819D-81923F3F9476}">
      <dsp:nvSpPr>
        <dsp:cNvPr id="0" name=""/>
        <dsp:cNvSpPr/>
      </dsp:nvSpPr>
      <dsp:spPr>
        <a:xfrm>
          <a:off x="4766429" y="736788"/>
          <a:ext cx="2844863" cy="944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711200">
            <a:lnSpc>
              <a:spcPct val="100000"/>
            </a:lnSpc>
            <a:spcBef>
              <a:spcPct val="0"/>
            </a:spcBef>
            <a:spcAft>
              <a:spcPct val="35000"/>
            </a:spcAft>
            <a:buNone/>
          </a:pPr>
          <a:r>
            <a:rPr lang="es-MX" sz="1600" kern="1200" dirty="0">
              <a:latin typeface="Arial" panose="020B0604020202020204" pitchFamily="34" charset="0"/>
              <a:cs typeface="Arial" panose="020B0604020202020204" pitchFamily="34" charset="0"/>
            </a:rPr>
            <a:t>El mayor número de contratos se encuentra en el Departamento de Nariño con 282 contratos para un porcentaje de 44%, a razón que en este Departamento se concentra la mayor cantidad de afiliados. </a:t>
          </a:r>
          <a:endParaRPr lang="en-US" sz="1600" kern="1200" dirty="0">
            <a:latin typeface="Arial" panose="020B0604020202020204" pitchFamily="34" charset="0"/>
            <a:cs typeface="Arial" panose="020B0604020202020204" pitchFamily="34" charset="0"/>
          </a:endParaRPr>
        </a:p>
      </dsp:txBody>
      <dsp:txXfrm>
        <a:off x="4766429" y="736788"/>
        <a:ext cx="2844863" cy="944722"/>
      </dsp:txXfrm>
    </dsp:sp>
    <dsp:sp modelId="{E0C38E70-8C5C-4AD5-B2AC-A01F14D5D681}">
      <dsp:nvSpPr>
        <dsp:cNvPr id="0" name=""/>
        <dsp:cNvSpPr/>
      </dsp:nvSpPr>
      <dsp:spPr>
        <a:xfrm>
          <a:off x="7732259" y="610667"/>
          <a:ext cx="944722" cy="94472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ED0435-430D-48ED-8ED5-BA6EBE166985}">
      <dsp:nvSpPr>
        <dsp:cNvPr id="0" name=""/>
        <dsp:cNvSpPr/>
      </dsp:nvSpPr>
      <dsp:spPr>
        <a:xfrm>
          <a:off x="7930652" y="796633"/>
          <a:ext cx="547939" cy="547939"/>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784E3E-C781-44FA-A53C-6E0ADE076BE4}">
      <dsp:nvSpPr>
        <dsp:cNvPr id="0" name=""/>
        <dsp:cNvSpPr/>
      </dsp:nvSpPr>
      <dsp:spPr>
        <a:xfrm>
          <a:off x="8813954" y="736788"/>
          <a:ext cx="2891872" cy="944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s-MX" sz="1400" kern="1200" dirty="0">
              <a:latin typeface="Arial" panose="020B0604020202020204" pitchFamily="34" charset="0"/>
              <a:cs typeface="Arial" panose="020B0604020202020204" pitchFamily="34" charset="0"/>
            </a:rPr>
            <a:t>Posteriormente el Departamento con mayor número de contratos es Putumayo con 66 contratos para un porcentaje de 10%, seguido de Valle de Cauca con 53 contratos para un porcentaje de 8% y así sucesivamente hasta terminar con el Departamento del Guainía que cuenta con el menor número de contratos. </a:t>
          </a:r>
          <a:br>
            <a:rPr lang="es-MX" sz="1400" kern="1200" dirty="0">
              <a:latin typeface="Arial" panose="020B0604020202020204" pitchFamily="34" charset="0"/>
              <a:cs typeface="Arial" panose="020B0604020202020204" pitchFamily="34" charset="0"/>
            </a:rPr>
          </a:br>
          <a:endParaRPr lang="en-US" sz="1400" kern="1200" dirty="0">
            <a:latin typeface="Arial" panose="020B0604020202020204" pitchFamily="34" charset="0"/>
            <a:cs typeface="Arial" panose="020B0604020202020204" pitchFamily="34" charset="0"/>
          </a:endParaRPr>
        </a:p>
      </dsp:txBody>
      <dsp:txXfrm>
        <a:off x="8813954" y="736788"/>
        <a:ext cx="2891872" cy="9447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8BE998-2078-4817-BE7D-D5C1BAE368A1}">
      <dsp:nvSpPr>
        <dsp:cNvPr id="0" name=""/>
        <dsp:cNvSpPr/>
      </dsp:nvSpPr>
      <dsp:spPr>
        <a:xfrm>
          <a:off x="0" y="1984"/>
          <a:ext cx="11470088" cy="709412"/>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sp>
    <dsp:sp modelId="{D71F0DC5-7790-49D9-8C0E-55F47444B3CF}">
      <dsp:nvSpPr>
        <dsp:cNvPr id="0" name=""/>
        <dsp:cNvSpPr/>
      </dsp:nvSpPr>
      <dsp:spPr>
        <a:xfrm>
          <a:off x="214597" y="161602"/>
          <a:ext cx="390558" cy="390177"/>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DCD419-8D23-4976-9618-61C79DBC9BAB}">
      <dsp:nvSpPr>
        <dsp:cNvPr id="0" name=""/>
        <dsp:cNvSpPr/>
      </dsp:nvSpPr>
      <dsp:spPr>
        <a:xfrm>
          <a:off x="819753" y="1984"/>
          <a:ext cx="10417467" cy="710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53" tIns="75153" rIns="75153" bIns="75153" numCol="1" spcCol="1270" anchor="ctr" anchorCtr="0">
          <a:noAutofit/>
        </a:bodyPr>
        <a:lstStyle/>
        <a:p>
          <a:pPr marL="0" lvl="0" indent="0" algn="just" defTabSz="800100">
            <a:lnSpc>
              <a:spcPct val="100000"/>
            </a:lnSpc>
            <a:spcBef>
              <a:spcPct val="0"/>
            </a:spcBef>
            <a:spcAft>
              <a:spcPct val="35000"/>
            </a:spcAft>
            <a:buNone/>
          </a:pPr>
          <a:r>
            <a:rPr lang="es-ES" sz="1800" kern="1200" dirty="0">
              <a:latin typeface="Arial" panose="020B0604020202020204" pitchFamily="34" charset="0"/>
              <a:cs typeface="Arial" panose="020B0604020202020204" pitchFamily="34" charset="0"/>
            </a:rPr>
            <a:t>Se muestra la contratación a nivel Nacional  en donde MALLAMAS EPS-I hace presencia por Componente de atención, evidenciando:</a:t>
          </a:r>
          <a:endParaRPr lang="en-US" sz="1800" kern="1200" dirty="0">
            <a:latin typeface="Arial" panose="020B0604020202020204" pitchFamily="34" charset="0"/>
            <a:cs typeface="Arial" panose="020B0604020202020204" pitchFamily="34" charset="0"/>
          </a:endParaRPr>
        </a:p>
      </dsp:txBody>
      <dsp:txXfrm>
        <a:off x="819753" y="1984"/>
        <a:ext cx="10417467" cy="710106"/>
      </dsp:txXfrm>
    </dsp:sp>
    <dsp:sp modelId="{2F438723-F3C7-4B6E-9D19-0DE3F2B17235}">
      <dsp:nvSpPr>
        <dsp:cNvPr id="0" name=""/>
        <dsp:cNvSpPr/>
      </dsp:nvSpPr>
      <dsp:spPr>
        <a:xfrm>
          <a:off x="0" y="869218"/>
          <a:ext cx="11470088" cy="709412"/>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sp>
    <dsp:sp modelId="{DC0656C1-A14D-4AC1-86AE-FD3F1D1FD89E}">
      <dsp:nvSpPr>
        <dsp:cNvPr id="0" name=""/>
        <dsp:cNvSpPr/>
      </dsp:nvSpPr>
      <dsp:spPr>
        <a:xfrm>
          <a:off x="214597" y="982554"/>
          <a:ext cx="390558" cy="390177"/>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82607E-179C-4616-8B7B-A2946E68FAEC}">
      <dsp:nvSpPr>
        <dsp:cNvPr id="0" name=""/>
        <dsp:cNvSpPr/>
      </dsp:nvSpPr>
      <dsp:spPr>
        <a:xfrm>
          <a:off x="746935" y="856617"/>
          <a:ext cx="10417467" cy="710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53" tIns="75153" rIns="75153" bIns="75153" numCol="1" spcCol="1270" anchor="ctr" anchorCtr="0">
          <a:noAutofit/>
        </a:bodyPr>
        <a:lstStyle/>
        <a:p>
          <a:pPr marL="0" lvl="0" indent="0" algn="just" defTabSz="711200">
            <a:lnSpc>
              <a:spcPct val="100000"/>
            </a:lnSpc>
            <a:spcBef>
              <a:spcPct val="0"/>
            </a:spcBef>
            <a:spcAft>
              <a:spcPct val="35000"/>
            </a:spcAft>
            <a:buNone/>
          </a:pPr>
          <a:r>
            <a:rPr lang="es-ES" sz="1600" kern="1200" dirty="0">
              <a:latin typeface="Arial" panose="020B0604020202020204" pitchFamily="34" charset="0"/>
              <a:cs typeface="Arial" panose="020B0604020202020204" pitchFamily="34" charset="0"/>
            </a:rPr>
            <a:t>Se cuenta con un 62,6% del gasto en salud al Componente Complementario y un 37,4% del gasto en salud para el Componente Primario, esto a razón de que la mayor siniestralidad se presenta en el Componente Complementario. Siendo así que el </a:t>
          </a:r>
          <a:r>
            <a:rPr lang="es-CO" sz="1600" kern="1200" dirty="0">
              <a:effectLst/>
              <a:latin typeface="Arial" panose="020B0604020202020204" pitchFamily="34" charset="0"/>
              <a:ea typeface="Calibri" panose="020F0502020204030204" pitchFamily="34" charset="0"/>
              <a:cs typeface="Arial" panose="020B0604020202020204" pitchFamily="34" charset="0"/>
            </a:rPr>
            <a:t>índice de siniestralidad a nivel general es del 138.7% para la vigencia 2023</a:t>
          </a:r>
          <a:r>
            <a:rPr lang="es-CO" sz="1400" kern="1200" dirty="0">
              <a:effectLst/>
              <a:latin typeface="Arial" panose="020B0604020202020204" pitchFamily="34" charset="0"/>
              <a:ea typeface="Calibri" panose="020F0502020204030204" pitchFamily="34" charset="0"/>
              <a:cs typeface="Arial" panose="020B0604020202020204" pitchFamily="34" charset="0"/>
            </a:rPr>
            <a:t>. </a:t>
          </a:r>
          <a:endParaRPr lang="en-US" sz="1400" kern="1200" dirty="0">
            <a:latin typeface="Arial" panose="020B0604020202020204" pitchFamily="34" charset="0"/>
            <a:cs typeface="Arial" panose="020B0604020202020204" pitchFamily="34" charset="0"/>
          </a:endParaRPr>
        </a:p>
      </dsp:txBody>
      <dsp:txXfrm>
        <a:off x="746935" y="856617"/>
        <a:ext cx="10417467" cy="710106"/>
      </dsp:txXfrm>
    </dsp:sp>
    <dsp:sp modelId="{9E872028-1BB0-4FBF-8F3B-2CC9BADD8787}">
      <dsp:nvSpPr>
        <dsp:cNvPr id="0" name=""/>
        <dsp:cNvSpPr/>
      </dsp:nvSpPr>
      <dsp:spPr>
        <a:xfrm>
          <a:off x="0" y="1606957"/>
          <a:ext cx="11470088" cy="709412"/>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sp>
    <dsp:sp modelId="{0F8101A8-D3D6-44F0-8B4E-C89A5058FEC7}">
      <dsp:nvSpPr>
        <dsp:cNvPr id="0" name=""/>
        <dsp:cNvSpPr/>
      </dsp:nvSpPr>
      <dsp:spPr>
        <a:xfrm>
          <a:off x="214597" y="1803507"/>
          <a:ext cx="390558" cy="390177"/>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196989-53E9-44AA-B5DC-4AF0B73AAB41}">
      <dsp:nvSpPr>
        <dsp:cNvPr id="0" name=""/>
        <dsp:cNvSpPr/>
      </dsp:nvSpPr>
      <dsp:spPr>
        <a:xfrm>
          <a:off x="679430" y="1645873"/>
          <a:ext cx="10417467" cy="710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53" tIns="75153" rIns="75153" bIns="75153" numCol="1" spcCol="1270" anchor="ctr" anchorCtr="0">
          <a:noAutofit/>
        </a:bodyPr>
        <a:lstStyle/>
        <a:p>
          <a:pPr marL="0" lvl="0" indent="0" algn="l" defTabSz="711200">
            <a:lnSpc>
              <a:spcPct val="100000"/>
            </a:lnSpc>
            <a:spcBef>
              <a:spcPct val="0"/>
            </a:spcBef>
            <a:spcAft>
              <a:spcPct val="35000"/>
            </a:spcAft>
            <a:buNone/>
          </a:pPr>
          <a:r>
            <a:rPr lang="es-ES" sz="1600" kern="1200" dirty="0">
              <a:latin typeface="Arial" panose="020B0604020202020204" pitchFamily="34" charset="0"/>
              <a:cs typeface="Arial" panose="020B0604020202020204" pitchFamily="34" charset="0"/>
            </a:rPr>
            <a:t>Se cuenta con 129 contratos para el Componente Primario y con 513 contratos para el Componente Complementario</a:t>
          </a:r>
          <a:br>
            <a:rPr lang="es-MX" sz="1400" kern="1200" dirty="0">
              <a:latin typeface="Arial" panose="020B0604020202020204" pitchFamily="34" charset="0"/>
              <a:cs typeface="Arial" panose="020B0604020202020204" pitchFamily="34" charset="0"/>
            </a:rPr>
          </a:br>
          <a:br>
            <a:rPr lang="es-MX" sz="1400" kern="1200" dirty="0">
              <a:latin typeface="Arial" panose="020B0604020202020204" pitchFamily="34" charset="0"/>
              <a:cs typeface="Arial" panose="020B0604020202020204" pitchFamily="34" charset="0"/>
            </a:rPr>
          </a:br>
          <a:endParaRPr lang="en-US" sz="1400" kern="1200" dirty="0">
            <a:latin typeface="Arial" panose="020B0604020202020204" pitchFamily="34" charset="0"/>
            <a:cs typeface="Arial" panose="020B0604020202020204" pitchFamily="34" charset="0"/>
          </a:endParaRPr>
        </a:p>
      </dsp:txBody>
      <dsp:txXfrm>
        <a:off x="679430" y="1645873"/>
        <a:ext cx="10417467" cy="7101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493E2-B481-45E4-9443-D8E0EE32F989}">
      <dsp:nvSpPr>
        <dsp:cNvPr id="0" name=""/>
        <dsp:cNvSpPr/>
      </dsp:nvSpPr>
      <dsp:spPr>
        <a:xfrm>
          <a:off x="7603" y="0"/>
          <a:ext cx="1916173" cy="3911832"/>
        </a:xfrm>
        <a:prstGeom prst="roundRect">
          <a:avLst>
            <a:gd name="adj" fmla="val 10000"/>
          </a:avLst>
        </a:prstGeom>
        <a:solidFill>
          <a:schemeClr val="accent3">
            <a:lumMod val="20000"/>
            <a:lumOff val="8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s-419" sz="1600" kern="1200" dirty="0">
            <a:latin typeface="+mn-lt"/>
          </a:endParaRPr>
        </a:p>
        <a:p>
          <a:pPr marL="0" lvl="0" indent="0" algn="ctr" defTabSz="711200">
            <a:lnSpc>
              <a:spcPct val="90000"/>
            </a:lnSpc>
            <a:spcBef>
              <a:spcPct val="0"/>
            </a:spcBef>
            <a:spcAft>
              <a:spcPct val="35000"/>
            </a:spcAft>
            <a:buNone/>
          </a:pPr>
          <a:endParaRPr lang="es-419" sz="1600" kern="1200" dirty="0">
            <a:latin typeface="+mn-lt"/>
          </a:endParaRPr>
        </a:p>
        <a:p>
          <a:pPr marL="0" lvl="0" indent="0" algn="ctr" defTabSz="711200">
            <a:lnSpc>
              <a:spcPct val="90000"/>
            </a:lnSpc>
            <a:spcBef>
              <a:spcPct val="0"/>
            </a:spcBef>
            <a:spcAft>
              <a:spcPct val="35000"/>
            </a:spcAft>
            <a:buNone/>
          </a:pPr>
          <a:endParaRPr lang="es-419" sz="1600" kern="1200" dirty="0">
            <a:latin typeface="+mn-lt"/>
          </a:endParaRPr>
        </a:p>
        <a:p>
          <a:pPr marL="0" lvl="0" indent="0" algn="ctr" defTabSz="711200">
            <a:lnSpc>
              <a:spcPct val="90000"/>
            </a:lnSpc>
            <a:spcBef>
              <a:spcPct val="0"/>
            </a:spcBef>
            <a:spcAft>
              <a:spcPct val="35000"/>
            </a:spcAft>
            <a:buNone/>
          </a:pPr>
          <a:endParaRPr lang="es-419" sz="1600" kern="1200" dirty="0">
            <a:latin typeface="+mn-lt"/>
          </a:endParaRPr>
        </a:p>
        <a:p>
          <a:pPr marL="0" lvl="0" indent="0" algn="ctr" defTabSz="711200">
            <a:lnSpc>
              <a:spcPct val="90000"/>
            </a:lnSpc>
            <a:spcBef>
              <a:spcPct val="0"/>
            </a:spcBef>
            <a:spcAft>
              <a:spcPct val="35000"/>
            </a:spcAft>
            <a:buNone/>
          </a:pPr>
          <a:endParaRPr lang="es-419" sz="1600" kern="1200" dirty="0">
            <a:latin typeface="+mn-lt"/>
          </a:endParaRPr>
        </a:p>
        <a:p>
          <a:pPr marL="0" lvl="0" indent="0" algn="ctr" defTabSz="711200">
            <a:lnSpc>
              <a:spcPct val="90000"/>
            </a:lnSpc>
            <a:spcBef>
              <a:spcPct val="0"/>
            </a:spcBef>
            <a:spcAft>
              <a:spcPct val="35000"/>
            </a:spcAft>
            <a:buNone/>
          </a:pPr>
          <a:endParaRPr lang="es-419" sz="1600" kern="1200" dirty="0">
            <a:latin typeface="+mn-lt"/>
          </a:endParaRPr>
        </a:p>
        <a:p>
          <a:pPr marL="0" lvl="0" indent="0" algn="ctr" defTabSz="711200">
            <a:lnSpc>
              <a:spcPct val="90000"/>
            </a:lnSpc>
            <a:spcBef>
              <a:spcPct val="0"/>
            </a:spcBef>
            <a:spcAft>
              <a:spcPct val="35000"/>
            </a:spcAft>
            <a:buNone/>
          </a:pPr>
          <a:endParaRPr lang="es-419" sz="1600" b="1" kern="1200" dirty="0">
            <a:latin typeface="+mn-lt"/>
          </a:endParaRPr>
        </a:p>
        <a:p>
          <a:pPr marL="0" lvl="0" indent="0" algn="ctr" defTabSz="711200">
            <a:lnSpc>
              <a:spcPct val="90000"/>
            </a:lnSpc>
            <a:spcBef>
              <a:spcPct val="0"/>
            </a:spcBef>
            <a:spcAft>
              <a:spcPct val="35000"/>
            </a:spcAft>
            <a:buNone/>
          </a:pPr>
          <a:r>
            <a:rPr lang="es-419" sz="2000" b="1" kern="1200" dirty="0">
              <a:latin typeface="+mn-lt"/>
            </a:rPr>
            <a:t>LOGROS ALCANZADOS </a:t>
          </a:r>
        </a:p>
      </dsp:txBody>
      <dsp:txXfrm>
        <a:off x="7603" y="0"/>
        <a:ext cx="1916173" cy="1173549"/>
      </dsp:txXfrm>
    </dsp:sp>
    <dsp:sp modelId="{902DA328-EA1A-4DAC-BD1C-9677EC5AE98B}">
      <dsp:nvSpPr>
        <dsp:cNvPr id="0" name=""/>
        <dsp:cNvSpPr/>
      </dsp:nvSpPr>
      <dsp:spPr>
        <a:xfrm>
          <a:off x="2133446" y="0"/>
          <a:ext cx="2795579" cy="3911832"/>
        </a:xfrm>
        <a:prstGeom prst="roundRect">
          <a:avLst>
            <a:gd name="adj" fmla="val 10000"/>
          </a:avLst>
        </a:prstGeom>
        <a:solidFill>
          <a:schemeClr val="accent3">
            <a:lumMod val="20000"/>
            <a:lumOff val="8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419" sz="1900" b="0" u="none" kern="1200" dirty="0">
              <a:solidFill>
                <a:schemeClr val="tx1"/>
              </a:solidFill>
              <a:latin typeface="Arial" panose="020B0604020202020204" pitchFamily="34" charset="0"/>
              <a:cs typeface="Arial" panose="020B0604020202020204" pitchFamily="34" charset="0"/>
            </a:rPr>
            <a:t>ACTIVIDADES CONTRATACION</a:t>
          </a:r>
          <a:endParaRPr lang="es-419" sz="1900" kern="1200" dirty="0">
            <a:solidFill>
              <a:schemeClr val="tx1"/>
            </a:solidFill>
          </a:endParaRPr>
        </a:p>
      </dsp:txBody>
      <dsp:txXfrm>
        <a:off x="2133446" y="0"/>
        <a:ext cx="2795579" cy="1173549"/>
      </dsp:txXfrm>
    </dsp:sp>
    <dsp:sp modelId="{90FB61CF-F4E4-41DB-BBFF-B907529166B3}">
      <dsp:nvSpPr>
        <dsp:cNvPr id="0" name=""/>
        <dsp:cNvSpPr/>
      </dsp:nvSpPr>
      <dsp:spPr>
        <a:xfrm>
          <a:off x="2413004" y="1173883"/>
          <a:ext cx="2236463" cy="768518"/>
        </a:xfrm>
        <a:prstGeom prst="roundRect">
          <a:avLst>
            <a:gd name="adj" fmla="val 10000"/>
          </a:avLst>
        </a:prstGeom>
        <a:solidFill>
          <a:schemeClr val="bg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419" sz="1400" kern="1200" dirty="0">
              <a:solidFill>
                <a:schemeClr val="tx1"/>
              </a:solidFill>
            </a:rPr>
            <a:t>Comités de Contrataciones </a:t>
          </a:r>
        </a:p>
      </dsp:txBody>
      <dsp:txXfrm>
        <a:off x="2435513" y="1196392"/>
        <a:ext cx="2191445" cy="723500"/>
      </dsp:txXfrm>
    </dsp:sp>
    <dsp:sp modelId="{4E56FD01-FD3C-4401-B893-7E19A77D63B0}">
      <dsp:nvSpPr>
        <dsp:cNvPr id="0" name=""/>
        <dsp:cNvSpPr/>
      </dsp:nvSpPr>
      <dsp:spPr>
        <a:xfrm>
          <a:off x="2413004" y="2060635"/>
          <a:ext cx="2236463" cy="768518"/>
        </a:xfrm>
        <a:prstGeom prst="roundRect">
          <a:avLst>
            <a:gd name="adj" fmla="val 10000"/>
          </a:avLst>
        </a:prstGeom>
        <a:solidFill>
          <a:prstClr val="whit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419" sz="1400" kern="1200" dirty="0">
              <a:solidFill>
                <a:prstClr val="black"/>
              </a:solidFill>
              <a:latin typeface="Calibri" panose="020F0502020204030204"/>
              <a:ea typeface="+mn-ea"/>
              <a:cs typeface="+mn-cs"/>
            </a:rPr>
            <a:t>Creación y aprobación de Notas Técnicas </a:t>
          </a:r>
        </a:p>
      </dsp:txBody>
      <dsp:txXfrm>
        <a:off x="2435513" y="2083144"/>
        <a:ext cx="2191445" cy="723500"/>
      </dsp:txXfrm>
    </dsp:sp>
    <dsp:sp modelId="{A46F0C62-5822-4BC8-B098-69F483ED3622}">
      <dsp:nvSpPr>
        <dsp:cNvPr id="0" name=""/>
        <dsp:cNvSpPr/>
      </dsp:nvSpPr>
      <dsp:spPr>
        <a:xfrm>
          <a:off x="2413004" y="2947387"/>
          <a:ext cx="2236463" cy="768518"/>
        </a:xfrm>
        <a:prstGeom prst="roundRect">
          <a:avLst>
            <a:gd name="adj" fmla="val 10000"/>
          </a:avLst>
        </a:prstGeom>
        <a:solidFill>
          <a:prstClr val="whit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419" sz="1400" kern="1200" dirty="0">
              <a:solidFill>
                <a:prstClr val="black"/>
              </a:solidFill>
              <a:latin typeface="Calibri" panose="020F0502020204030204"/>
              <a:ea typeface="+mn-ea"/>
              <a:cs typeface="+mn-cs"/>
            </a:rPr>
            <a:t>Creación</a:t>
          </a:r>
          <a:r>
            <a:rPr lang="es-419" sz="1400" kern="1200" dirty="0">
              <a:solidFill>
                <a:schemeClr val="tx1"/>
              </a:solidFill>
            </a:rPr>
            <a:t> y aprobación de </a:t>
          </a:r>
          <a:r>
            <a:rPr lang="es-419" sz="1400" kern="1200" dirty="0">
              <a:solidFill>
                <a:prstClr val="black"/>
              </a:solidFill>
              <a:latin typeface="Calibri" panose="020F0502020204030204"/>
              <a:ea typeface="+mn-ea"/>
              <a:cs typeface="+mn-cs"/>
            </a:rPr>
            <a:t>Manual</a:t>
          </a:r>
          <a:r>
            <a:rPr lang="es-419" sz="1400" kern="1200" dirty="0">
              <a:solidFill>
                <a:schemeClr val="tx1"/>
              </a:solidFill>
            </a:rPr>
            <a:t> de Nota Técnica </a:t>
          </a:r>
        </a:p>
      </dsp:txBody>
      <dsp:txXfrm>
        <a:off x="2435513" y="2969896"/>
        <a:ext cx="2191445" cy="723500"/>
      </dsp:txXfrm>
    </dsp:sp>
    <dsp:sp modelId="{91DB45EE-67EA-41E4-BD5E-CA8E971CF955}">
      <dsp:nvSpPr>
        <dsp:cNvPr id="0" name=""/>
        <dsp:cNvSpPr/>
      </dsp:nvSpPr>
      <dsp:spPr>
        <a:xfrm>
          <a:off x="5138694" y="0"/>
          <a:ext cx="2795579" cy="3911832"/>
        </a:xfrm>
        <a:prstGeom prst="roundRect">
          <a:avLst>
            <a:gd name="adj" fmla="val 10000"/>
          </a:avLst>
        </a:prstGeom>
        <a:solidFill>
          <a:schemeClr val="accent3">
            <a:lumMod val="20000"/>
            <a:lumOff val="8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419" sz="1900" b="0" u="none" kern="1200" dirty="0">
              <a:latin typeface="Arial" panose="020B0604020202020204" pitchFamily="34" charset="0"/>
              <a:cs typeface="Arial" panose="020B0604020202020204" pitchFamily="34" charset="0"/>
            </a:rPr>
            <a:t>CONTRATACIÓN MEDICAMENTOS VICHADA, META</a:t>
          </a:r>
        </a:p>
      </dsp:txBody>
      <dsp:txXfrm>
        <a:off x="5138694" y="0"/>
        <a:ext cx="2795579" cy="1173549"/>
      </dsp:txXfrm>
    </dsp:sp>
    <dsp:sp modelId="{3BAED515-32D4-42EB-8241-18CB6AFB48DA}">
      <dsp:nvSpPr>
        <dsp:cNvPr id="0" name=""/>
        <dsp:cNvSpPr/>
      </dsp:nvSpPr>
      <dsp:spPr>
        <a:xfrm>
          <a:off x="5356928" y="1239603"/>
          <a:ext cx="2236463" cy="753128"/>
        </a:xfrm>
        <a:prstGeom prst="roundRect">
          <a:avLst>
            <a:gd name="adj" fmla="val 10000"/>
          </a:avLst>
        </a:prstGeom>
        <a:solidFill>
          <a:prstClr val="whit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419" sz="1400" kern="1200" baseline="0" dirty="0">
              <a:solidFill>
                <a:prstClr val="black"/>
              </a:solidFill>
              <a:latin typeface="+mn-lt"/>
              <a:ea typeface="+mn-ea"/>
              <a:cs typeface="Arial" panose="020B0604020202020204" pitchFamily="34" charset="0"/>
            </a:rPr>
            <a:t>Presencia de la Farmacia de IPS Mallamas en Vichada y Villavicencio</a:t>
          </a:r>
          <a:endParaRPr lang="es-419" sz="1400" kern="1200" dirty="0">
            <a:solidFill>
              <a:prstClr val="black"/>
            </a:solidFill>
            <a:latin typeface="+mn-lt"/>
            <a:ea typeface="+mn-ea"/>
            <a:cs typeface="+mn-cs"/>
          </a:endParaRPr>
        </a:p>
      </dsp:txBody>
      <dsp:txXfrm>
        <a:off x="5378986" y="1261661"/>
        <a:ext cx="2192347" cy="709012"/>
      </dsp:txXfrm>
    </dsp:sp>
    <dsp:sp modelId="{28C10ABB-294C-46BB-9A47-F58A5786FDD4}">
      <dsp:nvSpPr>
        <dsp:cNvPr id="0" name=""/>
        <dsp:cNvSpPr/>
      </dsp:nvSpPr>
      <dsp:spPr>
        <a:xfrm>
          <a:off x="5488443" y="2267427"/>
          <a:ext cx="2177085" cy="1430187"/>
        </a:xfrm>
        <a:prstGeom prst="roundRect">
          <a:avLst>
            <a:gd name="adj" fmla="val 10000"/>
          </a:avLst>
        </a:prstGeom>
        <a:solidFill>
          <a:prstClr val="whit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419" sz="1400" kern="1200" dirty="0">
              <a:solidFill>
                <a:schemeClr val="tx1"/>
              </a:solidFill>
              <a:latin typeface="+mn-lt"/>
              <a:cs typeface="Arial" panose="020B0604020202020204" pitchFamily="34" charset="0"/>
            </a:rPr>
            <a:t>Con esto se mejoró la oportunidad y </a:t>
          </a:r>
          <a:r>
            <a:rPr lang="es-419" sz="1400" kern="1200" baseline="0" dirty="0">
              <a:solidFill>
                <a:prstClr val="black"/>
              </a:solidFill>
              <a:latin typeface="+mn-lt"/>
              <a:ea typeface="+mn-ea"/>
              <a:cs typeface="Arial" panose="020B0604020202020204" pitchFamily="34" charset="0"/>
            </a:rPr>
            <a:t>resolvió</a:t>
          </a:r>
          <a:r>
            <a:rPr lang="es-419" sz="1400" kern="1200" dirty="0">
              <a:solidFill>
                <a:schemeClr val="tx1"/>
              </a:solidFill>
              <a:latin typeface="+mn-lt"/>
              <a:cs typeface="Arial" panose="020B0604020202020204" pitchFamily="34" charset="0"/>
            </a:rPr>
            <a:t> la falta de entrega de medicamentos en estas regionales  que había estado pendiente toda la vigencia 2023</a:t>
          </a:r>
          <a:endParaRPr lang="es-419" sz="1400" kern="1200" dirty="0">
            <a:solidFill>
              <a:schemeClr val="tx1"/>
            </a:solidFill>
            <a:latin typeface="+mn-lt"/>
          </a:endParaRPr>
        </a:p>
      </dsp:txBody>
      <dsp:txXfrm>
        <a:off x="5530332" y="2309316"/>
        <a:ext cx="2093307" cy="1346409"/>
      </dsp:txXfrm>
    </dsp:sp>
    <dsp:sp modelId="{B9CF2D4C-6EED-4FF5-BEC9-25F9026010AC}">
      <dsp:nvSpPr>
        <dsp:cNvPr id="0" name=""/>
        <dsp:cNvSpPr/>
      </dsp:nvSpPr>
      <dsp:spPr>
        <a:xfrm>
          <a:off x="8143941" y="0"/>
          <a:ext cx="2795579" cy="3911832"/>
        </a:xfrm>
        <a:prstGeom prst="roundRect">
          <a:avLst>
            <a:gd name="adj" fmla="val 10000"/>
          </a:avLst>
        </a:prstGeom>
        <a:solidFill>
          <a:schemeClr val="accent3">
            <a:lumMod val="20000"/>
            <a:lumOff val="8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419" sz="1900" b="0" u="none" kern="1200" dirty="0">
              <a:latin typeface="Arial" panose="020B0604020202020204" pitchFamily="34" charset="0"/>
              <a:cs typeface="Arial" panose="020B0604020202020204" pitchFamily="34" charset="0"/>
            </a:rPr>
            <a:t>LEGALIZACION CONTRATACION CAPITA NOTA TECNICA  </a:t>
          </a:r>
        </a:p>
      </dsp:txBody>
      <dsp:txXfrm>
        <a:off x="8143941" y="0"/>
        <a:ext cx="2795579" cy="1173549"/>
      </dsp:txXfrm>
    </dsp:sp>
    <dsp:sp modelId="{B3964751-A787-4D2E-B27D-42F9A01A6E8C}">
      <dsp:nvSpPr>
        <dsp:cNvPr id="0" name=""/>
        <dsp:cNvSpPr/>
      </dsp:nvSpPr>
      <dsp:spPr>
        <a:xfrm>
          <a:off x="8258392" y="1181242"/>
          <a:ext cx="2560370" cy="758993"/>
        </a:xfrm>
        <a:prstGeom prst="roundRect">
          <a:avLst>
            <a:gd name="adj" fmla="val 10000"/>
          </a:avLst>
        </a:prstGeom>
        <a:solidFill>
          <a:prstClr val="whit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419" sz="1400" kern="1200" baseline="0" dirty="0">
              <a:solidFill>
                <a:schemeClr val="tx1"/>
              </a:solidFill>
            </a:rPr>
            <a:t>4 mesas de trabajo con Gerentes, </a:t>
          </a:r>
          <a:r>
            <a:rPr lang="es-419" sz="1400" kern="1200" dirty="0">
              <a:solidFill>
                <a:prstClr val="black"/>
              </a:solidFill>
              <a:latin typeface="Calibri" panose="020F0502020204030204"/>
              <a:ea typeface="+mn-ea"/>
              <a:cs typeface="+mn-cs"/>
            </a:rPr>
            <a:t>Representantes</a:t>
          </a:r>
          <a:r>
            <a:rPr lang="es-419" sz="1400" kern="1200" baseline="0" dirty="0">
              <a:solidFill>
                <a:schemeClr val="tx1"/>
              </a:solidFill>
            </a:rPr>
            <a:t> Legales,  Asesores y </a:t>
          </a:r>
          <a:r>
            <a:rPr lang="es-419" sz="1400" b="0" u="none" kern="1200" dirty="0">
              <a:solidFill>
                <a:schemeClr val="tx1"/>
              </a:solidFill>
              <a:latin typeface="+mn-lt"/>
              <a:ea typeface="Aptos" panose="020B0004020202020204" pitchFamily="34" charset="0"/>
              <a:cs typeface="Times New Roman" panose="02020603050405020304" pitchFamily="18" charset="0"/>
            </a:rPr>
            <a:t>equipo</a:t>
          </a:r>
          <a:r>
            <a:rPr lang="es-419" sz="1400" kern="1200" baseline="0" dirty="0">
              <a:solidFill>
                <a:schemeClr val="tx1"/>
              </a:solidFill>
            </a:rPr>
            <a:t> técnico de ESE Publicas  </a:t>
          </a:r>
          <a:endParaRPr lang="es-419" sz="1400" kern="1200" dirty="0">
            <a:solidFill>
              <a:schemeClr val="tx1"/>
            </a:solidFill>
          </a:endParaRPr>
        </a:p>
      </dsp:txBody>
      <dsp:txXfrm>
        <a:off x="8280622" y="1203472"/>
        <a:ext cx="2515910" cy="714533"/>
      </dsp:txXfrm>
    </dsp:sp>
    <dsp:sp modelId="{FFC6CF50-8E67-463B-965C-86B5A45CD4B7}">
      <dsp:nvSpPr>
        <dsp:cNvPr id="0" name=""/>
        <dsp:cNvSpPr/>
      </dsp:nvSpPr>
      <dsp:spPr>
        <a:xfrm>
          <a:off x="8223593" y="2115278"/>
          <a:ext cx="2595169" cy="807965"/>
        </a:xfrm>
        <a:prstGeom prst="roundRect">
          <a:avLst>
            <a:gd name="adj" fmla="val 10000"/>
          </a:avLst>
        </a:prstGeom>
        <a:solidFill>
          <a:prstClr val="whit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419" sz="1400" b="0" kern="1200" baseline="0" dirty="0">
              <a:solidFill>
                <a:schemeClr val="tx1"/>
              </a:solidFill>
            </a:rPr>
            <a:t>1 mesas de Trabajo con Instituto </a:t>
          </a:r>
          <a:r>
            <a:rPr lang="es-419" sz="1400" kern="1200" baseline="0" dirty="0">
              <a:solidFill>
                <a:prstClr val="black"/>
              </a:solidFill>
              <a:latin typeface="Calibri" panose="020F0502020204030204"/>
              <a:ea typeface="+mn-ea"/>
              <a:cs typeface="+mn-cs"/>
            </a:rPr>
            <a:t>Departamental</a:t>
          </a:r>
          <a:r>
            <a:rPr lang="es-419" sz="1400" b="0" kern="1200" baseline="0" dirty="0">
              <a:solidFill>
                <a:schemeClr val="tx1"/>
              </a:solidFill>
            </a:rPr>
            <a:t> de Salud de Nariño, Gerentes, asesores de ESE públicas de Nariño</a:t>
          </a:r>
          <a:endParaRPr lang="es-419" sz="1400" b="0" kern="1200" dirty="0">
            <a:solidFill>
              <a:schemeClr val="tx1"/>
            </a:solidFill>
          </a:endParaRPr>
        </a:p>
      </dsp:txBody>
      <dsp:txXfrm>
        <a:off x="8247257" y="2138942"/>
        <a:ext cx="2547841" cy="7606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285305-7C9E-4D9B-B9D9-4C6B7383A211}">
      <dsp:nvSpPr>
        <dsp:cNvPr id="0" name=""/>
        <dsp:cNvSpPr/>
      </dsp:nvSpPr>
      <dsp:spPr>
        <a:xfrm>
          <a:off x="0" y="0"/>
          <a:ext cx="5535188" cy="1613845"/>
        </a:xfrm>
        <a:prstGeom prst="roundRect">
          <a:avLst/>
        </a:prstGeom>
        <a:solidFill>
          <a:schemeClr val="accent3">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kumimoji="0" lang="es-MX"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Mediante el análisis de ingreso por UPC-diferencial por Departamento destinada para 8 códigos específicos se tomó la decisión de separar la contratación de actividades diferenciales en contratos independientes mejorando así la asignación de recursos, el seguimiento y control. </a:t>
          </a:r>
          <a:endParaRPr lang="es-419" sz="1400" b="0" kern="1200" dirty="0">
            <a:solidFill>
              <a:schemeClr val="tx1"/>
            </a:solidFill>
            <a:effectLst/>
            <a:ea typeface="Aptos" panose="020B0004020202020204" pitchFamily="34" charset="0"/>
            <a:cs typeface="Times New Roman" panose="02020603050405020304" pitchFamily="18" charset="0"/>
          </a:endParaRPr>
        </a:p>
      </dsp:txBody>
      <dsp:txXfrm>
        <a:off x="78781" y="78781"/>
        <a:ext cx="5377626" cy="1456283"/>
      </dsp:txXfrm>
    </dsp:sp>
    <dsp:sp modelId="{2449CEAF-7AE1-4E82-B683-1F69ECA1C933}">
      <dsp:nvSpPr>
        <dsp:cNvPr id="0" name=""/>
        <dsp:cNvSpPr/>
      </dsp:nvSpPr>
      <dsp:spPr>
        <a:xfrm>
          <a:off x="0" y="1613676"/>
          <a:ext cx="5535188" cy="1330875"/>
        </a:xfrm>
        <a:prstGeom prst="roundRect">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s-MX" sz="1400" b="0" i="0" u="none" strike="noStrike" kern="1200" baseline="0" dirty="0">
              <a:solidFill>
                <a:srgbClr val="000000"/>
              </a:solidFill>
              <a:latin typeface="Arial" panose="020B0604020202020204" pitchFamily="34" charset="0"/>
            </a:rPr>
            <a:t>Análisis de ingreso y asignación de recurso a prestadores indígenas por UPC diferencial (4,81%) para la redistribución de asignación de recurso acorde al cumplimiento de actividades y capacidad instalada de las IPS mejorando la administración de los recursos</a:t>
          </a:r>
          <a:r>
            <a:rPr lang="es-MX" sz="2400" b="0" i="0" u="none" strike="noStrike" kern="1200" baseline="0" dirty="0">
              <a:solidFill>
                <a:srgbClr val="000000"/>
              </a:solidFill>
              <a:latin typeface="Arial" panose="020B0604020202020204" pitchFamily="34" charset="0"/>
            </a:rPr>
            <a:t>. </a:t>
          </a:r>
          <a:endParaRPr lang="es-419" sz="2400" b="1" u="sng" kern="1200" dirty="0">
            <a:solidFill>
              <a:schemeClr val="tx1"/>
            </a:solidFill>
            <a:ea typeface="Aptos" panose="020B0004020202020204" pitchFamily="34" charset="0"/>
            <a:cs typeface="Times New Roman" panose="02020603050405020304" pitchFamily="18" charset="0"/>
          </a:endParaRPr>
        </a:p>
      </dsp:txBody>
      <dsp:txXfrm>
        <a:off x="64968" y="1678644"/>
        <a:ext cx="5405252" cy="1200939"/>
      </dsp:txXfrm>
    </dsp:sp>
    <dsp:sp modelId="{459E12CF-4F99-46FA-80B8-FBFA0C3A6D94}">
      <dsp:nvSpPr>
        <dsp:cNvPr id="0" name=""/>
        <dsp:cNvSpPr/>
      </dsp:nvSpPr>
      <dsp:spPr>
        <a:xfrm>
          <a:off x="0" y="3217180"/>
          <a:ext cx="5535188" cy="1330875"/>
        </a:xfrm>
        <a:prstGeom prst="roundRect">
          <a:avLst/>
        </a:prstGeom>
        <a:solidFill>
          <a:schemeClr val="accent6">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kumimoji="0" lang="es-MX" sz="1400" kern="1200" cap="none" spc="0" normalizeH="0" noProof="0" dirty="0">
              <a:ln>
                <a:noFill/>
              </a:ln>
              <a:solidFill>
                <a:srgbClr val="000000"/>
              </a:solidFill>
              <a:effectLst/>
              <a:uLnTx/>
              <a:uFillTx/>
              <a:latin typeface="Arial" panose="020B0604020202020204" pitchFamily="34" charset="0"/>
              <a:ea typeface="+mn-ea"/>
              <a:cs typeface="+mn-cs"/>
            </a:rPr>
            <a:t>Par</a:t>
          </a:r>
          <a:r>
            <a:rPr lang="es-MX" sz="1400" kern="1200" dirty="0">
              <a:solidFill>
                <a:srgbClr val="000000"/>
              </a:solidFill>
              <a:latin typeface="Arial" panose="020B0604020202020204" pitchFamily="34" charset="0"/>
            </a:rPr>
            <a:t>a esta vigencia se logró bajar los valores concertados en la vigencia 2022 realizando una contención de costos de </a:t>
          </a:r>
          <a:r>
            <a:rPr lang="es-MX" sz="1400" kern="1200" dirty="0">
              <a:solidFill>
                <a:srgbClr val="000000"/>
              </a:solidFill>
              <a:latin typeface="Arial" panose="020B0604020202020204" pitchFamily="34" charset="0"/>
              <a:cs typeface="Arial" panose="020B0604020202020204" pitchFamily="34" charset="0"/>
            </a:rPr>
            <a:t>$</a:t>
          </a:r>
          <a:r>
            <a:rPr lang="es-MX" sz="1400" kern="1200" dirty="0">
              <a:solidFill>
                <a:srgbClr val="000000"/>
              </a:solidFill>
              <a:latin typeface="Arial" panose="020B0604020202020204" pitchFamily="34" charset="0"/>
            </a:rPr>
            <a:t>762.876.754 que si se hubieran realizado al inicio de año el ahorro ascendía a </a:t>
          </a:r>
          <a:r>
            <a:rPr lang="es-MX" sz="1400" kern="1200" dirty="0">
              <a:solidFill>
                <a:srgbClr val="000000"/>
              </a:solidFill>
              <a:latin typeface="Arial" panose="020B0604020202020204" pitchFamily="34" charset="0"/>
              <a:cs typeface="Arial" panose="020B0604020202020204" pitchFamily="34" charset="0"/>
            </a:rPr>
            <a:t>$</a:t>
          </a:r>
          <a:r>
            <a:rPr lang="es-MX" sz="1400" kern="1200" dirty="0">
              <a:solidFill>
                <a:srgbClr val="000000"/>
              </a:solidFill>
              <a:latin typeface="Arial" panose="020B0604020202020204" pitchFamily="34" charset="0"/>
            </a:rPr>
            <a:t>975.125.114</a:t>
          </a:r>
          <a:endParaRPr lang="es-419" sz="1400" kern="1200" dirty="0">
            <a:solidFill>
              <a:schemeClr val="tx1"/>
            </a:solidFill>
            <a:effectLst/>
            <a:ea typeface="Aptos" panose="020B0004020202020204" pitchFamily="34" charset="0"/>
            <a:cs typeface="Times New Roman" panose="02020603050405020304" pitchFamily="18" charset="0"/>
          </a:endParaRPr>
        </a:p>
      </dsp:txBody>
      <dsp:txXfrm>
        <a:off x="64968" y="3282148"/>
        <a:ext cx="5405252" cy="12009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A425B5-3D05-41E7-93DD-3F2BCB8462A2}">
      <dsp:nvSpPr>
        <dsp:cNvPr id="0" name=""/>
        <dsp:cNvSpPr/>
      </dsp:nvSpPr>
      <dsp:spPr>
        <a:xfrm>
          <a:off x="-128082" y="347458"/>
          <a:ext cx="5911155" cy="1431488"/>
        </a:xfrm>
        <a:prstGeom prst="roundRect">
          <a:avLst>
            <a:gd name="adj" fmla="val 10000"/>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sp>
    <dsp:sp modelId="{DEB231A3-F0D1-45EF-9605-1A929D674F77}">
      <dsp:nvSpPr>
        <dsp:cNvPr id="0" name=""/>
        <dsp:cNvSpPr/>
      </dsp:nvSpPr>
      <dsp:spPr>
        <a:xfrm>
          <a:off x="240012" y="728571"/>
          <a:ext cx="670572" cy="669263"/>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0288DB-50EE-4741-A0E0-BDA2C7689D44}">
      <dsp:nvSpPr>
        <dsp:cNvPr id="0" name=""/>
        <dsp:cNvSpPr/>
      </dsp:nvSpPr>
      <dsp:spPr>
        <a:xfrm>
          <a:off x="847285" y="411024"/>
          <a:ext cx="4500262" cy="1218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908" tIns="128908" rIns="128908" bIns="128908" numCol="1" spcCol="1270" anchor="ctr" anchorCtr="0">
          <a:noAutofit/>
        </a:bodyPr>
        <a:lstStyle/>
        <a:p>
          <a:pPr marL="0" lvl="0" indent="0" algn="ctr" defTabSz="711200">
            <a:lnSpc>
              <a:spcPct val="100000"/>
            </a:lnSpc>
            <a:spcBef>
              <a:spcPct val="0"/>
            </a:spcBef>
            <a:spcAft>
              <a:spcPct val="35000"/>
            </a:spcAft>
            <a:buNone/>
          </a:pPr>
          <a:r>
            <a:rPr lang="es-MX" sz="1600" kern="1200" dirty="0">
              <a:latin typeface="Arial" panose="020B0604020202020204" pitchFamily="34" charset="0"/>
              <a:cs typeface="Arial" panose="020B0604020202020204" pitchFamily="34" charset="0"/>
            </a:rPr>
            <a:t>Para la vigencia 2023 se efectuaron 873 requerimientos a las instituciones de la Red Contratada que incumplieron con el objeto contractual. </a:t>
          </a:r>
          <a:endParaRPr lang="en-US" sz="1600" kern="1200" dirty="0">
            <a:latin typeface="Arial" panose="020B0604020202020204" pitchFamily="34" charset="0"/>
            <a:cs typeface="Arial" panose="020B0604020202020204" pitchFamily="34" charset="0"/>
          </a:endParaRPr>
        </a:p>
      </dsp:txBody>
      <dsp:txXfrm>
        <a:off x="847285" y="411024"/>
        <a:ext cx="4500262" cy="1218032"/>
      </dsp:txXfrm>
    </dsp:sp>
    <dsp:sp modelId="{07FE9370-48D0-4BF3-98FD-070A321D5D2A}">
      <dsp:nvSpPr>
        <dsp:cNvPr id="0" name=""/>
        <dsp:cNvSpPr/>
      </dsp:nvSpPr>
      <dsp:spPr>
        <a:xfrm>
          <a:off x="-128082" y="2177250"/>
          <a:ext cx="5911155" cy="1218032"/>
        </a:xfrm>
        <a:prstGeom prst="roundRect">
          <a:avLst>
            <a:gd name="adj" fmla="val 10000"/>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sp>
    <dsp:sp modelId="{41DD69EC-7F57-474C-81A2-7899A9C4E424}">
      <dsp:nvSpPr>
        <dsp:cNvPr id="0" name=""/>
        <dsp:cNvSpPr/>
      </dsp:nvSpPr>
      <dsp:spPr>
        <a:xfrm>
          <a:off x="240012" y="2451635"/>
          <a:ext cx="670572" cy="669263"/>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322E2E-4C06-4D5B-A43C-48043667D198}">
      <dsp:nvSpPr>
        <dsp:cNvPr id="0" name=""/>
        <dsp:cNvSpPr/>
      </dsp:nvSpPr>
      <dsp:spPr>
        <a:xfrm>
          <a:off x="815693" y="2157377"/>
          <a:ext cx="5020852" cy="1218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908" tIns="128908" rIns="128908" bIns="128908" numCol="1" spcCol="1270" anchor="ctr" anchorCtr="0">
          <a:noAutofit/>
        </a:bodyPr>
        <a:lstStyle/>
        <a:p>
          <a:pPr marL="0" lvl="0" indent="0" algn="ctr" defTabSz="711200">
            <a:lnSpc>
              <a:spcPct val="100000"/>
            </a:lnSpc>
            <a:spcBef>
              <a:spcPct val="0"/>
            </a:spcBef>
            <a:spcAft>
              <a:spcPct val="35000"/>
            </a:spcAft>
            <a:buNone/>
          </a:pPr>
          <a:r>
            <a:rPr lang="es-MX" sz="1600" kern="1200" dirty="0">
              <a:latin typeface="Arial" panose="020B0604020202020204" pitchFamily="34" charset="0"/>
              <a:cs typeface="Arial" panose="020B0604020202020204" pitchFamily="34" charset="0"/>
            </a:rPr>
            <a:t>Las Instituciones del Departamento de Nariño fueron a las que más requerimientos se realizaron con un porcentaje del 36.10%, seguido del Departamento del Putumayo con un porcentaje del 12.20% .</a:t>
          </a:r>
          <a:endParaRPr lang="en-US" sz="1600" kern="1200" dirty="0">
            <a:latin typeface="Arial" panose="020B0604020202020204" pitchFamily="34" charset="0"/>
            <a:cs typeface="Arial" panose="020B0604020202020204" pitchFamily="34" charset="0"/>
          </a:endParaRPr>
        </a:p>
      </dsp:txBody>
      <dsp:txXfrm>
        <a:off x="815693" y="2157377"/>
        <a:ext cx="5020852" cy="121803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2.xml.rels><?xml version="1.0" encoding="UTF-8" standalone="yes"?>
<Relationships xmlns="http://schemas.openxmlformats.org/package/2006/relationships"><Relationship Id="rId1" Type="http://schemas.openxmlformats.org/officeDocument/2006/relationships/image" Target="../media/image74.png"/></Relationships>
</file>

<file path=ppt/drawings/_rels/drawing3.xml.rels><?xml version="1.0" encoding="UTF-8" standalone="yes"?>
<Relationships xmlns="http://schemas.openxmlformats.org/package/2006/relationships"><Relationship Id="rId1" Type="http://schemas.openxmlformats.org/officeDocument/2006/relationships/image" Target="../media/image79.jpeg"/></Relationships>
</file>

<file path=ppt/drawings/_rels/drawing8.xml.rels><?xml version="1.0" encoding="UTF-8" standalone="yes"?>
<Relationships xmlns="http://schemas.openxmlformats.org/package/2006/relationships"><Relationship Id="rId1" Type="http://schemas.openxmlformats.org/officeDocument/2006/relationships/image" Target="../media/image79.jpeg"/></Relationships>
</file>

<file path=ppt/drawings/drawing1.xml><?xml version="1.0" encoding="utf-8"?>
<c:userShapes xmlns:c="http://schemas.openxmlformats.org/drawingml/2006/chart">
  <cdr:relSizeAnchor xmlns:cdr="http://schemas.openxmlformats.org/drawingml/2006/chartDrawing">
    <cdr:from>
      <cdr:x>0.55016</cdr:x>
      <cdr:y>0.47847</cdr:y>
    </cdr:from>
    <cdr:to>
      <cdr:x>0.65224</cdr:x>
      <cdr:y>0.54444</cdr:y>
    </cdr:to>
    <cdr:sp macro="" textlink="">
      <cdr:nvSpPr>
        <cdr:cNvPr id="2" name="CuadroTexto 1">
          <a:extLst xmlns:a="http://schemas.openxmlformats.org/drawingml/2006/main">
            <a:ext uri="{FF2B5EF4-FFF2-40B4-BE49-F238E27FC236}">
              <a16:creationId xmlns:a16="http://schemas.microsoft.com/office/drawing/2014/main" id="{B7E7C003-5308-A77E-9582-EE8E66BC93BD}"/>
            </a:ext>
          </a:extLst>
        </cdr:cNvPr>
        <cdr:cNvSpPr txBox="1"/>
      </cdr:nvSpPr>
      <cdr:spPr>
        <a:xfrm xmlns:a="http://schemas.openxmlformats.org/drawingml/2006/main">
          <a:off x="2747515" y="1483159"/>
          <a:ext cx="509790" cy="2044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CO" sz="1200" dirty="0"/>
            <a:t>57%</a:t>
          </a:r>
        </a:p>
      </cdr:txBody>
    </cdr:sp>
  </cdr:relSizeAnchor>
  <cdr:relSizeAnchor xmlns:cdr="http://schemas.openxmlformats.org/drawingml/2006/chartDrawing">
    <cdr:from>
      <cdr:x>0.37388</cdr:x>
      <cdr:y>0.48377</cdr:y>
    </cdr:from>
    <cdr:to>
      <cdr:x>0.58564</cdr:x>
      <cdr:y>0.58753</cdr:y>
    </cdr:to>
    <cdr:sp macro="" textlink="">
      <cdr:nvSpPr>
        <cdr:cNvPr id="6" name="CuadroTexto 1">
          <a:extLst xmlns:a="http://schemas.openxmlformats.org/drawingml/2006/main">
            <a:ext uri="{FF2B5EF4-FFF2-40B4-BE49-F238E27FC236}">
              <a16:creationId xmlns:a16="http://schemas.microsoft.com/office/drawing/2014/main" id="{323AC3DE-1742-83CD-F941-887305B5C7E6}"/>
            </a:ext>
          </a:extLst>
        </cdr:cNvPr>
        <cdr:cNvSpPr txBox="1"/>
      </cdr:nvSpPr>
      <cdr:spPr>
        <a:xfrm xmlns:a="http://schemas.openxmlformats.org/drawingml/2006/main">
          <a:off x="1709388" y="1327078"/>
          <a:ext cx="968146" cy="28462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CO" sz="1200" dirty="0"/>
            <a:t>43%</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1</cdr:x>
      <cdr:y>0.13793</cdr:y>
    </cdr:to>
    <cdr:pic>
      <cdr:nvPicPr>
        <cdr:cNvPr id="5" name="chart">
          <a:extLst xmlns:a="http://schemas.openxmlformats.org/drawingml/2006/main">
            <a:ext uri="{FF2B5EF4-FFF2-40B4-BE49-F238E27FC236}">
              <a16:creationId xmlns:a16="http://schemas.microsoft.com/office/drawing/2014/main" id="{1B960AC5-39CC-95E0-005A-BD2CB8DEB67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9642763" cy="720437"/>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0.72369</cdr:x>
      <cdr:y>0.00961</cdr:y>
    </cdr:from>
    <cdr:to>
      <cdr:x>0.98944</cdr:x>
      <cdr:y>0.15135</cdr:y>
    </cdr:to>
    <cdr:pic>
      <cdr:nvPicPr>
        <cdr:cNvPr id="4" name="Imagen 3" descr="Texto&#10;&#10;Descripción generada automáticamente">
          <a:extLst xmlns:a="http://schemas.openxmlformats.org/drawingml/2006/main">
            <a:ext uri="{FF2B5EF4-FFF2-40B4-BE49-F238E27FC236}">
              <a16:creationId xmlns:a16="http://schemas.microsoft.com/office/drawing/2014/main" id="{F2B2CD65-0DEB-42A1-B7A7-EB48054291BD}"/>
            </a:ext>
          </a:extLst>
        </cdr:cNvPr>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6961178" y="46155"/>
          <a:ext cx="2556202" cy="680920"/>
        </a:xfrm>
        <a:prstGeom xmlns:a="http://schemas.openxmlformats.org/drawingml/2006/main" prst="rect">
          <a:avLst/>
        </a:prstGeom>
        <a:noFill xmlns:a="http://schemas.openxmlformats.org/drawingml/2006/main"/>
        <a:ln xmlns:a="http://schemas.openxmlformats.org/drawingml/2006/main">
          <a:noFill/>
          <a:prstDash/>
        </a:ln>
      </cdr:spPr>
    </cdr:pic>
  </cdr:relSizeAnchor>
</c:userShapes>
</file>

<file path=ppt/drawings/drawing4.xml><?xml version="1.0" encoding="utf-8"?>
<c:userShapes xmlns:c="http://schemas.openxmlformats.org/drawingml/2006/chart">
  <cdr:relSizeAnchor xmlns:cdr="http://schemas.openxmlformats.org/drawingml/2006/chartDrawing">
    <cdr:from>
      <cdr:x>0.83383</cdr:x>
      <cdr:y>0.0824</cdr:y>
    </cdr:from>
    <cdr:to>
      <cdr:x>0.9829</cdr:x>
      <cdr:y>0.15812</cdr:y>
    </cdr:to>
    <cdr:sp macro="" textlink="">
      <cdr:nvSpPr>
        <cdr:cNvPr id="2" name="CuadroTexto 1">
          <a:extLst xmlns:a="http://schemas.openxmlformats.org/drawingml/2006/main">
            <a:ext uri="{FF2B5EF4-FFF2-40B4-BE49-F238E27FC236}">
              <a16:creationId xmlns:a16="http://schemas.microsoft.com/office/drawing/2014/main" id="{4A0B5A50-5619-63B2-A02B-846FB8A8700A}"/>
            </a:ext>
          </a:extLst>
        </cdr:cNvPr>
        <cdr:cNvSpPr txBox="1"/>
      </cdr:nvSpPr>
      <cdr:spPr>
        <a:xfrm xmlns:a="http://schemas.openxmlformats.org/drawingml/2006/main">
          <a:off x="8994775" y="334917"/>
          <a:ext cx="1608133" cy="307777"/>
        </a:xfrm>
        <a:prstGeom xmlns:a="http://schemas.openxmlformats.org/drawingml/2006/main" prst="rect">
          <a:avLst/>
        </a:prstGeom>
        <a:noFill xmlns:a="http://schemas.openxmlformats.org/drawingml/2006/main"/>
        <a:ln xmlns:a="http://schemas.openxmlformats.org/drawingml/2006/main">
          <a:solidFill>
            <a:schemeClr val="accent6">
              <a:lumMod val="60000"/>
              <a:lumOff val="4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s-CO" sz="1400" b="1" dirty="0">
              <a:latin typeface="Calibri" panose="020F0502020204030204" pitchFamily="34" charset="0"/>
              <a:ea typeface="Calibri" panose="020F0502020204030204" pitchFamily="34" charset="0"/>
              <a:cs typeface="Calibri" panose="020F0502020204030204" pitchFamily="34" charset="0"/>
            </a:rPr>
            <a:t>PROM. 33.517 AUT</a:t>
          </a:r>
        </a:p>
      </cdr:txBody>
    </cdr:sp>
  </cdr:relSizeAnchor>
</c:userShapes>
</file>

<file path=ppt/drawings/drawing5.xml><?xml version="1.0" encoding="utf-8"?>
<c:userShapes xmlns:c="http://schemas.openxmlformats.org/drawingml/2006/chart">
  <cdr:relSizeAnchor xmlns:cdr="http://schemas.openxmlformats.org/drawingml/2006/chartDrawing">
    <cdr:from>
      <cdr:x>0.82811</cdr:x>
      <cdr:y>0.08557</cdr:y>
    </cdr:from>
    <cdr:to>
      <cdr:x>0.96766</cdr:x>
      <cdr:y>0.15804</cdr:y>
    </cdr:to>
    <cdr:sp macro="" textlink="">
      <cdr:nvSpPr>
        <cdr:cNvPr id="2" name="CuadroTexto 1">
          <a:extLst xmlns:a="http://schemas.openxmlformats.org/drawingml/2006/main">
            <a:ext uri="{FF2B5EF4-FFF2-40B4-BE49-F238E27FC236}">
              <a16:creationId xmlns:a16="http://schemas.microsoft.com/office/drawing/2014/main" id="{4A0B5A50-5619-63B2-A02B-846FB8A8700A}"/>
            </a:ext>
          </a:extLst>
        </cdr:cNvPr>
        <cdr:cNvSpPr txBox="1"/>
      </cdr:nvSpPr>
      <cdr:spPr>
        <a:xfrm xmlns:a="http://schemas.openxmlformats.org/drawingml/2006/main">
          <a:off x="9542597" y="363402"/>
          <a:ext cx="1608133" cy="307777"/>
        </a:xfrm>
        <a:prstGeom xmlns:a="http://schemas.openxmlformats.org/drawingml/2006/main" prst="rect">
          <a:avLst/>
        </a:prstGeom>
        <a:noFill xmlns:a="http://schemas.openxmlformats.org/drawingml/2006/main"/>
        <a:ln xmlns:a="http://schemas.openxmlformats.org/drawingml/2006/main">
          <a:solidFill>
            <a:schemeClr val="accent6">
              <a:lumMod val="60000"/>
              <a:lumOff val="4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s-CO" sz="1400" b="1" dirty="0">
              <a:latin typeface="Calibri" panose="020F0502020204030204" pitchFamily="34" charset="0"/>
              <a:ea typeface="Calibri" panose="020F0502020204030204" pitchFamily="34" charset="0"/>
              <a:cs typeface="Calibri" panose="020F0502020204030204" pitchFamily="34" charset="0"/>
            </a:rPr>
            <a:t>PROM. 56.535 AUT</a:t>
          </a:r>
        </a:p>
      </cdr:txBody>
    </cdr:sp>
  </cdr:relSizeAnchor>
</c:userShapes>
</file>

<file path=ppt/drawings/drawing6.xml><?xml version="1.0" encoding="utf-8"?>
<c:userShapes xmlns:c="http://schemas.openxmlformats.org/drawingml/2006/chart">
  <cdr:relSizeAnchor xmlns:cdr="http://schemas.openxmlformats.org/drawingml/2006/chartDrawing">
    <cdr:from>
      <cdr:x>0.82811</cdr:x>
      <cdr:y>0.08557</cdr:y>
    </cdr:from>
    <cdr:to>
      <cdr:x>0.96418</cdr:x>
      <cdr:y>0.155</cdr:y>
    </cdr:to>
    <cdr:sp macro="" textlink="">
      <cdr:nvSpPr>
        <cdr:cNvPr id="2" name="CuadroTexto 1">
          <a:extLst xmlns:a="http://schemas.openxmlformats.org/drawingml/2006/main">
            <a:ext uri="{FF2B5EF4-FFF2-40B4-BE49-F238E27FC236}">
              <a16:creationId xmlns:a16="http://schemas.microsoft.com/office/drawing/2014/main" id="{4A0B5A50-5619-63B2-A02B-846FB8A8700A}"/>
            </a:ext>
          </a:extLst>
        </cdr:cNvPr>
        <cdr:cNvSpPr txBox="1"/>
      </cdr:nvSpPr>
      <cdr:spPr>
        <a:xfrm xmlns:a="http://schemas.openxmlformats.org/drawingml/2006/main">
          <a:off x="9787067" y="379326"/>
          <a:ext cx="1608133" cy="307777"/>
        </a:xfrm>
        <a:prstGeom xmlns:a="http://schemas.openxmlformats.org/drawingml/2006/main" prst="rect">
          <a:avLst/>
        </a:prstGeom>
        <a:noFill xmlns:a="http://schemas.openxmlformats.org/drawingml/2006/main"/>
        <a:ln xmlns:a="http://schemas.openxmlformats.org/drawingml/2006/main">
          <a:solidFill>
            <a:schemeClr val="accent6">
              <a:lumMod val="60000"/>
              <a:lumOff val="4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s-CO" sz="1400" b="1" dirty="0">
              <a:latin typeface="Calibri" panose="020F0502020204030204" pitchFamily="34" charset="0"/>
              <a:ea typeface="Calibri" panose="020F0502020204030204" pitchFamily="34" charset="0"/>
              <a:cs typeface="Calibri" panose="020F0502020204030204" pitchFamily="34" charset="0"/>
            </a:rPr>
            <a:t>PROM. 70.255 AUT</a:t>
          </a:r>
        </a:p>
      </cdr:txBody>
    </cdr:sp>
  </cdr:relSizeAnchor>
</c:userShapes>
</file>

<file path=ppt/drawings/drawing7.xml><?xml version="1.0" encoding="utf-8"?>
<c:userShapes xmlns:c="http://schemas.openxmlformats.org/drawingml/2006/chart">
  <cdr:relSizeAnchor xmlns:cdr="http://schemas.openxmlformats.org/drawingml/2006/chartDrawing">
    <cdr:from>
      <cdr:x>0.81997</cdr:x>
      <cdr:y>0.08324</cdr:y>
    </cdr:from>
    <cdr:to>
      <cdr:x>0.99164</cdr:x>
      <cdr:y>0.16651</cdr:y>
    </cdr:to>
    <cdr:sp macro="" textlink="">
      <cdr:nvSpPr>
        <cdr:cNvPr id="2" name="CuadroTexto 1">
          <a:extLst xmlns:a="http://schemas.openxmlformats.org/drawingml/2006/main">
            <a:ext uri="{FF2B5EF4-FFF2-40B4-BE49-F238E27FC236}">
              <a16:creationId xmlns:a16="http://schemas.microsoft.com/office/drawing/2014/main" id="{E1A7C8EE-D17B-BCC5-B223-37D9842488BD}"/>
            </a:ext>
          </a:extLst>
        </cdr:cNvPr>
        <cdr:cNvSpPr txBox="1"/>
      </cdr:nvSpPr>
      <cdr:spPr>
        <a:xfrm xmlns:a="http://schemas.openxmlformats.org/drawingml/2006/main">
          <a:off x="8653717" y="338425"/>
          <a:ext cx="1811714" cy="338554"/>
        </a:xfrm>
        <a:prstGeom xmlns:a="http://schemas.openxmlformats.org/drawingml/2006/main" prst="rect">
          <a:avLst/>
        </a:prstGeom>
        <a:noFill xmlns:a="http://schemas.openxmlformats.org/drawingml/2006/main"/>
        <a:ln xmlns:a="http://schemas.openxmlformats.org/drawingml/2006/main">
          <a:solidFill>
            <a:schemeClr val="accent6">
              <a:lumMod val="60000"/>
              <a:lumOff val="4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s-CO" sz="1600" b="1" dirty="0">
              <a:latin typeface="Calibri" panose="020F0502020204030204" pitchFamily="34" charset="0"/>
              <a:ea typeface="Calibri" panose="020F0502020204030204" pitchFamily="34" charset="0"/>
              <a:cs typeface="Calibri" panose="020F0502020204030204" pitchFamily="34" charset="0"/>
            </a:rPr>
            <a:t>PROM. 78.754 AUT</a:t>
          </a:r>
        </a:p>
      </cdr:txBody>
    </cdr:sp>
  </cdr:relSizeAnchor>
</c:userShapes>
</file>

<file path=ppt/drawings/drawing8.xml><?xml version="1.0" encoding="utf-8"?>
<c:userShapes xmlns:c="http://schemas.openxmlformats.org/drawingml/2006/chart">
  <cdr:relSizeAnchor xmlns:cdr="http://schemas.openxmlformats.org/drawingml/2006/chartDrawing">
    <cdr:from>
      <cdr:x>0.00683</cdr:x>
      <cdr:y>0.01161</cdr:y>
    </cdr:from>
    <cdr:to>
      <cdr:x>0.23047</cdr:x>
      <cdr:y>0.12495</cdr:y>
    </cdr:to>
    <cdr:pic>
      <cdr:nvPicPr>
        <cdr:cNvPr id="3" name="Imagen 2" descr="Texto&#10;&#10;Descripción generada automáticamente">
          <a:extLst xmlns:a="http://schemas.openxmlformats.org/drawingml/2006/main">
            <a:ext uri="{FF2B5EF4-FFF2-40B4-BE49-F238E27FC236}">
              <a16:creationId xmlns:a16="http://schemas.microsoft.com/office/drawing/2014/main" id="{B257C37A-771F-44F2-ACDA-AE3599797D4D}"/>
            </a:ext>
          </a:extLst>
        </cdr:cNvPr>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0800" y="50800"/>
          <a:ext cx="1663700" cy="495936"/>
        </a:xfrm>
        <a:prstGeom xmlns:a="http://schemas.openxmlformats.org/drawingml/2006/main" prst="rect">
          <a:avLst/>
        </a:prstGeom>
        <a:noFill xmlns:a="http://schemas.openxmlformats.org/drawingml/2006/main"/>
        <a:ln xmlns:a="http://schemas.openxmlformats.org/drawingml/2006/main">
          <a:noFill/>
          <a:prstDash/>
        </a:ln>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3FEB9F-3706-4F52-AFB2-473753DD74C8}" type="datetimeFigureOut">
              <a:rPr lang="es-CO" smtClean="0"/>
              <a:t>27/06/2024</a:t>
            </a:fld>
            <a:endParaRPr lang="es-CO"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CFCB28-E99D-41E8-97E6-8AADF5714751}" type="slidenum">
              <a:rPr lang="es-CO" smtClean="0"/>
              <a:t>‹Nº›</a:t>
            </a:fld>
            <a:endParaRPr lang="es-CO" dirty="0"/>
          </a:p>
        </p:txBody>
      </p:sp>
    </p:spTree>
    <p:extLst>
      <p:ext uri="{BB962C8B-B14F-4D97-AF65-F5344CB8AC3E}">
        <p14:creationId xmlns:p14="http://schemas.microsoft.com/office/powerpoint/2010/main" val="2170894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D35959-6A16-4612-8304-387D058BFC9F}"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023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D35959-6A16-4612-8304-387D058BFC9F}"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40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D35959-6A16-4612-8304-387D058BFC9F}"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781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D35959-6A16-4612-8304-387D058BFC9F}"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839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D35959-6A16-4612-8304-387D058BFC9F}"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705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CB226-3ED6-4BBC-BBBB-CEE7CD3BBC40}"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584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De junio a septiembre hay un incremento de 7264 y de enero a junio 5.326 afiliados</a:t>
            </a:r>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35959-6A16-4612-8304-387D058BFC9F}" type="slidenum">
              <a:rPr kumimoji="0" lang="es-C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CO"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1476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Marcador de imagen de diapositiva 1">
            <a:extLst>
              <a:ext uri="{FF2B5EF4-FFF2-40B4-BE49-F238E27FC236}">
                <a16:creationId xmlns:a16="http://schemas.microsoft.com/office/drawing/2014/main" id="{07EBE3CC-C0EE-B8E1-E6E4-0BCB322B6CA8}"/>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Marcador de notas 2">
            <a:extLst>
              <a:ext uri="{FF2B5EF4-FFF2-40B4-BE49-F238E27FC236}">
                <a16:creationId xmlns:a16="http://schemas.microsoft.com/office/drawing/2014/main" id="{9F02B415-A185-B031-FF32-E828EE9717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MX" dirty="0"/>
          </a:p>
        </p:txBody>
      </p:sp>
      <p:sp>
        <p:nvSpPr>
          <p:cNvPr id="107524" name="Marcador de número de diapositiva 3">
            <a:extLst>
              <a:ext uri="{FF2B5EF4-FFF2-40B4-BE49-F238E27FC236}">
                <a16:creationId xmlns:a16="http://schemas.microsoft.com/office/drawing/2014/main" id="{AAACBDB9-673A-BB05-E1E9-335F8D53CF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defRPr>
            </a:lvl1pPr>
            <a:lvl2pPr marL="742950" indent="-285750">
              <a:defRPr sz="2400">
                <a:solidFill>
                  <a:schemeClr val="tx1"/>
                </a:solidFill>
                <a:latin typeface="Calibri" panose="020F0502020204030204" pitchFamily="34" charset="0"/>
              </a:defRPr>
            </a:lvl2pPr>
            <a:lvl3pPr marL="1143000" indent="-228600">
              <a:defRPr sz="2400">
                <a:solidFill>
                  <a:schemeClr val="tx1"/>
                </a:solidFill>
                <a:latin typeface="Calibri" panose="020F0502020204030204" pitchFamily="34" charset="0"/>
              </a:defRPr>
            </a:lvl3pPr>
            <a:lvl4pPr marL="1600200" indent="-228600">
              <a:defRPr sz="2400">
                <a:solidFill>
                  <a:schemeClr val="tx1"/>
                </a:solidFill>
                <a:latin typeface="Calibri" panose="020F0502020204030204" pitchFamily="34" charset="0"/>
              </a:defRPr>
            </a:lvl4pPr>
            <a:lvl5pPr marL="2057400" indent="-228600">
              <a:defRPr sz="2400">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defRPr>
            </a:lvl9pPr>
          </a:lstStyle>
          <a:p>
            <a:pPr marL="0" marR="0" lvl="0" indent="0" algn="r" defTabSz="1217613" rtl="0" eaLnBrk="1" fontAlgn="base" latinLnBrk="0" hangingPunct="1">
              <a:lnSpc>
                <a:spcPct val="100000"/>
              </a:lnSpc>
              <a:spcBef>
                <a:spcPct val="0"/>
              </a:spcBef>
              <a:spcAft>
                <a:spcPct val="0"/>
              </a:spcAft>
              <a:buClrTx/>
              <a:buSzTx/>
              <a:buFontTx/>
              <a:buNone/>
              <a:tabLst/>
              <a:defRPr/>
            </a:pPr>
            <a:fld id="{79C64A60-0867-4326-AB3E-DD2BEE07EFCB}" type="slidenum">
              <a:rPr kumimoji="0" lang="en-US" altLang="es-MX"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a:sym typeface="Arial"/>
              </a:rPr>
              <a:pPr marL="0" marR="0" lvl="0" indent="0" algn="r" defTabSz="1217613" rtl="0" eaLnBrk="1" fontAlgn="base" latinLnBrk="0" hangingPunct="1">
                <a:lnSpc>
                  <a:spcPct val="100000"/>
                </a:lnSpc>
                <a:spcBef>
                  <a:spcPct val="0"/>
                </a:spcBef>
                <a:spcAft>
                  <a:spcPct val="0"/>
                </a:spcAft>
                <a:buClrTx/>
                <a:buSzTx/>
                <a:buFontTx/>
                <a:buNone/>
                <a:tabLst/>
                <a:defRPr/>
              </a:pPr>
              <a:t>28</a:t>
            </a:fld>
            <a:endParaRPr kumimoji="0" lang="en-US" altLang="es-MX"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a:sym typeface="Arial"/>
            </a:endParaRPr>
          </a:p>
        </p:txBody>
      </p:sp>
    </p:spTree>
    <p:extLst>
      <p:ext uri="{BB962C8B-B14F-4D97-AF65-F5344CB8AC3E}">
        <p14:creationId xmlns:p14="http://schemas.microsoft.com/office/powerpoint/2010/main" val="2420569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Marcador de imagen de diapositiva 1">
            <a:extLst>
              <a:ext uri="{FF2B5EF4-FFF2-40B4-BE49-F238E27FC236}">
                <a16:creationId xmlns:a16="http://schemas.microsoft.com/office/drawing/2014/main" id="{DE22E95B-910D-4E7B-B0F7-C84F09E199B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Marcador de notas 2">
            <a:extLst>
              <a:ext uri="{FF2B5EF4-FFF2-40B4-BE49-F238E27FC236}">
                <a16:creationId xmlns:a16="http://schemas.microsoft.com/office/drawing/2014/main" id="{8D0AC00B-A551-4F59-9A04-F011946D5A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MX" dirty="0"/>
          </a:p>
        </p:txBody>
      </p:sp>
      <p:sp>
        <p:nvSpPr>
          <p:cNvPr id="101380" name="Marcador de número de diapositiva 3">
            <a:extLst>
              <a:ext uri="{FF2B5EF4-FFF2-40B4-BE49-F238E27FC236}">
                <a16:creationId xmlns:a16="http://schemas.microsoft.com/office/drawing/2014/main" id="{4BFFD865-4724-4F8F-8BD9-6806A66BEB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defRPr>
            </a:lvl1pPr>
            <a:lvl2pPr marL="742950" indent="-285750">
              <a:defRPr sz="2400">
                <a:solidFill>
                  <a:schemeClr val="tx1"/>
                </a:solidFill>
                <a:latin typeface="Calibri" panose="020F0502020204030204" pitchFamily="34" charset="0"/>
              </a:defRPr>
            </a:lvl2pPr>
            <a:lvl3pPr marL="1143000" indent="-228600">
              <a:defRPr sz="2400">
                <a:solidFill>
                  <a:schemeClr val="tx1"/>
                </a:solidFill>
                <a:latin typeface="Calibri" panose="020F0502020204030204" pitchFamily="34" charset="0"/>
              </a:defRPr>
            </a:lvl3pPr>
            <a:lvl4pPr marL="1600200" indent="-228600">
              <a:defRPr sz="2400">
                <a:solidFill>
                  <a:schemeClr val="tx1"/>
                </a:solidFill>
                <a:latin typeface="Calibri" panose="020F0502020204030204" pitchFamily="34" charset="0"/>
              </a:defRPr>
            </a:lvl4pPr>
            <a:lvl5pPr marL="2057400" indent="-228600">
              <a:defRPr sz="2400">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0962991-4B11-4A97-BBFE-B36A0EBF25EB}" type="slidenum">
              <a:rPr kumimoji="0" lang="en-US" altLang="es-MX" sz="1300" b="0" i="0" u="none" strike="noStrike" kern="0" cap="none" spc="0" normalizeH="0" baseline="0" noProof="0" smtClean="0">
                <a:ln>
                  <a:noFill/>
                </a:ln>
                <a:solidFill>
                  <a:srgbClr val="000000"/>
                </a:solidFill>
                <a:effectLst/>
                <a:uLnTx/>
                <a:uFillTx/>
                <a:latin typeface="Calibri" panose="020F0502020204030204" pitchFamily="34" charset="0"/>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altLang="es-MX" sz="1300" b="0" i="0" u="none" strike="noStrike" kern="0" cap="none" spc="0" normalizeH="0" baseline="0" noProof="0" dirty="0">
              <a:ln>
                <a:noFill/>
              </a:ln>
              <a:solidFill>
                <a:srgbClr val="000000"/>
              </a:solidFill>
              <a:effectLst/>
              <a:uLnTx/>
              <a:uFillTx/>
              <a:latin typeface="Calibri" panose="020F0502020204030204" pitchFamily="34" charset="0"/>
              <a:ea typeface="+mn-ea"/>
              <a:cs typeface="Arial"/>
              <a:sym typeface="Arial"/>
            </a:endParaRPr>
          </a:p>
        </p:txBody>
      </p:sp>
    </p:spTree>
    <p:extLst>
      <p:ext uri="{BB962C8B-B14F-4D97-AF65-F5344CB8AC3E}">
        <p14:creationId xmlns:p14="http://schemas.microsoft.com/office/powerpoint/2010/main" val="1267982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704850"/>
            <a:ext cx="6257925" cy="3519488"/>
          </a:xfrm>
        </p:spPr>
      </p:sp>
      <p:sp>
        <p:nvSpPr>
          <p:cNvPr id="3" name="Marcador de notas 2"/>
          <p:cNvSpPr>
            <a:spLocks noGrp="1"/>
          </p:cNvSpPr>
          <p:nvPr>
            <p:ph type="body" idx="1"/>
          </p:nvPr>
        </p:nvSpPr>
        <p:spPr/>
        <p:txBody>
          <a:bodyPr/>
          <a:lstStyle/>
          <a:p>
            <a:pPr marL="163592" indent="0">
              <a:buNone/>
            </a:pPr>
            <a:r>
              <a:rPr lang="es-CO" dirty="0"/>
              <a:t>DEFINE EL ENTE DEPARTAMENTAL INS </a:t>
            </a:r>
          </a:p>
        </p:txBody>
      </p:sp>
    </p:spTree>
    <p:extLst>
      <p:ext uri="{BB962C8B-B14F-4D97-AF65-F5344CB8AC3E}">
        <p14:creationId xmlns:p14="http://schemas.microsoft.com/office/powerpoint/2010/main" val="2988466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704850"/>
            <a:ext cx="6257925" cy="3519488"/>
          </a:xfrm>
        </p:spPr>
      </p:sp>
      <p:sp>
        <p:nvSpPr>
          <p:cNvPr id="3" name="Marcador de notas 2"/>
          <p:cNvSpPr>
            <a:spLocks noGrp="1"/>
          </p:cNvSpPr>
          <p:nvPr>
            <p:ph type="body" idx="1"/>
          </p:nvPr>
        </p:nvSpPr>
        <p:spPr/>
        <p:txBody>
          <a:bodyPr/>
          <a:lstStyle/>
          <a:p>
            <a:pPr marL="158750" indent="0">
              <a:buNone/>
            </a:pPr>
            <a:endParaRPr lang="es-CO" dirty="0"/>
          </a:p>
        </p:txBody>
      </p:sp>
    </p:spTree>
    <p:extLst>
      <p:ext uri="{BB962C8B-B14F-4D97-AF65-F5344CB8AC3E}">
        <p14:creationId xmlns:p14="http://schemas.microsoft.com/office/powerpoint/2010/main" val="1749197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35959-6A16-4612-8304-387D058BFC9F}" type="slidenum">
              <a:rPr kumimoji="0" lang="es-C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s-CO"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1436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35959-6A16-4612-8304-387D058BFC9F}" type="slidenum">
              <a:rPr kumimoji="0" lang="es-C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s-CO"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0435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D35959-6A16-4612-8304-387D058BFC9F}"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191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CA0F04-C1E6-7803-2191-662067734AE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CFABFB50-8E5B-0CFA-ACF4-50B22C7B72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A84D1780-D1D3-1D9D-456C-DFFE2B2A4511}"/>
              </a:ext>
            </a:extLst>
          </p:cNvPr>
          <p:cNvSpPr>
            <a:spLocks noGrp="1"/>
          </p:cNvSpPr>
          <p:nvPr>
            <p:ph type="dt" sz="half" idx="10"/>
          </p:nvPr>
        </p:nvSpPr>
        <p:spPr/>
        <p:txBody>
          <a:bodyPr/>
          <a:lstStyle/>
          <a:p>
            <a:fld id="{60ADA4F9-4F59-409C-A188-37F50BA0C7C5}" type="datetimeFigureOut">
              <a:rPr lang="es-MX" smtClean="0"/>
              <a:t>27/06/2024</a:t>
            </a:fld>
            <a:endParaRPr lang="es-MX" dirty="0"/>
          </a:p>
        </p:txBody>
      </p:sp>
      <p:sp>
        <p:nvSpPr>
          <p:cNvPr id="5" name="Marcador de pie de página 4">
            <a:extLst>
              <a:ext uri="{FF2B5EF4-FFF2-40B4-BE49-F238E27FC236}">
                <a16:creationId xmlns:a16="http://schemas.microsoft.com/office/drawing/2014/main" id="{C9F478A0-E572-6D0C-8735-B90499483A01}"/>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049664F0-89DE-D8B1-78CE-644FE1BAEAC2}"/>
              </a:ext>
            </a:extLst>
          </p:cNvPr>
          <p:cNvSpPr>
            <a:spLocks noGrp="1"/>
          </p:cNvSpPr>
          <p:nvPr>
            <p:ph type="sldNum" sz="quarter" idx="12"/>
          </p:nvPr>
        </p:nvSpPr>
        <p:spPr/>
        <p:txBody>
          <a:bodyPr/>
          <a:lstStyle/>
          <a:p>
            <a:fld id="{9B47CC01-3EF8-4E07-9C42-512AF0262247}" type="slidenum">
              <a:rPr lang="es-MX" smtClean="0"/>
              <a:t>‹Nº›</a:t>
            </a:fld>
            <a:endParaRPr lang="es-MX" dirty="0"/>
          </a:p>
        </p:txBody>
      </p:sp>
    </p:spTree>
    <p:extLst>
      <p:ext uri="{BB962C8B-B14F-4D97-AF65-F5344CB8AC3E}">
        <p14:creationId xmlns:p14="http://schemas.microsoft.com/office/powerpoint/2010/main" val="4282428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9408AA-5CD7-E5DB-142D-4B88395125C5}"/>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B0590528-EED4-9D0F-29E0-7E2DABEAA37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FDCE4CB4-DA4B-1CD2-7CB0-B880C23795C5}"/>
              </a:ext>
            </a:extLst>
          </p:cNvPr>
          <p:cNvSpPr>
            <a:spLocks noGrp="1"/>
          </p:cNvSpPr>
          <p:nvPr>
            <p:ph type="dt" sz="half" idx="10"/>
          </p:nvPr>
        </p:nvSpPr>
        <p:spPr/>
        <p:txBody>
          <a:bodyPr/>
          <a:lstStyle/>
          <a:p>
            <a:fld id="{60ADA4F9-4F59-409C-A188-37F50BA0C7C5}" type="datetimeFigureOut">
              <a:rPr lang="es-MX" smtClean="0"/>
              <a:t>27/06/2024</a:t>
            </a:fld>
            <a:endParaRPr lang="es-MX" dirty="0"/>
          </a:p>
        </p:txBody>
      </p:sp>
      <p:sp>
        <p:nvSpPr>
          <p:cNvPr id="5" name="Marcador de pie de página 4">
            <a:extLst>
              <a:ext uri="{FF2B5EF4-FFF2-40B4-BE49-F238E27FC236}">
                <a16:creationId xmlns:a16="http://schemas.microsoft.com/office/drawing/2014/main" id="{8B1AD5D4-A6D4-EC7F-8F60-7AF2492AA733}"/>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03F2ABFE-A17D-48DB-2B2A-40509D7EDEE3}"/>
              </a:ext>
            </a:extLst>
          </p:cNvPr>
          <p:cNvSpPr>
            <a:spLocks noGrp="1"/>
          </p:cNvSpPr>
          <p:nvPr>
            <p:ph type="sldNum" sz="quarter" idx="12"/>
          </p:nvPr>
        </p:nvSpPr>
        <p:spPr/>
        <p:txBody>
          <a:bodyPr/>
          <a:lstStyle/>
          <a:p>
            <a:fld id="{9B47CC01-3EF8-4E07-9C42-512AF0262247}" type="slidenum">
              <a:rPr lang="es-MX" smtClean="0"/>
              <a:t>‹Nº›</a:t>
            </a:fld>
            <a:endParaRPr lang="es-MX" dirty="0"/>
          </a:p>
        </p:txBody>
      </p:sp>
    </p:spTree>
    <p:extLst>
      <p:ext uri="{BB962C8B-B14F-4D97-AF65-F5344CB8AC3E}">
        <p14:creationId xmlns:p14="http://schemas.microsoft.com/office/powerpoint/2010/main" val="3788248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012B92F-704F-36EE-2B14-E9AE4081B2F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2DAEA3B9-5419-D9CC-F482-67B53A7D342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9381612D-05F8-839B-DCDD-44E905248628}"/>
              </a:ext>
            </a:extLst>
          </p:cNvPr>
          <p:cNvSpPr>
            <a:spLocks noGrp="1"/>
          </p:cNvSpPr>
          <p:nvPr>
            <p:ph type="dt" sz="half" idx="10"/>
          </p:nvPr>
        </p:nvSpPr>
        <p:spPr/>
        <p:txBody>
          <a:bodyPr/>
          <a:lstStyle/>
          <a:p>
            <a:fld id="{60ADA4F9-4F59-409C-A188-37F50BA0C7C5}" type="datetimeFigureOut">
              <a:rPr lang="es-MX" smtClean="0"/>
              <a:t>27/06/2024</a:t>
            </a:fld>
            <a:endParaRPr lang="es-MX" dirty="0"/>
          </a:p>
        </p:txBody>
      </p:sp>
      <p:sp>
        <p:nvSpPr>
          <p:cNvPr id="5" name="Marcador de pie de página 4">
            <a:extLst>
              <a:ext uri="{FF2B5EF4-FFF2-40B4-BE49-F238E27FC236}">
                <a16:creationId xmlns:a16="http://schemas.microsoft.com/office/drawing/2014/main" id="{645318EC-08BE-EA44-6593-C367307EA955}"/>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89B637F7-4F2C-0CDF-1B41-C9234773827A}"/>
              </a:ext>
            </a:extLst>
          </p:cNvPr>
          <p:cNvSpPr>
            <a:spLocks noGrp="1"/>
          </p:cNvSpPr>
          <p:nvPr>
            <p:ph type="sldNum" sz="quarter" idx="12"/>
          </p:nvPr>
        </p:nvSpPr>
        <p:spPr/>
        <p:txBody>
          <a:bodyPr/>
          <a:lstStyle/>
          <a:p>
            <a:fld id="{9B47CC01-3EF8-4E07-9C42-512AF0262247}" type="slidenum">
              <a:rPr lang="es-MX" smtClean="0"/>
              <a:t>‹Nº›</a:t>
            </a:fld>
            <a:endParaRPr lang="es-MX" dirty="0"/>
          </a:p>
        </p:txBody>
      </p:sp>
    </p:spTree>
    <p:extLst>
      <p:ext uri="{BB962C8B-B14F-4D97-AF65-F5344CB8AC3E}">
        <p14:creationId xmlns:p14="http://schemas.microsoft.com/office/powerpoint/2010/main" val="394925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1939673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880781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3442644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6" name="Footer Placeholder 5"/>
          <p:cNvSpPr>
            <a:spLocks noGrp="1"/>
          </p:cNvSpPr>
          <p:nvPr>
            <p:ph type="ftr" sz="quarter" idx="11"/>
          </p:nvPr>
        </p:nvSpPr>
        <p:spPr/>
        <p:txBody>
          <a:bodyPr/>
          <a:lstStyle/>
          <a:p>
            <a:endParaRPr lang="es-CO" dirty="0"/>
          </a:p>
        </p:txBody>
      </p:sp>
      <p:sp>
        <p:nvSpPr>
          <p:cNvPr id="7" name="Slide Number Placeholder 6"/>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1923633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8" name="Footer Placeholder 7"/>
          <p:cNvSpPr>
            <a:spLocks noGrp="1"/>
          </p:cNvSpPr>
          <p:nvPr>
            <p:ph type="ftr" sz="quarter" idx="11"/>
          </p:nvPr>
        </p:nvSpPr>
        <p:spPr/>
        <p:txBody>
          <a:bodyPr/>
          <a:lstStyle/>
          <a:p>
            <a:endParaRPr lang="es-CO" dirty="0"/>
          </a:p>
        </p:txBody>
      </p:sp>
      <p:sp>
        <p:nvSpPr>
          <p:cNvPr id="9" name="Slide Number Placeholder 8"/>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2974279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4" name="Footer Placeholder 3"/>
          <p:cNvSpPr>
            <a:spLocks noGrp="1"/>
          </p:cNvSpPr>
          <p:nvPr>
            <p:ph type="ftr" sz="quarter" idx="11"/>
          </p:nvPr>
        </p:nvSpPr>
        <p:spPr/>
        <p:txBody>
          <a:bodyPr/>
          <a:lstStyle/>
          <a:p>
            <a:endParaRPr lang="es-CO" dirty="0"/>
          </a:p>
        </p:txBody>
      </p:sp>
      <p:sp>
        <p:nvSpPr>
          <p:cNvPr id="5" name="Slide Number Placeholder 4"/>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1018410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3" name="Footer Placeholder 2"/>
          <p:cNvSpPr>
            <a:spLocks noGrp="1"/>
          </p:cNvSpPr>
          <p:nvPr>
            <p:ph type="ftr" sz="quarter" idx="11"/>
          </p:nvPr>
        </p:nvSpPr>
        <p:spPr/>
        <p:txBody>
          <a:bodyPr/>
          <a:lstStyle/>
          <a:p>
            <a:endParaRPr lang="es-CO" dirty="0"/>
          </a:p>
        </p:txBody>
      </p:sp>
      <p:sp>
        <p:nvSpPr>
          <p:cNvPr id="4" name="Slide Number Placeholder 3"/>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1487357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6" name="Footer Placeholder 5"/>
          <p:cNvSpPr>
            <a:spLocks noGrp="1"/>
          </p:cNvSpPr>
          <p:nvPr>
            <p:ph type="ftr" sz="quarter" idx="11"/>
          </p:nvPr>
        </p:nvSpPr>
        <p:spPr/>
        <p:txBody>
          <a:bodyPr/>
          <a:lstStyle/>
          <a:p>
            <a:endParaRPr lang="es-CO" dirty="0"/>
          </a:p>
        </p:txBody>
      </p:sp>
      <p:sp>
        <p:nvSpPr>
          <p:cNvPr id="7" name="Slide Number Placeholder 6"/>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236110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B598E6-AD99-A7A5-478C-C23B76F57ADD}"/>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2D8168A3-FCDC-3963-7771-FEFF4B81DDB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BDB6E984-1C50-6F04-CD7F-004AEF37D36D}"/>
              </a:ext>
            </a:extLst>
          </p:cNvPr>
          <p:cNvSpPr>
            <a:spLocks noGrp="1"/>
          </p:cNvSpPr>
          <p:nvPr>
            <p:ph type="dt" sz="half" idx="10"/>
          </p:nvPr>
        </p:nvSpPr>
        <p:spPr/>
        <p:txBody>
          <a:bodyPr/>
          <a:lstStyle/>
          <a:p>
            <a:fld id="{60ADA4F9-4F59-409C-A188-37F50BA0C7C5}" type="datetimeFigureOut">
              <a:rPr lang="es-MX" smtClean="0"/>
              <a:t>27/06/2024</a:t>
            </a:fld>
            <a:endParaRPr lang="es-MX" dirty="0"/>
          </a:p>
        </p:txBody>
      </p:sp>
      <p:sp>
        <p:nvSpPr>
          <p:cNvPr id="5" name="Marcador de pie de página 4">
            <a:extLst>
              <a:ext uri="{FF2B5EF4-FFF2-40B4-BE49-F238E27FC236}">
                <a16:creationId xmlns:a16="http://schemas.microsoft.com/office/drawing/2014/main" id="{45C801FE-8FE5-2A17-971E-AB0877288DD9}"/>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73E3D2D1-884E-1C6C-C8A9-917E4824C91F}"/>
              </a:ext>
            </a:extLst>
          </p:cNvPr>
          <p:cNvSpPr>
            <a:spLocks noGrp="1"/>
          </p:cNvSpPr>
          <p:nvPr>
            <p:ph type="sldNum" sz="quarter" idx="12"/>
          </p:nvPr>
        </p:nvSpPr>
        <p:spPr/>
        <p:txBody>
          <a:bodyPr/>
          <a:lstStyle/>
          <a:p>
            <a:fld id="{9B47CC01-3EF8-4E07-9C42-512AF0262247}" type="slidenum">
              <a:rPr lang="es-MX" smtClean="0"/>
              <a:t>‹Nº›</a:t>
            </a:fld>
            <a:endParaRPr lang="es-MX" dirty="0"/>
          </a:p>
        </p:txBody>
      </p:sp>
    </p:spTree>
    <p:extLst>
      <p:ext uri="{BB962C8B-B14F-4D97-AF65-F5344CB8AC3E}">
        <p14:creationId xmlns:p14="http://schemas.microsoft.com/office/powerpoint/2010/main" val="2271790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6" name="Footer Placeholder 5"/>
          <p:cNvSpPr>
            <a:spLocks noGrp="1"/>
          </p:cNvSpPr>
          <p:nvPr>
            <p:ph type="ftr" sz="quarter" idx="11"/>
          </p:nvPr>
        </p:nvSpPr>
        <p:spPr/>
        <p:txBody>
          <a:bodyPr/>
          <a:lstStyle/>
          <a:p>
            <a:endParaRPr lang="es-CO" dirty="0"/>
          </a:p>
        </p:txBody>
      </p:sp>
      <p:sp>
        <p:nvSpPr>
          <p:cNvPr id="7" name="Slide Number Placeholder 6"/>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2809139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1447336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2770972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28443693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32781321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705860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6" name="Footer Placeholder 5"/>
          <p:cNvSpPr>
            <a:spLocks noGrp="1"/>
          </p:cNvSpPr>
          <p:nvPr>
            <p:ph type="ftr" sz="quarter" idx="11"/>
          </p:nvPr>
        </p:nvSpPr>
        <p:spPr/>
        <p:txBody>
          <a:bodyPr/>
          <a:lstStyle/>
          <a:p>
            <a:endParaRPr lang="es-CO" dirty="0"/>
          </a:p>
        </p:txBody>
      </p:sp>
      <p:sp>
        <p:nvSpPr>
          <p:cNvPr id="7" name="Slide Number Placeholder 6"/>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3492925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8" name="Footer Placeholder 7"/>
          <p:cNvSpPr>
            <a:spLocks noGrp="1"/>
          </p:cNvSpPr>
          <p:nvPr>
            <p:ph type="ftr" sz="quarter" idx="11"/>
          </p:nvPr>
        </p:nvSpPr>
        <p:spPr/>
        <p:txBody>
          <a:bodyPr/>
          <a:lstStyle/>
          <a:p>
            <a:endParaRPr lang="es-CO" dirty="0"/>
          </a:p>
        </p:txBody>
      </p:sp>
      <p:sp>
        <p:nvSpPr>
          <p:cNvPr id="9" name="Slide Number Placeholder 8"/>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20206383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4" name="Footer Placeholder 3"/>
          <p:cNvSpPr>
            <a:spLocks noGrp="1"/>
          </p:cNvSpPr>
          <p:nvPr>
            <p:ph type="ftr" sz="quarter" idx="11"/>
          </p:nvPr>
        </p:nvSpPr>
        <p:spPr/>
        <p:txBody>
          <a:bodyPr/>
          <a:lstStyle/>
          <a:p>
            <a:endParaRPr lang="es-CO" dirty="0"/>
          </a:p>
        </p:txBody>
      </p:sp>
      <p:sp>
        <p:nvSpPr>
          <p:cNvPr id="5" name="Slide Number Placeholder 4"/>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16784804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3" name="Footer Placeholder 2"/>
          <p:cNvSpPr>
            <a:spLocks noGrp="1"/>
          </p:cNvSpPr>
          <p:nvPr>
            <p:ph type="ftr" sz="quarter" idx="11"/>
          </p:nvPr>
        </p:nvSpPr>
        <p:spPr/>
        <p:txBody>
          <a:bodyPr/>
          <a:lstStyle/>
          <a:p>
            <a:endParaRPr lang="es-CO" dirty="0"/>
          </a:p>
        </p:txBody>
      </p:sp>
      <p:sp>
        <p:nvSpPr>
          <p:cNvPr id="4" name="Slide Number Placeholder 3"/>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3103941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D2E781-4F88-3427-CA66-6EE16371B1E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C599DD2B-ACB7-1D4F-A664-54F33DF045D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B95024B-078C-6968-BF5C-94CF0E9226B6}"/>
              </a:ext>
            </a:extLst>
          </p:cNvPr>
          <p:cNvSpPr>
            <a:spLocks noGrp="1"/>
          </p:cNvSpPr>
          <p:nvPr>
            <p:ph type="dt" sz="half" idx="10"/>
          </p:nvPr>
        </p:nvSpPr>
        <p:spPr/>
        <p:txBody>
          <a:bodyPr/>
          <a:lstStyle/>
          <a:p>
            <a:fld id="{60ADA4F9-4F59-409C-A188-37F50BA0C7C5}" type="datetimeFigureOut">
              <a:rPr lang="es-MX" smtClean="0"/>
              <a:t>27/06/2024</a:t>
            </a:fld>
            <a:endParaRPr lang="es-MX" dirty="0"/>
          </a:p>
        </p:txBody>
      </p:sp>
      <p:sp>
        <p:nvSpPr>
          <p:cNvPr id="5" name="Marcador de pie de página 4">
            <a:extLst>
              <a:ext uri="{FF2B5EF4-FFF2-40B4-BE49-F238E27FC236}">
                <a16:creationId xmlns:a16="http://schemas.microsoft.com/office/drawing/2014/main" id="{9FD01F03-F0C1-EBFA-2202-5CC382FD4A1C}"/>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A8928BC1-4EA7-80C6-5ACB-8F6728B61B16}"/>
              </a:ext>
            </a:extLst>
          </p:cNvPr>
          <p:cNvSpPr>
            <a:spLocks noGrp="1"/>
          </p:cNvSpPr>
          <p:nvPr>
            <p:ph type="sldNum" sz="quarter" idx="12"/>
          </p:nvPr>
        </p:nvSpPr>
        <p:spPr/>
        <p:txBody>
          <a:bodyPr/>
          <a:lstStyle/>
          <a:p>
            <a:fld id="{9B47CC01-3EF8-4E07-9C42-512AF0262247}" type="slidenum">
              <a:rPr lang="es-MX" smtClean="0"/>
              <a:t>‹Nº›</a:t>
            </a:fld>
            <a:endParaRPr lang="es-MX" dirty="0"/>
          </a:p>
        </p:txBody>
      </p:sp>
    </p:spTree>
    <p:extLst>
      <p:ext uri="{BB962C8B-B14F-4D97-AF65-F5344CB8AC3E}">
        <p14:creationId xmlns:p14="http://schemas.microsoft.com/office/powerpoint/2010/main" val="2967490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6" name="Footer Placeholder 5"/>
          <p:cNvSpPr>
            <a:spLocks noGrp="1"/>
          </p:cNvSpPr>
          <p:nvPr>
            <p:ph type="ftr" sz="quarter" idx="11"/>
          </p:nvPr>
        </p:nvSpPr>
        <p:spPr/>
        <p:txBody>
          <a:bodyPr/>
          <a:lstStyle/>
          <a:p>
            <a:endParaRPr lang="es-CO" dirty="0"/>
          </a:p>
        </p:txBody>
      </p:sp>
      <p:sp>
        <p:nvSpPr>
          <p:cNvPr id="7" name="Slide Number Placeholder 6"/>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3547865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6" name="Footer Placeholder 5"/>
          <p:cNvSpPr>
            <a:spLocks noGrp="1"/>
          </p:cNvSpPr>
          <p:nvPr>
            <p:ph type="ftr" sz="quarter" idx="11"/>
          </p:nvPr>
        </p:nvSpPr>
        <p:spPr/>
        <p:txBody>
          <a:bodyPr/>
          <a:lstStyle/>
          <a:p>
            <a:endParaRPr lang="es-CO" dirty="0"/>
          </a:p>
        </p:txBody>
      </p:sp>
      <p:sp>
        <p:nvSpPr>
          <p:cNvPr id="7" name="Slide Number Placeholder 6"/>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1638858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28685457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39836540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6/27/2024</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dirty="0"/>
          </a:p>
        </p:txBody>
      </p:sp>
    </p:spTree>
    <p:extLst>
      <p:ext uri="{BB962C8B-B14F-4D97-AF65-F5344CB8AC3E}">
        <p14:creationId xmlns:p14="http://schemas.microsoft.com/office/powerpoint/2010/main" val="1213851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61793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15846230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2518324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6" name="Footer Placeholder 5"/>
          <p:cNvSpPr>
            <a:spLocks noGrp="1"/>
          </p:cNvSpPr>
          <p:nvPr>
            <p:ph type="ftr" sz="quarter" idx="11"/>
          </p:nvPr>
        </p:nvSpPr>
        <p:spPr/>
        <p:txBody>
          <a:bodyPr/>
          <a:lstStyle/>
          <a:p>
            <a:endParaRPr lang="es-CO" dirty="0"/>
          </a:p>
        </p:txBody>
      </p:sp>
      <p:sp>
        <p:nvSpPr>
          <p:cNvPr id="7" name="Slide Number Placeholder 6"/>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24803639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8" name="Footer Placeholder 7"/>
          <p:cNvSpPr>
            <a:spLocks noGrp="1"/>
          </p:cNvSpPr>
          <p:nvPr>
            <p:ph type="ftr" sz="quarter" idx="11"/>
          </p:nvPr>
        </p:nvSpPr>
        <p:spPr/>
        <p:txBody>
          <a:bodyPr/>
          <a:lstStyle/>
          <a:p>
            <a:endParaRPr lang="es-CO" dirty="0"/>
          </a:p>
        </p:txBody>
      </p:sp>
      <p:sp>
        <p:nvSpPr>
          <p:cNvPr id="9" name="Slide Number Placeholder 8"/>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651175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E60500-DF3E-A077-97B0-4E0E02AB510D}"/>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5FFAB66C-16EF-5BAA-7E7E-7B86323CC75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2A803DEA-0586-ADBB-FB2D-F2B1037E5F9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F4922E5B-8C79-211D-7571-12B40E1FDCCD}"/>
              </a:ext>
            </a:extLst>
          </p:cNvPr>
          <p:cNvSpPr>
            <a:spLocks noGrp="1"/>
          </p:cNvSpPr>
          <p:nvPr>
            <p:ph type="dt" sz="half" idx="10"/>
          </p:nvPr>
        </p:nvSpPr>
        <p:spPr/>
        <p:txBody>
          <a:bodyPr/>
          <a:lstStyle/>
          <a:p>
            <a:fld id="{60ADA4F9-4F59-409C-A188-37F50BA0C7C5}" type="datetimeFigureOut">
              <a:rPr lang="es-MX" smtClean="0"/>
              <a:t>27/06/2024</a:t>
            </a:fld>
            <a:endParaRPr lang="es-MX" dirty="0"/>
          </a:p>
        </p:txBody>
      </p:sp>
      <p:sp>
        <p:nvSpPr>
          <p:cNvPr id="6" name="Marcador de pie de página 5">
            <a:extLst>
              <a:ext uri="{FF2B5EF4-FFF2-40B4-BE49-F238E27FC236}">
                <a16:creationId xmlns:a16="http://schemas.microsoft.com/office/drawing/2014/main" id="{FC410A6E-C6C5-FC26-8B34-A1062B5A81B4}"/>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0CEB4993-4270-B688-4FC0-21A58BCE7167}"/>
              </a:ext>
            </a:extLst>
          </p:cNvPr>
          <p:cNvSpPr>
            <a:spLocks noGrp="1"/>
          </p:cNvSpPr>
          <p:nvPr>
            <p:ph type="sldNum" sz="quarter" idx="12"/>
          </p:nvPr>
        </p:nvSpPr>
        <p:spPr/>
        <p:txBody>
          <a:bodyPr/>
          <a:lstStyle/>
          <a:p>
            <a:fld id="{9B47CC01-3EF8-4E07-9C42-512AF0262247}" type="slidenum">
              <a:rPr lang="es-MX" smtClean="0"/>
              <a:t>‹Nº›</a:t>
            </a:fld>
            <a:endParaRPr lang="es-MX" dirty="0"/>
          </a:p>
        </p:txBody>
      </p:sp>
    </p:spTree>
    <p:extLst>
      <p:ext uri="{BB962C8B-B14F-4D97-AF65-F5344CB8AC3E}">
        <p14:creationId xmlns:p14="http://schemas.microsoft.com/office/powerpoint/2010/main" val="16625358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4" name="Footer Placeholder 3"/>
          <p:cNvSpPr>
            <a:spLocks noGrp="1"/>
          </p:cNvSpPr>
          <p:nvPr>
            <p:ph type="ftr" sz="quarter" idx="11"/>
          </p:nvPr>
        </p:nvSpPr>
        <p:spPr/>
        <p:txBody>
          <a:bodyPr/>
          <a:lstStyle/>
          <a:p>
            <a:endParaRPr lang="es-CO" dirty="0"/>
          </a:p>
        </p:txBody>
      </p:sp>
      <p:sp>
        <p:nvSpPr>
          <p:cNvPr id="5" name="Slide Number Placeholder 4"/>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3845930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3" name="Footer Placeholder 2"/>
          <p:cNvSpPr>
            <a:spLocks noGrp="1"/>
          </p:cNvSpPr>
          <p:nvPr>
            <p:ph type="ftr" sz="quarter" idx="11"/>
          </p:nvPr>
        </p:nvSpPr>
        <p:spPr/>
        <p:txBody>
          <a:bodyPr/>
          <a:lstStyle/>
          <a:p>
            <a:endParaRPr lang="es-CO" dirty="0"/>
          </a:p>
        </p:txBody>
      </p:sp>
      <p:sp>
        <p:nvSpPr>
          <p:cNvPr id="4" name="Slide Number Placeholder 3"/>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17764774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6" name="Footer Placeholder 5"/>
          <p:cNvSpPr>
            <a:spLocks noGrp="1"/>
          </p:cNvSpPr>
          <p:nvPr>
            <p:ph type="ftr" sz="quarter" idx="11"/>
          </p:nvPr>
        </p:nvSpPr>
        <p:spPr/>
        <p:txBody>
          <a:bodyPr/>
          <a:lstStyle/>
          <a:p>
            <a:endParaRPr lang="es-CO" dirty="0"/>
          </a:p>
        </p:txBody>
      </p:sp>
      <p:sp>
        <p:nvSpPr>
          <p:cNvPr id="7" name="Slide Number Placeholder 6"/>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15548822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6" name="Footer Placeholder 5"/>
          <p:cNvSpPr>
            <a:spLocks noGrp="1"/>
          </p:cNvSpPr>
          <p:nvPr>
            <p:ph type="ftr" sz="quarter" idx="11"/>
          </p:nvPr>
        </p:nvSpPr>
        <p:spPr/>
        <p:txBody>
          <a:bodyPr/>
          <a:lstStyle/>
          <a:p>
            <a:endParaRPr lang="es-CO" dirty="0"/>
          </a:p>
        </p:txBody>
      </p:sp>
      <p:sp>
        <p:nvSpPr>
          <p:cNvPr id="7" name="Slide Number Placeholder 6"/>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35400034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34167501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9530547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92"/>
        <p:cNvGrpSpPr/>
        <p:nvPr/>
      </p:nvGrpSpPr>
      <p:grpSpPr>
        <a:xfrm>
          <a:off x="0" y="0"/>
          <a:ext cx="0" cy="0"/>
          <a:chOff x="0" y="0"/>
          <a:chExt cx="0" cy="0"/>
        </a:xfrm>
      </p:grpSpPr>
      <p:sp>
        <p:nvSpPr>
          <p:cNvPr id="93" name="Google Shape;93;p15"/>
          <p:cNvSpPr txBox="1">
            <a:spLocks noGrp="1"/>
          </p:cNvSpPr>
          <p:nvPr>
            <p:ph type="body" idx="1"/>
          </p:nvPr>
        </p:nvSpPr>
        <p:spPr>
          <a:xfrm>
            <a:off x="1704833" y="1525567"/>
            <a:ext cx="8479600" cy="41344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SzPts val="1500"/>
              <a:buChar char="●"/>
              <a:defRPr/>
            </a:lvl1pPr>
            <a:lvl2pPr marL="1219170" lvl="1" indent="-431789" rtl="0">
              <a:lnSpc>
                <a:spcPct val="100000"/>
              </a:lnSpc>
              <a:spcBef>
                <a:spcPts val="0"/>
              </a:spcBef>
              <a:spcAft>
                <a:spcPts val="0"/>
              </a:spcAft>
              <a:buSzPts val="1500"/>
              <a:buChar char="○"/>
              <a:defRPr sz="2000"/>
            </a:lvl2pPr>
            <a:lvl3pPr marL="1828754" lvl="2" indent="-431789" rtl="0">
              <a:lnSpc>
                <a:spcPct val="100000"/>
              </a:lnSpc>
              <a:spcBef>
                <a:spcPts val="2133"/>
              </a:spcBef>
              <a:spcAft>
                <a:spcPts val="0"/>
              </a:spcAft>
              <a:buSzPts val="1500"/>
              <a:buChar char="■"/>
              <a:defRPr sz="2000"/>
            </a:lvl3pPr>
            <a:lvl4pPr marL="2438339" lvl="3" indent="-431789" rtl="0">
              <a:lnSpc>
                <a:spcPct val="100000"/>
              </a:lnSpc>
              <a:spcBef>
                <a:spcPts val="2133"/>
              </a:spcBef>
              <a:spcAft>
                <a:spcPts val="0"/>
              </a:spcAft>
              <a:buSzPts val="1500"/>
              <a:buChar char="●"/>
              <a:defRPr sz="2000"/>
            </a:lvl4pPr>
            <a:lvl5pPr marL="3047924" lvl="4" indent="-431789" rtl="0">
              <a:lnSpc>
                <a:spcPct val="100000"/>
              </a:lnSpc>
              <a:spcBef>
                <a:spcPts val="2133"/>
              </a:spcBef>
              <a:spcAft>
                <a:spcPts val="0"/>
              </a:spcAft>
              <a:buSzPts val="1500"/>
              <a:buChar char="○"/>
              <a:defRPr sz="2000"/>
            </a:lvl5pPr>
            <a:lvl6pPr marL="3657509" lvl="5" indent="-431789" rtl="0">
              <a:lnSpc>
                <a:spcPct val="100000"/>
              </a:lnSpc>
              <a:spcBef>
                <a:spcPts val="2133"/>
              </a:spcBef>
              <a:spcAft>
                <a:spcPts val="0"/>
              </a:spcAft>
              <a:buSzPts val="1500"/>
              <a:buChar char="■"/>
              <a:defRPr sz="2000"/>
            </a:lvl6pPr>
            <a:lvl7pPr marL="4267093" lvl="6" indent="-431789" rtl="0">
              <a:lnSpc>
                <a:spcPct val="100000"/>
              </a:lnSpc>
              <a:spcBef>
                <a:spcPts val="2133"/>
              </a:spcBef>
              <a:spcAft>
                <a:spcPts val="0"/>
              </a:spcAft>
              <a:buSzPts val="1500"/>
              <a:buChar char="●"/>
              <a:defRPr sz="2000"/>
            </a:lvl7pPr>
            <a:lvl8pPr marL="4876678" lvl="7" indent="-431789" rtl="0">
              <a:lnSpc>
                <a:spcPct val="100000"/>
              </a:lnSpc>
              <a:spcBef>
                <a:spcPts val="2133"/>
              </a:spcBef>
              <a:spcAft>
                <a:spcPts val="0"/>
              </a:spcAft>
              <a:buSzPts val="1500"/>
              <a:buChar char="○"/>
              <a:defRPr sz="2000"/>
            </a:lvl8pPr>
            <a:lvl9pPr marL="5486263" lvl="8" indent="-431789" rtl="0">
              <a:lnSpc>
                <a:spcPct val="100000"/>
              </a:lnSpc>
              <a:spcBef>
                <a:spcPts val="2133"/>
              </a:spcBef>
              <a:spcAft>
                <a:spcPts val="2133"/>
              </a:spcAft>
              <a:buSzPts val="1500"/>
              <a:buChar char="■"/>
              <a:defRPr sz="2000"/>
            </a:lvl9pPr>
          </a:lstStyle>
          <a:p>
            <a:endParaRPr/>
          </a:p>
        </p:txBody>
      </p:sp>
      <p:sp>
        <p:nvSpPr>
          <p:cNvPr id="96" name="Google Shape;96;p15"/>
          <p:cNvSpPr txBox="1">
            <a:spLocks noGrp="1"/>
          </p:cNvSpPr>
          <p:nvPr>
            <p:ph type="title"/>
          </p:nvPr>
        </p:nvSpPr>
        <p:spPr>
          <a:xfrm>
            <a:off x="415600" y="596141"/>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529894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15600" y="596141"/>
            <a:ext cx="113608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4"/>
          <p:cNvSpPr txBox="1">
            <a:spLocks noGrp="1"/>
          </p:cNvSpPr>
          <p:nvPr>
            <p:ph type="body" idx="1"/>
          </p:nvPr>
        </p:nvSpPr>
        <p:spPr>
          <a:xfrm>
            <a:off x="953633" y="1536633"/>
            <a:ext cx="10284800" cy="45552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SzPts val="1400"/>
              <a:buAutoNum type="arabicPeriod"/>
              <a:defRPr sz="1600"/>
            </a:lvl1pPr>
            <a:lvl2pPr marL="1219170" lvl="1" indent="-423323">
              <a:spcBef>
                <a:spcPts val="2133"/>
              </a:spcBef>
              <a:spcAft>
                <a:spcPts val="0"/>
              </a:spcAft>
              <a:buSzPts val="1400"/>
              <a:buAutoNum type="alphaLcPeriod"/>
              <a:defRPr/>
            </a:lvl2pPr>
            <a:lvl3pPr marL="1828754" lvl="2" indent="-423323">
              <a:spcBef>
                <a:spcPts val="2133"/>
              </a:spcBef>
              <a:spcAft>
                <a:spcPts val="0"/>
              </a:spcAft>
              <a:buSzPts val="1400"/>
              <a:buAutoNum type="romanLcPeriod"/>
              <a:defRPr/>
            </a:lvl3pPr>
            <a:lvl4pPr marL="2438339" lvl="3" indent="-423323">
              <a:spcBef>
                <a:spcPts val="2133"/>
              </a:spcBef>
              <a:spcAft>
                <a:spcPts val="0"/>
              </a:spcAft>
              <a:buSzPts val="1400"/>
              <a:buAutoNum type="arabicPeriod"/>
              <a:defRPr/>
            </a:lvl4pPr>
            <a:lvl5pPr marL="3047924" lvl="4" indent="-423323">
              <a:spcBef>
                <a:spcPts val="2133"/>
              </a:spcBef>
              <a:spcAft>
                <a:spcPts val="0"/>
              </a:spcAft>
              <a:buSzPts val="1400"/>
              <a:buAutoNum type="alphaLcPeriod"/>
              <a:defRPr/>
            </a:lvl5pPr>
            <a:lvl6pPr marL="3657509" lvl="5" indent="-423323">
              <a:spcBef>
                <a:spcPts val="2133"/>
              </a:spcBef>
              <a:spcAft>
                <a:spcPts val="0"/>
              </a:spcAft>
              <a:buSzPts val="1400"/>
              <a:buAutoNum type="romanLcPeriod"/>
              <a:defRPr/>
            </a:lvl6pPr>
            <a:lvl7pPr marL="4267093" lvl="6" indent="-423323">
              <a:spcBef>
                <a:spcPts val="2133"/>
              </a:spcBef>
              <a:spcAft>
                <a:spcPts val="0"/>
              </a:spcAft>
              <a:buSzPts val="1400"/>
              <a:buAutoNum type="arabicPeriod"/>
              <a:defRPr/>
            </a:lvl7pPr>
            <a:lvl8pPr marL="4876678" lvl="7" indent="-423323">
              <a:spcBef>
                <a:spcPts val="2133"/>
              </a:spcBef>
              <a:spcAft>
                <a:spcPts val="0"/>
              </a:spcAft>
              <a:buSzPts val="1400"/>
              <a:buAutoNum type="alphaLcPeriod"/>
              <a:defRPr/>
            </a:lvl8pPr>
            <a:lvl9pPr marL="5486263" lvl="8" indent="-423323">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40923320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A6461-483D-67E7-D10A-60F57A99090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419"/>
          </a:p>
        </p:txBody>
      </p:sp>
      <p:sp>
        <p:nvSpPr>
          <p:cNvPr id="3" name="Subtítulo 2">
            <a:extLst>
              <a:ext uri="{FF2B5EF4-FFF2-40B4-BE49-F238E27FC236}">
                <a16:creationId xmlns:a16="http://schemas.microsoft.com/office/drawing/2014/main" id="{500ABF7C-6BD1-F41D-48A2-B7D892130E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419"/>
          </a:p>
        </p:txBody>
      </p:sp>
      <p:sp>
        <p:nvSpPr>
          <p:cNvPr id="4" name="Marcador de fecha 3">
            <a:extLst>
              <a:ext uri="{FF2B5EF4-FFF2-40B4-BE49-F238E27FC236}">
                <a16:creationId xmlns:a16="http://schemas.microsoft.com/office/drawing/2014/main" id="{4EEC5743-4713-BABD-D0D5-DCEC8688E2F3}"/>
              </a:ext>
            </a:extLst>
          </p:cNvPr>
          <p:cNvSpPr>
            <a:spLocks noGrp="1"/>
          </p:cNvSpPr>
          <p:nvPr>
            <p:ph type="dt" sz="half" idx="10"/>
          </p:nvPr>
        </p:nvSpPr>
        <p:spPr/>
        <p:txBody>
          <a:bodyPr/>
          <a:lstStyle/>
          <a:p>
            <a:fld id="{448C53BB-7E81-40D6-83A1-4757F8EA5A96}" type="datetimeFigureOut">
              <a:rPr lang="es-CO" smtClean="0"/>
              <a:t>27/06/2024</a:t>
            </a:fld>
            <a:endParaRPr lang="es-CO" dirty="0"/>
          </a:p>
        </p:txBody>
      </p:sp>
      <p:sp>
        <p:nvSpPr>
          <p:cNvPr id="5" name="Marcador de pie de página 4">
            <a:extLst>
              <a:ext uri="{FF2B5EF4-FFF2-40B4-BE49-F238E27FC236}">
                <a16:creationId xmlns:a16="http://schemas.microsoft.com/office/drawing/2014/main" id="{85477C5F-78F7-DBA9-F82B-AD48EB30A21A}"/>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A104C4AD-F762-7B39-8E38-53784ED0FBEF}"/>
              </a:ext>
            </a:extLst>
          </p:cNvPr>
          <p:cNvSpPr>
            <a:spLocks noGrp="1"/>
          </p:cNvSpPr>
          <p:nvPr>
            <p:ph type="sldNum" sz="quarter" idx="12"/>
          </p:nvPr>
        </p:nvSpPr>
        <p:spPr/>
        <p:txBody>
          <a:bodyPr/>
          <a:lstStyle/>
          <a:p>
            <a:fld id="{BBCF66DD-B04F-41E0-A452-48770914E141}" type="slidenum">
              <a:rPr lang="es-CO" smtClean="0"/>
              <a:t>‹Nº›</a:t>
            </a:fld>
            <a:endParaRPr lang="es-CO" dirty="0"/>
          </a:p>
        </p:txBody>
      </p:sp>
    </p:spTree>
    <p:extLst>
      <p:ext uri="{BB962C8B-B14F-4D97-AF65-F5344CB8AC3E}">
        <p14:creationId xmlns:p14="http://schemas.microsoft.com/office/powerpoint/2010/main" val="36680577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9B17FA-DEF0-A1C8-7C6E-14B2A6D990FD}"/>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4C9E53FE-098A-BAA5-63B7-F51520C8052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23D78C14-D22C-4B4B-27A4-E1CB84CE92DB}"/>
              </a:ext>
            </a:extLst>
          </p:cNvPr>
          <p:cNvSpPr>
            <a:spLocks noGrp="1"/>
          </p:cNvSpPr>
          <p:nvPr>
            <p:ph type="dt" sz="half" idx="10"/>
          </p:nvPr>
        </p:nvSpPr>
        <p:spPr/>
        <p:txBody>
          <a:bodyPr/>
          <a:lstStyle/>
          <a:p>
            <a:fld id="{448C53BB-7E81-40D6-83A1-4757F8EA5A96}" type="datetimeFigureOut">
              <a:rPr lang="es-CO" smtClean="0"/>
              <a:t>27/06/2024</a:t>
            </a:fld>
            <a:endParaRPr lang="es-CO" dirty="0"/>
          </a:p>
        </p:txBody>
      </p:sp>
      <p:sp>
        <p:nvSpPr>
          <p:cNvPr id="5" name="Marcador de pie de página 4">
            <a:extLst>
              <a:ext uri="{FF2B5EF4-FFF2-40B4-BE49-F238E27FC236}">
                <a16:creationId xmlns:a16="http://schemas.microsoft.com/office/drawing/2014/main" id="{572593E9-1247-4E44-D70F-1505A2B06371}"/>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619263F8-EE33-88D5-3851-75AB2E18F7E9}"/>
              </a:ext>
            </a:extLst>
          </p:cNvPr>
          <p:cNvSpPr>
            <a:spLocks noGrp="1"/>
          </p:cNvSpPr>
          <p:nvPr>
            <p:ph type="sldNum" sz="quarter" idx="12"/>
          </p:nvPr>
        </p:nvSpPr>
        <p:spPr/>
        <p:txBody>
          <a:bodyPr/>
          <a:lstStyle/>
          <a:p>
            <a:fld id="{BBCF66DD-B04F-41E0-A452-48770914E141}" type="slidenum">
              <a:rPr lang="es-CO" smtClean="0"/>
              <a:t>‹Nº›</a:t>
            </a:fld>
            <a:endParaRPr lang="es-CO" dirty="0"/>
          </a:p>
        </p:txBody>
      </p:sp>
    </p:spTree>
    <p:extLst>
      <p:ext uri="{BB962C8B-B14F-4D97-AF65-F5344CB8AC3E}">
        <p14:creationId xmlns:p14="http://schemas.microsoft.com/office/powerpoint/2010/main" val="1561139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B7C4F9-3D7C-C531-B79B-33446A111E0B}"/>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137134A2-899C-3D70-30F6-7A741E8B6A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359BD22-B272-B230-4D1D-23C23C27A13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8C58970F-E6A9-5924-C1C1-0D8F6FBA9E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469CE96-59CD-AABD-83C3-9207900E67E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78A5D202-4549-8B9F-7BCB-1A19AA79B840}"/>
              </a:ext>
            </a:extLst>
          </p:cNvPr>
          <p:cNvSpPr>
            <a:spLocks noGrp="1"/>
          </p:cNvSpPr>
          <p:nvPr>
            <p:ph type="dt" sz="half" idx="10"/>
          </p:nvPr>
        </p:nvSpPr>
        <p:spPr/>
        <p:txBody>
          <a:bodyPr/>
          <a:lstStyle/>
          <a:p>
            <a:fld id="{60ADA4F9-4F59-409C-A188-37F50BA0C7C5}" type="datetimeFigureOut">
              <a:rPr lang="es-MX" smtClean="0"/>
              <a:t>27/06/2024</a:t>
            </a:fld>
            <a:endParaRPr lang="es-MX" dirty="0"/>
          </a:p>
        </p:txBody>
      </p:sp>
      <p:sp>
        <p:nvSpPr>
          <p:cNvPr id="8" name="Marcador de pie de página 7">
            <a:extLst>
              <a:ext uri="{FF2B5EF4-FFF2-40B4-BE49-F238E27FC236}">
                <a16:creationId xmlns:a16="http://schemas.microsoft.com/office/drawing/2014/main" id="{8A31DD54-5CB0-D8BF-9F15-9561BF171A7D}"/>
              </a:ext>
            </a:extLst>
          </p:cNvPr>
          <p:cNvSpPr>
            <a:spLocks noGrp="1"/>
          </p:cNvSpPr>
          <p:nvPr>
            <p:ph type="ftr" sz="quarter" idx="11"/>
          </p:nvPr>
        </p:nvSpPr>
        <p:spPr/>
        <p:txBody>
          <a:bodyPr/>
          <a:lstStyle/>
          <a:p>
            <a:endParaRPr lang="es-MX" dirty="0"/>
          </a:p>
        </p:txBody>
      </p:sp>
      <p:sp>
        <p:nvSpPr>
          <p:cNvPr id="9" name="Marcador de número de diapositiva 8">
            <a:extLst>
              <a:ext uri="{FF2B5EF4-FFF2-40B4-BE49-F238E27FC236}">
                <a16:creationId xmlns:a16="http://schemas.microsoft.com/office/drawing/2014/main" id="{AD543B43-8C73-C5A7-9500-E74314E06E66}"/>
              </a:ext>
            </a:extLst>
          </p:cNvPr>
          <p:cNvSpPr>
            <a:spLocks noGrp="1"/>
          </p:cNvSpPr>
          <p:nvPr>
            <p:ph type="sldNum" sz="quarter" idx="12"/>
          </p:nvPr>
        </p:nvSpPr>
        <p:spPr/>
        <p:txBody>
          <a:bodyPr/>
          <a:lstStyle/>
          <a:p>
            <a:fld id="{9B47CC01-3EF8-4E07-9C42-512AF0262247}" type="slidenum">
              <a:rPr lang="es-MX" smtClean="0"/>
              <a:t>‹Nº›</a:t>
            </a:fld>
            <a:endParaRPr lang="es-MX" dirty="0"/>
          </a:p>
        </p:txBody>
      </p:sp>
    </p:spTree>
    <p:extLst>
      <p:ext uri="{BB962C8B-B14F-4D97-AF65-F5344CB8AC3E}">
        <p14:creationId xmlns:p14="http://schemas.microsoft.com/office/powerpoint/2010/main" val="4976687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DB9435-8741-EC86-416F-0FA65286349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54A4305C-2C45-B570-4AA4-2C1CF1C0B77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D9C1E60-6DDC-68A3-2A2C-729080668FD9}"/>
              </a:ext>
            </a:extLst>
          </p:cNvPr>
          <p:cNvSpPr>
            <a:spLocks noGrp="1"/>
          </p:cNvSpPr>
          <p:nvPr>
            <p:ph type="dt" sz="half" idx="10"/>
          </p:nvPr>
        </p:nvSpPr>
        <p:spPr/>
        <p:txBody>
          <a:bodyPr/>
          <a:lstStyle/>
          <a:p>
            <a:fld id="{448C53BB-7E81-40D6-83A1-4757F8EA5A96}" type="datetimeFigureOut">
              <a:rPr lang="es-CO" smtClean="0"/>
              <a:t>27/06/2024</a:t>
            </a:fld>
            <a:endParaRPr lang="es-CO" dirty="0"/>
          </a:p>
        </p:txBody>
      </p:sp>
      <p:sp>
        <p:nvSpPr>
          <p:cNvPr id="5" name="Marcador de pie de página 4">
            <a:extLst>
              <a:ext uri="{FF2B5EF4-FFF2-40B4-BE49-F238E27FC236}">
                <a16:creationId xmlns:a16="http://schemas.microsoft.com/office/drawing/2014/main" id="{C767C5D5-0AD7-2BC5-5ECE-37A05CBB0AA2}"/>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919A6528-65F6-FC1E-8D48-111108677EC2}"/>
              </a:ext>
            </a:extLst>
          </p:cNvPr>
          <p:cNvSpPr>
            <a:spLocks noGrp="1"/>
          </p:cNvSpPr>
          <p:nvPr>
            <p:ph type="sldNum" sz="quarter" idx="12"/>
          </p:nvPr>
        </p:nvSpPr>
        <p:spPr/>
        <p:txBody>
          <a:bodyPr/>
          <a:lstStyle/>
          <a:p>
            <a:fld id="{BBCF66DD-B04F-41E0-A452-48770914E141}" type="slidenum">
              <a:rPr lang="es-CO" smtClean="0"/>
              <a:t>‹Nº›</a:t>
            </a:fld>
            <a:endParaRPr lang="es-CO" dirty="0"/>
          </a:p>
        </p:txBody>
      </p:sp>
    </p:spTree>
    <p:extLst>
      <p:ext uri="{BB962C8B-B14F-4D97-AF65-F5344CB8AC3E}">
        <p14:creationId xmlns:p14="http://schemas.microsoft.com/office/powerpoint/2010/main" val="6851678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7F46D1-1287-665E-3B82-7BC3C7C9B7D0}"/>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3F09B36C-E698-0416-B0B1-7746E630B7C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contenido 3">
            <a:extLst>
              <a:ext uri="{FF2B5EF4-FFF2-40B4-BE49-F238E27FC236}">
                <a16:creationId xmlns:a16="http://schemas.microsoft.com/office/drawing/2014/main" id="{B2160962-B521-7BF3-860E-77EB902920C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fecha 4">
            <a:extLst>
              <a:ext uri="{FF2B5EF4-FFF2-40B4-BE49-F238E27FC236}">
                <a16:creationId xmlns:a16="http://schemas.microsoft.com/office/drawing/2014/main" id="{38DFA94B-385B-CE79-CC01-C86B39E44B07}"/>
              </a:ext>
            </a:extLst>
          </p:cNvPr>
          <p:cNvSpPr>
            <a:spLocks noGrp="1"/>
          </p:cNvSpPr>
          <p:nvPr>
            <p:ph type="dt" sz="half" idx="10"/>
          </p:nvPr>
        </p:nvSpPr>
        <p:spPr/>
        <p:txBody>
          <a:bodyPr/>
          <a:lstStyle/>
          <a:p>
            <a:fld id="{448C53BB-7E81-40D6-83A1-4757F8EA5A96}" type="datetimeFigureOut">
              <a:rPr lang="es-CO" smtClean="0"/>
              <a:t>27/06/2024</a:t>
            </a:fld>
            <a:endParaRPr lang="es-CO" dirty="0"/>
          </a:p>
        </p:txBody>
      </p:sp>
      <p:sp>
        <p:nvSpPr>
          <p:cNvPr id="6" name="Marcador de pie de página 5">
            <a:extLst>
              <a:ext uri="{FF2B5EF4-FFF2-40B4-BE49-F238E27FC236}">
                <a16:creationId xmlns:a16="http://schemas.microsoft.com/office/drawing/2014/main" id="{9888D49D-C281-EF38-B7E1-CDA76B4B0C10}"/>
              </a:ext>
            </a:extLst>
          </p:cNvPr>
          <p:cNvSpPr>
            <a:spLocks noGrp="1"/>
          </p:cNvSpPr>
          <p:nvPr>
            <p:ph type="ftr" sz="quarter" idx="11"/>
          </p:nvPr>
        </p:nvSpPr>
        <p:spPr/>
        <p:txBody>
          <a:bodyPr/>
          <a:lstStyle/>
          <a:p>
            <a:endParaRPr lang="es-CO" dirty="0"/>
          </a:p>
        </p:txBody>
      </p:sp>
      <p:sp>
        <p:nvSpPr>
          <p:cNvPr id="7" name="Marcador de número de diapositiva 6">
            <a:extLst>
              <a:ext uri="{FF2B5EF4-FFF2-40B4-BE49-F238E27FC236}">
                <a16:creationId xmlns:a16="http://schemas.microsoft.com/office/drawing/2014/main" id="{38A3EA61-A43F-C755-02FE-784F9B81B296}"/>
              </a:ext>
            </a:extLst>
          </p:cNvPr>
          <p:cNvSpPr>
            <a:spLocks noGrp="1"/>
          </p:cNvSpPr>
          <p:nvPr>
            <p:ph type="sldNum" sz="quarter" idx="12"/>
          </p:nvPr>
        </p:nvSpPr>
        <p:spPr/>
        <p:txBody>
          <a:bodyPr/>
          <a:lstStyle/>
          <a:p>
            <a:fld id="{BBCF66DD-B04F-41E0-A452-48770914E141}" type="slidenum">
              <a:rPr lang="es-CO" smtClean="0"/>
              <a:t>‹Nº›</a:t>
            </a:fld>
            <a:endParaRPr lang="es-CO" dirty="0"/>
          </a:p>
        </p:txBody>
      </p:sp>
    </p:spTree>
    <p:extLst>
      <p:ext uri="{BB962C8B-B14F-4D97-AF65-F5344CB8AC3E}">
        <p14:creationId xmlns:p14="http://schemas.microsoft.com/office/powerpoint/2010/main" val="25236938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C0505D-1CC9-8324-95F0-5C4FD0E0577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420507DC-7177-4CCC-236B-85BF1ECDAD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9263B84-D7F3-5155-E87B-3B13F024AEC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texto 4">
            <a:extLst>
              <a:ext uri="{FF2B5EF4-FFF2-40B4-BE49-F238E27FC236}">
                <a16:creationId xmlns:a16="http://schemas.microsoft.com/office/drawing/2014/main" id="{45C1896D-62E5-D30D-97C9-43D9D6BECC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44DAB06-1E36-FDC6-9ED7-1CE52617AAF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7" name="Marcador de fecha 6">
            <a:extLst>
              <a:ext uri="{FF2B5EF4-FFF2-40B4-BE49-F238E27FC236}">
                <a16:creationId xmlns:a16="http://schemas.microsoft.com/office/drawing/2014/main" id="{79E749EC-7485-8ED9-94E7-394B472CB116}"/>
              </a:ext>
            </a:extLst>
          </p:cNvPr>
          <p:cNvSpPr>
            <a:spLocks noGrp="1"/>
          </p:cNvSpPr>
          <p:nvPr>
            <p:ph type="dt" sz="half" idx="10"/>
          </p:nvPr>
        </p:nvSpPr>
        <p:spPr/>
        <p:txBody>
          <a:bodyPr/>
          <a:lstStyle/>
          <a:p>
            <a:fld id="{448C53BB-7E81-40D6-83A1-4757F8EA5A96}" type="datetimeFigureOut">
              <a:rPr lang="es-CO" smtClean="0"/>
              <a:t>27/06/2024</a:t>
            </a:fld>
            <a:endParaRPr lang="es-CO" dirty="0"/>
          </a:p>
        </p:txBody>
      </p:sp>
      <p:sp>
        <p:nvSpPr>
          <p:cNvPr id="8" name="Marcador de pie de página 7">
            <a:extLst>
              <a:ext uri="{FF2B5EF4-FFF2-40B4-BE49-F238E27FC236}">
                <a16:creationId xmlns:a16="http://schemas.microsoft.com/office/drawing/2014/main" id="{10E59B79-719C-47AB-8F44-280658EB8228}"/>
              </a:ext>
            </a:extLst>
          </p:cNvPr>
          <p:cNvSpPr>
            <a:spLocks noGrp="1"/>
          </p:cNvSpPr>
          <p:nvPr>
            <p:ph type="ftr" sz="quarter" idx="11"/>
          </p:nvPr>
        </p:nvSpPr>
        <p:spPr/>
        <p:txBody>
          <a:bodyPr/>
          <a:lstStyle/>
          <a:p>
            <a:endParaRPr lang="es-CO" dirty="0"/>
          </a:p>
        </p:txBody>
      </p:sp>
      <p:sp>
        <p:nvSpPr>
          <p:cNvPr id="9" name="Marcador de número de diapositiva 8">
            <a:extLst>
              <a:ext uri="{FF2B5EF4-FFF2-40B4-BE49-F238E27FC236}">
                <a16:creationId xmlns:a16="http://schemas.microsoft.com/office/drawing/2014/main" id="{2817A0CE-7F0B-738C-D891-1169594ACAD0}"/>
              </a:ext>
            </a:extLst>
          </p:cNvPr>
          <p:cNvSpPr>
            <a:spLocks noGrp="1"/>
          </p:cNvSpPr>
          <p:nvPr>
            <p:ph type="sldNum" sz="quarter" idx="12"/>
          </p:nvPr>
        </p:nvSpPr>
        <p:spPr/>
        <p:txBody>
          <a:bodyPr/>
          <a:lstStyle/>
          <a:p>
            <a:fld id="{BBCF66DD-B04F-41E0-A452-48770914E141}" type="slidenum">
              <a:rPr lang="es-CO" smtClean="0"/>
              <a:t>‹Nº›</a:t>
            </a:fld>
            <a:endParaRPr lang="es-CO" dirty="0"/>
          </a:p>
        </p:txBody>
      </p:sp>
    </p:spTree>
    <p:extLst>
      <p:ext uri="{BB962C8B-B14F-4D97-AF65-F5344CB8AC3E}">
        <p14:creationId xmlns:p14="http://schemas.microsoft.com/office/powerpoint/2010/main" val="33918838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ED51D5-2809-7C51-8BF5-B460297E3BDC}"/>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fecha 2">
            <a:extLst>
              <a:ext uri="{FF2B5EF4-FFF2-40B4-BE49-F238E27FC236}">
                <a16:creationId xmlns:a16="http://schemas.microsoft.com/office/drawing/2014/main" id="{65B4F694-71D4-95A6-8592-0B3FAB08BD72}"/>
              </a:ext>
            </a:extLst>
          </p:cNvPr>
          <p:cNvSpPr>
            <a:spLocks noGrp="1"/>
          </p:cNvSpPr>
          <p:nvPr>
            <p:ph type="dt" sz="half" idx="10"/>
          </p:nvPr>
        </p:nvSpPr>
        <p:spPr/>
        <p:txBody>
          <a:bodyPr/>
          <a:lstStyle/>
          <a:p>
            <a:fld id="{448C53BB-7E81-40D6-83A1-4757F8EA5A96}" type="datetimeFigureOut">
              <a:rPr lang="es-CO" smtClean="0"/>
              <a:t>27/06/2024</a:t>
            </a:fld>
            <a:endParaRPr lang="es-CO" dirty="0"/>
          </a:p>
        </p:txBody>
      </p:sp>
      <p:sp>
        <p:nvSpPr>
          <p:cNvPr id="4" name="Marcador de pie de página 3">
            <a:extLst>
              <a:ext uri="{FF2B5EF4-FFF2-40B4-BE49-F238E27FC236}">
                <a16:creationId xmlns:a16="http://schemas.microsoft.com/office/drawing/2014/main" id="{AD4D7F86-2B93-574F-0C00-C90815ABED85}"/>
              </a:ext>
            </a:extLst>
          </p:cNvPr>
          <p:cNvSpPr>
            <a:spLocks noGrp="1"/>
          </p:cNvSpPr>
          <p:nvPr>
            <p:ph type="ftr" sz="quarter" idx="11"/>
          </p:nvPr>
        </p:nvSpPr>
        <p:spPr/>
        <p:txBody>
          <a:bodyPr/>
          <a:lstStyle/>
          <a:p>
            <a:endParaRPr lang="es-CO" dirty="0"/>
          </a:p>
        </p:txBody>
      </p:sp>
      <p:sp>
        <p:nvSpPr>
          <p:cNvPr id="5" name="Marcador de número de diapositiva 4">
            <a:extLst>
              <a:ext uri="{FF2B5EF4-FFF2-40B4-BE49-F238E27FC236}">
                <a16:creationId xmlns:a16="http://schemas.microsoft.com/office/drawing/2014/main" id="{20DD428F-316C-D6AC-4109-6D29035A7CA1}"/>
              </a:ext>
            </a:extLst>
          </p:cNvPr>
          <p:cNvSpPr>
            <a:spLocks noGrp="1"/>
          </p:cNvSpPr>
          <p:nvPr>
            <p:ph type="sldNum" sz="quarter" idx="12"/>
          </p:nvPr>
        </p:nvSpPr>
        <p:spPr/>
        <p:txBody>
          <a:bodyPr/>
          <a:lstStyle/>
          <a:p>
            <a:fld id="{BBCF66DD-B04F-41E0-A452-48770914E141}" type="slidenum">
              <a:rPr lang="es-CO" smtClean="0"/>
              <a:t>‹Nº›</a:t>
            </a:fld>
            <a:endParaRPr lang="es-CO" dirty="0"/>
          </a:p>
        </p:txBody>
      </p:sp>
    </p:spTree>
    <p:extLst>
      <p:ext uri="{BB962C8B-B14F-4D97-AF65-F5344CB8AC3E}">
        <p14:creationId xmlns:p14="http://schemas.microsoft.com/office/powerpoint/2010/main" val="18500956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1BCC29E-A5A5-77DB-1A4B-E6F936757D03}"/>
              </a:ext>
            </a:extLst>
          </p:cNvPr>
          <p:cNvSpPr>
            <a:spLocks noGrp="1"/>
          </p:cNvSpPr>
          <p:nvPr>
            <p:ph type="dt" sz="half" idx="10"/>
          </p:nvPr>
        </p:nvSpPr>
        <p:spPr/>
        <p:txBody>
          <a:bodyPr/>
          <a:lstStyle/>
          <a:p>
            <a:fld id="{448C53BB-7E81-40D6-83A1-4757F8EA5A96}" type="datetimeFigureOut">
              <a:rPr lang="es-CO" smtClean="0"/>
              <a:t>27/06/2024</a:t>
            </a:fld>
            <a:endParaRPr lang="es-CO" dirty="0"/>
          </a:p>
        </p:txBody>
      </p:sp>
      <p:sp>
        <p:nvSpPr>
          <p:cNvPr id="3" name="Marcador de pie de página 2">
            <a:extLst>
              <a:ext uri="{FF2B5EF4-FFF2-40B4-BE49-F238E27FC236}">
                <a16:creationId xmlns:a16="http://schemas.microsoft.com/office/drawing/2014/main" id="{6F9B03A2-0C7B-2E20-D76E-1729423E4F83}"/>
              </a:ext>
            </a:extLst>
          </p:cNvPr>
          <p:cNvSpPr>
            <a:spLocks noGrp="1"/>
          </p:cNvSpPr>
          <p:nvPr>
            <p:ph type="ftr" sz="quarter" idx="11"/>
          </p:nvPr>
        </p:nvSpPr>
        <p:spPr/>
        <p:txBody>
          <a:bodyPr/>
          <a:lstStyle/>
          <a:p>
            <a:endParaRPr lang="es-CO" dirty="0"/>
          </a:p>
        </p:txBody>
      </p:sp>
      <p:sp>
        <p:nvSpPr>
          <p:cNvPr id="4" name="Marcador de número de diapositiva 3">
            <a:extLst>
              <a:ext uri="{FF2B5EF4-FFF2-40B4-BE49-F238E27FC236}">
                <a16:creationId xmlns:a16="http://schemas.microsoft.com/office/drawing/2014/main" id="{0B158AC9-7455-4858-80CE-BA7036F016EE}"/>
              </a:ext>
            </a:extLst>
          </p:cNvPr>
          <p:cNvSpPr>
            <a:spLocks noGrp="1"/>
          </p:cNvSpPr>
          <p:nvPr>
            <p:ph type="sldNum" sz="quarter" idx="12"/>
          </p:nvPr>
        </p:nvSpPr>
        <p:spPr/>
        <p:txBody>
          <a:bodyPr/>
          <a:lstStyle/>
          <a:p>
            <a:fld id="{BBCF66DD-B04F-41E0-A452-48770914E141}" type="slidenum">
              <a:rPr lang="es-CO" smtClean="0"/>
              <a:t>‹Nº›</a:t>
            </a:fld>
            <a:endParaRPr lang="es-CO" dirty="0"/>
          </a:p>
        </p:txBody>
      </p:sp>
    </p:spTree>
    <p:extLst>
      <p:ext uri="{BB962C8B-B14F-4D97-AF65-F5344CB8AC3E}">
        <p14:creationId xmlns:p14="http://schemas.microsoft.com/office/powerpoint/2010/main" val="16159392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ECFFAF-06FD-B0C8-E267-50D41FE6DC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3E90FEEE-76B0-8BF9-FC2A-1533632FCE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texto 3">
            <a:extLst>
              <a:ext uri="{FF2B5EF4-FFF2-40B4-BE49-F238E27FC236}">
                <a16:creationId xmlns:a16="http://schemas.microsoft.com/office/drawing/2014/main" id="{B5169A65-81F4-377F-8F62-987343432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480C06-0BE1-C1B6-2CF5-2FB9F02C62E4}"/>
              </a:ext>
            </a:extLst>
          </p:cNvPr>
          <p:cNvSpPr>
            <a:spLocks noGrp="1"/>
          </p:cNvSpPr>
          <p:nvPr>
            <p:ph type="dt" sz="half" idx="10"/>
          </p:nvPr>
        </p:nvSpPr>
        <p:spPr/>
        <p:txBody>
          <a:bodyPr/>
          <a:lstStyle/>
          <a:p>
            <a:fld id="{448C53BB-7E81-40D6-83A1-4757F8EA5A96}" type="datetimeFigureOut">
              <a:rPr lang="es-CO" smtClean="0"/>
              <a:t>27/06/2024</a:t>
            </a:fld>
            <a:endParaRPr lang="es-CO" dirty="0"/>
          </a:p>
        </p:txBody>
      </p:sp>
      <p:sp>
        <p:nvSpPr>
          <p:cNvPr id="6" name="Marcador de pie de página 5">
            <a:extLst>
              <a:ext uri="{FF2B5EF4-FFF2-40B4-BE49-F238E27FC236}">
                <a16:creationId xmlns:a16="http://schemas.microsoft.com/office/drawing/2014/main" id="{0FC33FBD-7DFD-C6C1-D6F2-0C0E7C2238BB}"/>
              </a:ext>
            </a:extLst>
          </p:cNvPr>
          <p:cNvSpPr>
            <a:spLocks noGrp="1"/>
          </p:cNvSpPr>
          <p:nvPr>
            <p:ph type="ftr" sz="quarter" idx="11"/>
          </p:nvPr>
        </p:nvSpPr>
        <p:spPr/>
        <p:txBody>
          <a:bodyPr/>
          <a:lstStyle/>
          <a:p>
            <a:endParaRPr lang="es-CO" dirty="0"/>
          </a:p>
        </p:txBody>
      </p:sp>
      <p:sp>
        <p:nvSpPr>
          <p:cNvPr id="7" name="Marcador de número de diapositiva 6">
            <a:extLst>
              <a:ext uri="{FF2B5EF4-FFF2-40B4-BE49-F238E27FC236}">
                <a16:creationId xmlns:a16="http://schemas.microsoft.com/office/drawing/2014/main" id="{6AC0DC51-0182-139D-5F07-F792722A847A}"/>
              </a:ext>
            </a:extLst>
          </p:cNvPr>
          <p:cNvSpPr>
            <a:spLocks noGrp="1"/>
          </p:cNvSpPr>
          <p:nvPr>
            <p:ph type="sldNum" sz="quarter" idx="12"/>
          </p:nvPr>
        </p:nvSpPr>
        <p:spPr/>
        <p:txBody>
          <a:bodyPr/>
          <a:lstStyle/>
          <a:p>
            <a:fld id="{BBCF66DD-B04F-41E0-A452-48770914E141}" type="slidenum">
              <a:rPr lang="es-CO" smtClean="0"/>
              <a:t>‹Nº›</a:t>
            </a:fld>
            <a:endParaRPr lang="es-CO" dirty="0"/>
          </a:p>
        </p:txBody>
      </p:sp>
    </p:spTree>
    <p:extLst>
      <p:ext uri="{BB962C8B-B14F-4D97-AF65-F5344CB8AC3E}">
        <p14:creationId xmlns:p14="http://schemas.microsoft.com/office/powerpoint/2010/main" val="40713460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9548D9-CBB3-F946-540E-289400C3402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419"/>
          </a:p>
        </p:txBody>
      </p:sp>
      <p:sp>
        <p:nvSpPr>
          <p:cNvPr id="3" name="Marcador de posición de imagen 2">
            <a:extLst>
              <a:ext uri="{FF2B5EF4-FFF2-40B4-BE49-F238E27FC236}">
                <a16:creationId xmlns:a16="http://schemas.microsoft.com/office/drawing/2014/main" id="{266F6602-2530-CC37-6D52-B34FEAB8CD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419" dirty="0"/>
          </a:p>
        </p:txBody>
      </p:sp>
      <p:sp>
        <p:nvSpPr>
          <p:cNvPr id="4" name="Marcador de texto 3">
            <a:extLst>
              <a:ext uri="{FF2B5EF4-FFF2-40B4-BE49-F238E27FC236}">
                <a16:creationId xmlns:a16="http://schemas.microsoft.com/office/drawing/2014/main" id="{19E75044-2B3F-37A4-EC6A-52F168E243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8A2E99-1391-F5D1-0244-CB9FAC911094}"/>
              </a:ext>
            </a:extLst>
          </p:cNvPr>
          <p:cNvSpPr>
            <a:spLocks noGrp="1"/>
          </p:cNvSpPr>
          <p:nvPr>
            <p:ph type="dt" sz="half" idx="10"/>
          </p:nvPr>
        </p:nvSpPr>
        <p:spPr/>
        <p:txBody>
          <a:bodyPr/>
          <a:lstStyle/>
          <a:p>
            <a:fld id="{448C53BB-7E81-40D6-83A1-4757F8EA5A96}" type="datetimeFigureOut">
              <a:rPr lang="es-CO" smtClean="0"/>
              <a:t>27/06/2024</a:t>
            </a:fld>
            <a:endParaRPr lang="es-CO" dirty="0"/>
          </a:p>
        </p:txBody>
      </p:sp>
      <p:sp>
        <p:nvSpPr>
          <p:cNvPr id="6" name="Marcador de pie de página 5">
            <a:extLst>
              <a:ext uri="{FF2B5EF4-FFF2-40B4-BE49-F238E27FC236}">
                <a16:creationId xmlns:a16="http://schemas.microsoft.com/office/drawing/2014/main" id="{71E239B5-E30D-31CC-C2B3-30B240DC09E4}"/>
              </a:ext>
            </a:extLst>
          </p:cNvPr>
          <p:cNvSpPr>
            <a:spLocks noGrp="1"/>
          </p:cNvSpPr>
          <p:nvPr>
            <p:ph type="ftr" sz="quarter" idx="11"/>
          </p:nvPr>
        </p:nvSpPr>
        <p:spPr/>
        <p:txBody>
          <a:bodyPr/>
          <a:lstStyle/>
          <a:p>
            <a:endParaRPr lang="es-CO" dirty="0"/>
          </a:p>
        </p:txBody>
      </p:sp>
      <p:sp>
        <p:nvSpPr>
          <p:cNvPr id="7" name="Marcador de número de diapositiva 6">
            <a:extLst>
              <a:ext uri="{FF2B5EF4-FFF2-40B4-BE49-F238E27FC236}">
                <a16:creationId xmlns:a16="http://schemas.microsoft.com/office/drawing/2014/main" id="{1EB51779-3755-4829-F833-2F2A68E55E83}"/>
              </a:ext>
            </a:extLst>
          </p:cNvPr>
          <p:cNvSpPr>
            <a:spLocks noGrp="1"/>
          </p:cNvSpPr>
          <p:nvPr>
            <p:ph type="sldNum" sz="quarter" idx="12"/>
          </p:nvPr>
        </p:nvSpPr>
        <p:spPr/>
        <p:txBody>
          <a:bodyPr/>
          <a:lstStyle/>
          <a:p>
            <a:fld id="{BBCF66DD-B04F-41E0-A452-48770914E141}" type="slidenum">
              <a:rPr lang="es-CO" smtClean="0"/>
              <a:t>‹Nº›</a:t>
            </a:fld>
            <a:endParaRPr lang="es-CO" dirty="0"/>
          </a:p>
        </p:txBody>
      </p:sp>
    </p:spTree>
    <p:extLst>
      <p:ext uri="{BB962C8B-B14F-4D97-AF65-F5344CB8AC3E}">
        <p14:creationId xmlns:p14="http://schemas.microsoft.com/office/powerpoint/2010/main" val="19368129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6B67F1-8B1A-6279-5B56-4FADC63A7CBB}"/>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texto vertical 2">
            <a:extLst>
              <a:ext uri="{FF2B5EF4-FFF2-40B4-BE49-F238E27FC236}">
                <a16:creationId xmlns:a16="http://schemas.microsoft.com/office/drawing/2014/main" id="{1268C006-6FAC-F8C4-90DE-138E164347A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5F2774F7-AD09-001C-B270-7F1E83B594D9}"/>
              </a:ext>
            </a:extLst>
          </p:cNvPr>
          <p:cNvSpPr>
            <a:spLocks noGrp="1"/>
          </p:cNvSpPr>
          <p:nvPr>
            <p:ph type="dt" sz="half" idx="10"/>
          </p:nvPr>
        </p:nvSpPr>
        <p:spPr/>
        <p:txBody>
          <a:bodyPr/>
          <a:lstStyle/>
          <a:p>
            <a:fld id="{448C53BB-7E81-40D6-83A1-4757F8EA5A96}" type="datetimeFigureOut">
              <a:rPr lang="es-CO" smtClean="0"/>
              <a:t>27/06/2024</a:t>
            </a:fld>
            <a:endParaRPr lang="es-CO" dirty="0"/>
          </a:p>
        </p:txBody>
      </p:sp>
      <p:sp>
        <p:nvSpPr>
          <p:cNvPr id="5" name="Marcador de pie de página 4">
            <a:extLst>
              <a:ext uri="{FF2B5EF4-FFF2-40B4-BE49-F238E27FC236}">
                <a16:creationId xmlns:a16="http://schemas.microsoft.com/office/drawing/2014/main" id="{7BA33798-80F7-5F1B-7593-9822D9D585B7}"/>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D96C8E3D-D85A-169C-B9B7-44E2E77205E0}"/>
              </a:ext>
            </a:extLst>
          </p:cNvPr>
          <p:cNvSpPr>
            <a:spLocks noGrp="1"/>
          </p:cNvSpPr>
          <p:nvPr>
            <p:ph type="sldNum" sz="quarter" idx="12"/>
          </p:nvPr>
        </p:nvSpPr>
        <p:spPr/>
        <p:txBody>
          <a:bodyPr/>
          <a:lstStyle/>
          <a:p>
            <a:fld id="{BBCF66DD-B04F-41E0-A452-48770914E141}" type="slidenum">
              <a:rPr lang="es-CO" smtClean="0"/>
              <a:t>‹Nº›</a:t>
            </a:fld>
            <a:endParaRPr lang="es-CO" dirty="0"/>
          </a:p>
        </p:txBody>
      </p:sp>
    </p:spTree>
    <p:extLst>
      <p:ext uri="{BB962C8B-B14F-4D97-AF65-F5344CB8AC3E}">
        <p14:creationId xmlns:p14="http://schemas.microsoft.com/office/powerpoint/2010/main" val="40026506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693857A-271D-AB79-E2C5-97D831508C2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419"/>
          </a:p>
        </p:txBody>
      </p:sp>
      <p:sp>
        <p:nvSpPr>
          <p:cNvPr id="3" name="Marcador de texto vertical 2">
            <a:extLst>
              <a:ext uri="{FF2B5EF4-FFF2-40B4-BE49-F238E27FC236}">
                <a16:creationId xmlns:a16="http://schemas.microsoft.com/office/drawing/2014/main" id="{5A72C858-A4A5-600B-B797-DE61AAC0C69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5AD7AC76-7890-A05E-061C-1F86E1150B14}"/>
              </a:ext>
            </a:extLst>
          </p:cNvPr>
          <p:cNvSpPr>
            <a:spLocks noGrp="1"/>
          </p:cNvSpPr>
          <p:nvPr>
            <p:ph type="dt" sz="half" idx="10"/>
          </p:nvPr>
        </p:nvSpPr>
        <p:spPr/>
        <p:txBody>
          <a:bodyPr/>
          <a:lstStyle/>
          <a:p>
            <a:fld id="{448C53BB-7E81-40D6-83A1-4757F8EA5A96}" type="datetimeFigureOut">
              <a:rPr lang="es-CO" smtClean="0"/>
              <a:t>27/06/2024</a:t>
            </a:fld>
            <a:endParaRPr lang="es-CO" dirty="0"/>
          </a:p>
        </p:txBody>
      </p:sp>
      <p:sp>
        <p:nvSpPr>
          <p:cNvPr id="5" name="Marcador de pie de página 4">
            <a:extLst>
              <a:ext uri="{FF2B5EF4-FFF2-40B4-BE49-F238E27FC236}">
                <a16:creationId xmlns:a16="http://schemas.microsoft.com/office/drawing/2014/main" id="{E0C24491-35AC-6E1A-F4CA-82738631534D}"/>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DA95619B-AA77-8069-8742-C37BC8C72864}"/>
              </a:ext>
            </a:extLst>
          </p:cNvPr>
          <p:cNvSpPr>
            <a:spLocks noGrp="1"/>
          </p:cNvSpPr>
          <p:nvPr>
            <p:ph type="sldNum" sz="quarter" idx="12"/>
          </p:nvPr>
        </p:nvSpPr>
        <p:spPr/>
        <p:txBody>
          <a:bodyPr/>
          <a:lstStyle/>
          <a:p>
            <a:fld id="{BBCF66DD-B04F-41E0-A452-48770914E141}" type="slidenum">
              <a:rPr lang="es-CO" smtClean="0"/>
              <a:t>‹Nº›</a:t>
            </a:fld>
            <a:endParaRPr lang="es-CO" dirty="0"/>
          </a:p>
        </p:txBody>
      </p:sp>
    </p:spTree>
    <p:extLst>
      <p:ext uri="{BB962C8B-B14F-4D97-AF65-F5344CB8AC3E}">
        <p14:creationId xmlns:p14="http://schemas.microsoft.com/office/powerpoint/2010/main" val="7576258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6/27/2024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‹Nº›</a:t>
            </a:fld>
            <a:endParaRPr lang="en-US" dirty="0">
              <a:solidFill>
                <a:prstClr val="black">
                  <a:tint val="75000"/>
                </a:prstClr>
              </a:solidFill>
            </a:endParaRPr>
          </a:p>
        </p:txBody>
      </p:sp>
      <p:sp>
        <p:nvSpPr>
          <p:cNvPr id="6" name="Title 1"/>
          <p:cNvSpPr>
            <a:spLocks noGrp="1"/>
          </p:cNvSpPr>
          <p:nvPr>
            <p:ph type="title"/>
          </p:nvPr>
        </p:nvSpPr>
        <p:spPr>
          <a:xfrm>
            <a:off x="609600" y="274641"/>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3767246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32821A-9711-60B4-5852-84F651E516A3}"/>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B6857C9B-17AE-13AB-750B-F1CECF66F635}"/>
              </a:ext>
            </a:extLst>
          </p:cNvPr>
          <p:cNvSpPr>
            <a:spLocks noGrp="1"/>
          </p:cNvSpPr>
          <p:nvPr>
            <p:ph type="dt" sz="half" idx="10"/>
          </p:nvPr>
        </p:nvSpPr>
        <p:spPr/>
        <p:txBody>
          <a:bodyPr/>
          <a:lstStyle/>
          <a:p>
            <a:fld id="{60ADA4F9-4F59-409C-A188-37F50BA0C7C5}" type="datetimeFigureOut">
              <a:rPr lang="es-MX" smtClean="0"/>
              <a:t>27/06/2024</a:t>
            </a:fld>
            <a:endParaRPr lang="es-MX" dirty="0"/>
          </a:p>
        </p:txBody>
      </p:sp>
      <p:sp>
        <p:nvSpPr>
          <p:cNvPr id="4" name="Marcador de pie de página 3">
            <a:extLst>
              <a:ext uri="{FF2B5EF4-FFF2-40B4-BE49-F238E27FC236}">
                <a16:creationId xmlns:a16="http://schemas.microsoft.com/office/drawing/2014/main" id="{7DD61BEA-86D8-91D9-F9D5-9456C742A12F}"/>
              </a:ext>
            </a:extLst>
          </p:cNvPr>
          <p:cNvSpPr>
            <a:spLocks noGrp="1"/>
          </p:cNvSpPr>
          <p:nvPr>
            <p:ph type="ftr" sz="quarter" idx="11"/>
          </p:nvPr>
        </p:nvSpPr>
        <p:spPr/>
        <p:txBody>
          <a:bodyPr/>
          <a:lstStyle/>
          <a:p>
            <a:endParaRPr lang="es-MX" dirty="0"/>
          </a:p>
        </p:txBody>
      </p:sp>
      <p:sp>
        <p:nvSpPr>
          <p:cNvPr id="5" name="Marcador de número de diapositiva 4">
            <a:extLst>
              <a:ext uri="{FF2B5EF4-FFF2-40B4-BE49-F238E27FC236}">
                <a16:creationId xmlns:a16="http://schemas.microsoft.com/office/drawing/2014/main" id="{E2FD1C8B-3AB5-D319-3E5B-3ADD2F2AF4BF}"/>
              </a:ext>
            </a:extLst>
          </p:cNvPr>
          <p:cNvSpPr>
            <a:spLocks noGrp="1"/>
          </p:cNvSpPr>
          <p:nvPr>
            <p:ph type="sldNum" sz="quarter" idx="12"/>
          </p:nvPr>
        </p:nvSpPr>
        <p:spPr/>
        <p:txBody>
          <a:bodyPr/>
          <a:lstStyle/>
          <a:p>
            <a:fld id="{9B47CC01-3EF8-4E07-9C42-512AF0262247}" type="slidenum">
              <a:rPr lang="es-MX" smtClean="0"/>
              <a:t>‹Nº›</a:t>
            </a:fld>
            <a:endParaRPr lang="es-MX" dirty="0"/>
          </a:p>
        </p:txBody>
      </p:sp>
    </p:spTree>
    <p:extLst>
      <p:ext uri="{BB962C8B-B14F-4D97-AF65-F5344CB8AC3E}">
        <p14:creationId xmlns:p14="http://schemas.microsoft.com/office/powerpoint/2010/main" val="20423860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2248977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26175473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8538143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6" name="Footer Placeholder 5"/>
          <p:cNvSpPr>
            <a:spLocks noGrp="1"/>
          </p:cNvSpPr>
          <p:nvPr>
            <p:ph type="ftr" sz="quarter" idx="11"/>
          </p:nvPr>
        </p:nvSpPr>
        <p:spPr/>
        <p:txBody>
          <a:bodyPr/>
          <a:lstStyle/>
          <a:p>
            <a:endParaRPr lang="es-CO" dirty="0"/>
          </a:p>
        </p:txBody>
      </p:sp>
      <p:sp>
        <p:nvSpPr>
          <p:cNvPr id="7" name="Slide Number Placeholder 6"/>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21211674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8" name="Footer Placeholder 7"/>
          <p:cNvSpPr>
            <a:spLocks noGrp="1"/>
          </p:cNvSpPr>
          <p:nvPr>
            <p:ph type="ftr" sz="quarter" idx="11"/>
          </p:nvPr>
        </p:nvSpPr>
        <p:spPr/>
        <p:txBody>
          <a:bodyPr/>
          <a:lstStyle/>
          <a:p>
            <a:endParaRPr lang="es-CO" dirty="0"/>
          </a:p>
        </p:txBody>
      </p:sp>
      <p:sp>
        <p:nvSpPr>
          <p:cNvPr id="9" name="Slide Number Placeholder 8"/>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36160690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4" name="Footer Placeholder 3"/>
          <p:cNvSpPr>
            <a:spLocks noGrp="1"/>
          </p:cNvSpPr>
          <p:nvPr>
            <p:ph type="ftr" sz="quarter" idx="11"/>
          </p:nvPr>
        </p:nvSpPr>
        <p:spPr/>
        <p:txBody>
          <a:bodyPr/>
          <a:lstStyle/>
          <a:p>
            <a:endParaRPr lang="es-CO" dirty="0"/>
          </a:p>
        </p:txBody>
      </p:sp>
      <p:sp>
        <p:nvSpPr>
          <p:cNvPr id="5" name="Slide Number Placeholder 4"/>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36341929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3" name="Footer Placeholder 2"/>
          <p:cNvSpPr>
            <a:spLocks noGrp="1"/>
          </p:cNvSpPr>
          <p:nvPr>
            <p:ph type="ftr" sz="quarter" idx="11"/>
          </p:nvPr>
        </p:nvSpPr>
        <p:spPr/>
        <p:txBody>
          <a:bodyPr/>
          <a:lstStyle/>
          <a:p>
            <a:endParaRPr lang="es-CO" dirty="0"/>
          </a:p>
        </p:txBody>
      </p:sp>
      <p:sp>
        <p:nvSpPr>
          <p:cNvPr id="4" name="Slide Number Placeholder 3"/>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11020776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6" name="Footer Placeholder 5"/>
          <p:cNvSpPr>
            <a:spLocks noGrp="1"/>
          </p:cNvSpPr>
          <p:nvPr>
            <p:ph type="ftr" sz="quarter" idx="11"/>
          </p:nvPr>
        </p:nvSpPr>
        <p:spPr/>
        <p:txBody>
          <a:bodyPr/>
          <a:lstStyle/>
          <a:p>
            <a:endParaRPr lang="es-CO" dirty="0"/>
          </a:p>
        </p:txBody>
      </p:sp>
      <p:sp>
        <p:nvSpPr>
          <p:cNvPr id="7" name="Slide Number Placeholder 6"/>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27786336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6" name="Footer Placeholder 5"/>
          <p:cNvSpPr>
            <a:spLocks noGrp="1"/>
          </p:cNvSpPr>
          <p:nvPr>
            <p:ph type="ftr" sz="quarter" idx="11"/>
          </p:nvPr>
        </p:nvSpPr>
        <p:spPr/>
        <p:txBody>
          <a:bodyPr/>
          <a:lstStyle/>
          <a:p>
            <a:endParaRPr lang="es-CO" dirty="0"/>
          </a:p>
        </p:txBody>
      </p:sp>
      <p:sp>
        <p:nvSpPr>
          <p:cNvPr id="7" name="Slide Number Placeholder 6"/>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5670287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2282964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29F7A2A-2EB9-92FA-62FF-E5E0FBFBFD04}"/>
              </a:ext>
            </a:extLst>
          </p:cNvPr>
          <p:cNvSpPr>
            <a:spLocks noGrp="1"/>
          </p:cNvSpPr>
          <p:nvPr>
            <p:ph type="dt" sz="half" idx="10"/>
          </p:nvPr>
        </p:nvSpPr>
        <p:spPr/>
        <p:txBody>
          <a:bodyPr/>
          <a:lstStyle/>
          <a:p>
            <a:fld id="{60ADA4F9-4F59-409C-A188-37F50BA0C7C5}" type="datetimeFigureOut">
              <a:rPr lang="es-MX" smtClean="0"/>
              <a:t>27/06/2024</a:t>
            </a:fld>
            <a:endParaRPr lang="es-MX" dirty="0"/>
          </a:p>
        </p:txBody>
      </p:sp>
      <p:sp>
        <p:nvSpPr>
          <p:cNvPr id="3" name="Marcador de pie de página 2">
            <a:extLst>
              <a:ext uri="{FF2B5EF4-FFF2-40B4-BE49-F238E27FC236}">
                <a16:creationId xmlns:a16="http://schemas.microsoft.com/office/drawing/2014/main" id="{3A992C29-2298-867D-0715-F751D6D0CF77}"/>
              </a:ext>
            </a:extLst>
          </p:cNvPr>
          <p:cNvSpPr>
            <a:spLocks noGrp="1"/>
          </p:cNvSpPr>
          <p:nvPr>
            <p:ph type="ftr" sz="quarter" idx="11"/>
          </p:nvPr>
        </p:nvSpPr>
        <p:spPr/>
        <p:txBody>
          <a:bodyPr/>
          <a:lstStyle/>
          <a:p>
            <a:endParaRPr lang="es-MX" dirty="0"/>
          </a:p>
        </p:txBody>
      </p:sp>
      <p:sp>
        <p:nvSpPr>
          <p:cNvPr id="4" name="Marcador de número de diapositiva 3">
            <a:extLst>
              <a:ext uri="{FF2B5EF4-FFF2-40B4-BE49-F238E27FC236}">
                <a16:creationId xmlns:a16="http://schemas.microsoft.com/office/drawing/2014/main" id="{BB12B311-47B6-7DB0-21FF-0212655E52E4}"/>
              </a:ext>
            </a:extLst>
          </p:cNvPr>
          <p:cNvSpPr>
            <a:spLocks noGrp="1"/>
          </p:cNvSpPr>
          <p:nvPr>
            <p:ph type="sldNum" sz="quarter" idx="12"/>
          </p:nvPr>
        </p:nvSpPr>
        <p:spPr/>
        <p:txBody>
          <a:bodyPr/>
          <a:lstStyle/>
          <a:p>
            <a:fld id="{9B47CC01-3EF8-4E07-9C42-512AF0262247}" type="slidenum">
              <a:rPr lang="es-MX" smtClean="0"/>
              <a:t>‹Nº›</a:t>
            </a:fld>
            <a:endParaRPr lang="es-MX" dirty="0"/>
          </a:p>
        </p:txBody>
      </p:sp>
    </p:spTree>
    <p:extLst>
      <p:ext uri="{BB962C8B-B14F-4D97-AF65-F5344CB8AC3E}">
        <p14:creationId xmlns:p14="http://schemas.microsoft.com/office/powerpoint/2010/main" val="33355424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2546866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15600" y="596141"/>
            <a:ext cx="113608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4"/>
          <p:cNvSpPr txBox="1">
            <a:spLocks noGrp="1"/>
          </p:cNvSpPr>
          <p:nvPr>
            <p:ph type="body" idx="1"/>
          </p:nvPr>
        </p:nvSpPr>
        <p:spPr>
          <a:xfrm>
            <a:off x="953633" y="1536633"/>
            <a:ext cx="10284800" cy="45552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SzPts val="1400"/>
              <a:buAutoNum type="arabicPeriod"/>
              <a:defRPr sz="1600"/>
            </a:lvl1pPr>
            <a:lvl2pPr marL="1219170" lvl="1" indent="-423323">
              <a:spcBef>
                <a:spcPts val="2133"/>
              </a:spcBef>
              <a:spcAft>
                <a:spcPts val="0"/>
              </a:spcAft>
              <a:buSzPts val="1400"/>
              <a:buAutoNum type="alphaLcPeriod"/>
              <a:defRPr/>
            </a:lvl2pPr>
            <a:lvl3pPr marL="1828754" lvl="2" indent="-423323">
              <a:spcBef>
                <a:spcPts val="2133"/>
              </a:spcBef>
              <a:spcAft>
                <a:spcPts val="0"/>
              </a:spcAft>
              <a:buSzPts val="1400"/>
              <a:buAutoNum type="romanLcPeriod"/>
              <a:defRPr/>
            </a:lvl3pPr>
            <a:lvl4pPr marL="2438339" lvl="3" indent="-423323">
              <a:spcBef>
                <a:spcPts val="2133"/>
              </a:spcBef>
              <a:spcAft>
                <a:spcPts val="0"/>
              </a:spcAft>
              <a:buSzPts val="1400"/>
              <a:buAutoNum type="arabicPeriod"/>
              <a:defRPr/>
            </a:lvl4pPr>
            <a:lvl5pPr marL="3047924" lvl="4" indent="-423323">
              <a:spcBef>
                <a:spcPts val="2133"/>
              </a:spcBef>
              <a:spcAft>
                <a:spcPts val="0"/>
              </a:spcAft>
              <a:buSzPts val="1400"/>
              <a:buAutoNum type="alphaLcPeriod"/>
              <a:defRPr/>
            </a:lvl5pPr>
            <a:lvl6pPr marL="3657509" lvl="5" indent="-423323">
              <a:spcBef>
                <a:spcPts val="2133"/>
              </a:spcBef>
              <a:spcAft>
                <a:spcPts val="0"/>
              </a:spcAft>
              <a:buSzPts val="1400"/>
              <a:buAutoNum type="romanLcPeriod"/>
              <a:defRPr/>
            </a:lvl6pPr>
            <a:lvl7pPr marL="4267093" lvl="6" indent="-423323">
              <a:spcBef>
                <a:spcPts val="2133"/>
              </a:spcBef>
              <a:spcAft>
                <a:spcPts val="0"/>
              </a:spcAft>
              <a:buSzPts val="1400"/>
              <a:buAutoNum type="arabicPeriod"/>
              <a:defRPr/>
            </a:lvl7pPr>
            <a:lvl8pPr marL="4876678" lvl="7" indent="-423323">
              <a:spcBef>
                <a:spcPts val="2133"/>
              </a:spcBef>
              <a:spcAft>
                <a:spcPts val="0"/>
              </a:spcAft>
              <a:buSzPts val="1400"/>
              <a:buAutoNum type="alphaLcPeriod"/>
              <a:defRPr/>
            </a:lvl8pPr>
            <a:lvl9pPr marL="5486263" lvl="8" indent="-423323">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17812647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92"/>
        <p:cNvGrpSpPr/>
        <p:nvPr/>
      </p:nvGrpSpPr>
      <p:grpSpPr>
        <a:xfrm>
          <a:off x="0" y="0"/>
          <a:ext cx="0" cy="0"/>
          <a:chOff x="0" y="0"/>
          <a:chExt cx="0" cy="0"/>
        </a:xfrm>
      </p:grpSpPr>
      <p:sp>
        <p:nvSpPr>
          <p:cNvPr id="93" name="Google Shape;93;p15"/>
          <p:cNvSpPr txBox="1">
            <a:spLocks noGrp="1"/>
          </p:cNvSpPr>
          <p:nvPr>
            <p:ph type="body" idx="1"/>
          </p:nvPr>
        </p:nvSpPr>
        <p:spPr>
          <a:xfrm>
            <a:off x="1704833" y="1525567"/>
            <a:ext cx="8479600" cy="41344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SzPts val="1500"/>
              <a:buChar char="●"/>
              <a:defRPr/>
            </a:lvl1pPr>
            <a:lvl2pPr marL="1219170" lvl="1" indent="-431789" rtl="0">
              <a:lnSpc>
                <a:spcPct val="100000"/>
              </a:lnSpc>
              <a:spcBef>
                <a:spcPts val="0"/>
              </a:spcBef>
              <a:spcAft>
                <a:spcPts val="0"/>
              </a:spcAft>
              <a:buSzPts val="1500"/>
              <a:buChar char="○"/>
              <a:defRPr sz="2000"/>
            </a:lvl2pPr>
            <a:lvl3pPr marL="1828754" lvl="2" indent="-431789" rtl="0">
              <a:lnSpc>
                <a:spcPct val="100000"/>
              </a:lnSpc>
              <a:spcBef>
                <a:spcPts val="2133"/>
              </a:spcBef>
              <a:spcAft>
                <a:spcPts val="0"/>
              </a:spcAft>
              <a:buSzPts val="1500"/>
              <a:buChar char="■"/>
              <a:defRPr sz="2000"/>
            </a:lvl3pPr>
            <a:lvl4pPr marL="2438339" lvl="3" indent="-431789" rtl="0">
              <a:lnSpc>
                <a:spcPct val="100000"/>
              </a:lnSpc>
              <a:spcBef>
                <a:spcPts val="2133"/>
              </a:spcBef>
              <a:spcAft>
                <a:spcPts val="0"/>
              </a:spcAft>
              <a:buSzPts val="1500"/>
              <a:buChar char="●"/>
              <a:defRPr sz="2000"/>
            </a:lvl4pPr>
            <a:lvl5pPr marL="3047924" lvl="4" indent="-431789" rtl="0">
              <a:lnSpc>
                <a:spcPct val="100000"/>
              </a:lnSpc>
              <a:spcBef>
                <a:spcPts val="2133"/>
              </a:spcBef>
              <a:spcAft>
                <a:spcPts val="0"/>
              </a:spcAft>
              <a:buSzPts val="1500"/>
              <a:buChar char="○"/>
              <a:defRPr sz="2000"/>
            </a:lvl5pPr>
            <a:lvl6pPr marL="3657509" lvl="5" indent="-431789" rtl="0">
              <a:lnSpc>
                <a:spcPct val="100000"/>
              </a:lnSpc>
              <a:spcBef>
                <a:spcPts val="2133"/>
              </a:spcBef>
              <a:spcAft>
                <a:spcPts val="0"/>
              </a:spcAft>
              <a:buSzPts val="1500"/>
              <a:buChar char="■"/>
              <a:defRPr sz="2000"/>
            </a:lvl6pPr>
            <a:lvl7pPr marL="4267093" lvl="6" indent="-431789" rtl="0">
              <a:lnSpc>
                <a:spcPct val="100000"/>
              </a:lnSpc>
              <a:spcBef>
                <a:spcPts val="2133"/>
              </a:spcBef>
              <a:spcAft>
                <a:spcPts val="0"/>
              </a:spcAft>
              <a:buSzPts val="1500"/>
              <a:buChar char="●"/>
              <a:defRPr sz="2000"/>
            </a:lvl7pPr>
            <a:lvl8pPr marL="4876678" lvl="7" indent="-431789" rtl="0">
              <a:lnSpc>
                <a:spcPct val="100000"/>
              </a:lnSpc>
              <a:spcBef>
                <a:spcPts val="2133"/>
              </a:spcBef>
              <a:spcAft>
                <a:spcPts val="0"/>
              </a:spcAft>
              <a:buSzPts val="1500"/>
              <a:buChar char="○"/>
              <a:defRPr sz="2000"/>
            </a:lvl8pPr>
            <a:lvl9pPr marL="5486263" lvl="8" indent="-431789" rtl="0">
              <a:lnSpc>
                <a:spcPct val="100000"/>
              </a:lnSpc>
              <a:spcBef>
                <a:spcPts val="2133"/>
              </a:spcBef>
              <a:spcAft>
                <a:spcPts val="2133"/>
              </a:spcAft>
              <a:buSzPts val="1500"/>
              <a:buChar char="■"/>
              <a:defRPr sz="2000"/>
            </a:lvl9pPr>
          </a:lstStyle>
          <a:p>
            <a:endParaRPr/>
          </a:p>
        </p:txBody>
      </p:sp>
      <p:sp>
        <p:nvSpPr>
          <p:cNvPr id="96" name="Google Shape;96;p15"/>
          <p:cNvSpPr txBox="1">
            <a:spLocks noGrp="1"/>
          </p:cNvSpPr>
          <p:nvPr>
            <p:ph type="title"/>
          </p:nvPr>
        </p:nvSpPr>
        <p:spPr>
          <a:xfrm>
            <a:off x="415600" y="596141"/>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068270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41156317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996461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28617002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6" name="Footer Placeholder 5"/>
          <p:cNvSpPr>
            <a:spLocks noGrp="1"/>
          </p:cNvSpPr>
          <p:nvPr>
            <p:ph type="ftr" sz="quarter" idx="11"/>
          </p:nvPr>
        </p:nvSpPr>
        <p:spPr/>
        <p:txBody>
          <a:bodyPr/>
          <a:lstStyle/>
          <a:p>
            <a:endParaRPr lang="es-CO" dirty="0"/>
          </a:p>
        </p:txBody>
      </p:sp>
      <p:sp>
        <p:nvSpPr>
          <p:cNvPr id="7" name="Slide Number Placeholder 6"/>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18886198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8" name="Footer Placeholder 7"/>
          <p:cNvSpPr>
            <a:spLocks noGrp="1"/>
          </p:cNvSpPr>
          <p:nvPr>
            <p:ph type="ftr" sz="quarter" idx="11"/>
          </p:nvPr>
        </p:nvSpPr>
        <p:spPr/>
        <p:txBody>
          <a:bodyPr/>
          <a:lstStyle/>
          <a:p>
            <a:endParaRPr lang="es-CO" dirty="0"/>
          </a:p>
        </p:txBody>
      </p:sp>
      <p:sp>
        <p:nvSpPr>
          <p:cNvPr id="9" name="Slide Number Placeholder 8"/>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34408588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4" name="Footer Placeholder 3"/>
          <p:cNvSpPr>
            <a:spLocks noGrp="1"/>
          </p:cNvSpPr>
          <p:nvPr>
            <p:ph type="ftr" sz="quarter" idx="11"/>
          </p:nvPr>
        </p:nvSpPr>
        <p:spPr/>
        <p:txBody>
          <a:bodyPr/>
          <a:lstStyle/>
          <a:p>
            <a:endParaRPr lang="es-CO" dirty="0"/>
          </a:p>
        </p:txBody>
      </p:sp>
      <p:sp>
        <p:nvSpPr>
          <p:cNvPr id="5" name="Slide Number Placeholder 4"/>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28371154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3" name="Footer Placeholder 2"/>
          <p:cNvSpPr>
            <a:spLocks noGrp="1"/>
          </p:cNvSpPr>
          <p:nvPr>
            <p:ph type="ftr" sz="quarter" idx="11"/>
          </p:nvPr>
        </p:nvSpPr>
        <p:spPr/>
        <p:txBody>
          <a:bodyPr/>
          <a:lstStyle/>
          <a:p>
            <a:endParaRPr lang="es-CO" dirty="0"/>
          </a:p>
        </p:txBody>
      </p:sp>
      <p:sp>
        <p:nvSpPr>
          <p:cNvPr id="4" name="Slide Number Placeholder 3"/>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235138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8A1B7-C40D-C052-097B-78391724A33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F2689DE0-A38A-ED34-ED66-E98CF132FC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C3C664AC-AC9A-EA13-FE8C-1F95533FC0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868BBEA-A076-44BD-9043-10BEDC29E86A}"/>
              </a:ext>
            </a:extLst>
          </p:cNvPr>
          <p:cNvSpPr>
            <a:spLocks noGrp="1"/>
          </p:cNvSpPr>
          <p:nvPr>
            <p:ph type="dt" sz="half" idx="10"/>
          </p:nvPr>
        </p:nvSpPr>
        <p:spPr/>
        <p:txBody>
          <a:bodyPr/>
          <a:lstStyle/>
          <a:p>
            <a:fld id="{60ADA4F9-4F59-409C-A188-37F50BA0C7C5}" type="datetimeFigureOut">
              <a:rPr lang="es-MX" smtClean="0"/>
              <a:t>27/06/2024</a:t>
            </a:fld>
            <a:endParaRPr lang="es-MX" dirty="0"/>
          </a:p>
        </p:txBody>
      </p:sp>
      <p:sp>
        <p:nvSpPr>
          <p:cNvPr id="6" name="Marcador de pie de página 5">
            <a:extLst>
              <a:ext uri="{FF2B5EF4-FFF2-40B4-BE49-F238E27FC236}">
                <a16:creationId xmlns:a16="http://schemas.microsoft.com/office/drawing/2014/main" id="{DBBA1E79-10B6-4BD9-7426-8E2D0286703C}"/>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E4DC702B-2DF8-BC2D-C938-804ED550025A}"/>
              </a:ext>
            </a:extLst>
          </p:cNvPr>
          <p:cNvSpPr>
            <a:spLocks noGrp="1"/>
          </p:cNvSpPr>
          <p:nvPr>
            <p:ph type="sldNum" sz="quarter" idx="12"/>
          </p:nvPr>
        </p:nvSpPr>
        <p:spPr/>
        <p:txBody>
          <a:bodyPr/>
          <a:lstStyle/>
          <a:p>
            <a:fld id="{9B47CC01-3EF8-4E07-9C42-512AF0262247}" type="slidenum">
              <a:rPr lang="es-MX" smtClean="0"/>
              <a:t>‹Nº›</a:t>
            </a:fld>
            <a:endParaRPr lang="es-MX" dirty="0"/>
          </a:p>
        </p:txBody>
      </p:sp>
    </p:spTree>
    <p:extLst>
      <p:ext uri="{BB962C8B-B14F-4D97-AF65-F5344CB8AC3E}">
        <p14:creationId xmlns:p14="http://schemas.microsoft.com/office/powerpoint/2010/main" val="2903288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6" name="Footer Placeholder 5"/>
          <p:cNvSpPr>
            <a:spLocks noGrp="1"/>
          </p:cNvSpPr>
          <p:nvPr>
            <p:ph type="ftr" sz="quarter" idx="11"/>
          </p:nvPr>
        </p:nvSpPr>
        <p:spPr/>
        <p:txBody>
          <a:bodyPr/>
          <a:lstStyle/>
          <a:p>
            <a:endParaRPr lang="es-CO" dirty="0"/>
          </a:p>
        </p:txBody>
      </p:sp>
      <p:sp>
        <p:nvSpPr>
          <p:cNvPr id="7" name="Slide Number Placeholder 6"/>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18707539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6" name="Footer Placeholder 5"/>
          <p:cNvSpPr>
            <a:spLocks noGrp="1"/>
          </p:cNvSpPr>
          <p:nvPr>
            <p:ph type="ftr" sz="quarter" idx="11"/>
          </p:nvPr>
        </p:nvSpPr>
        <p:spPr/>
        <p:txBody>
          <a:bodyPr/>
          <a:lstStyle/>
          <a:p>
            <a:endParaRPr lang="es-CO" dirty="0"/>
          </a:p>
        </p:txBody>
      </p:sp>
      <p:sp>
        <p:nvSpPr>
          <p:cNvPr id="7" name="Slide Number Placeholder 6"/>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5768494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1075645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265A6B3-212F-4CBA-B15E-F54819B22989}" type="datetimeFigureOut">
              <a:rPr lang="es-CO" smtClean="0"/>
              <a:t>27/06/2024</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97EB17B5-999C-4FA2-B9E6-BDAE658437F3}" type="slidenum">
              <a:rPr lang="es-CO" smtClean="0"/>
              <a:t>‹Nº›</a:t>
            </a:fld>
            <a:endParaRPr lang="es-CO" dirty="0"/>
          </a:p>
        </p:txBody>
      </p:sp>
    </p:spTree>
    <p:extLst>
      <p:ext uri="{BB962C8B-B14F-4D97-AF65-F5344CB8AC3E}">
        <p14:creationId xmlns:p14="http://schemas.microsoft.com/office/powerpoint/2010/main" val="39534856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609601" y="274642"/>
            <a:ext cx="10972801" cy="715961"/>
          </a:xfrm>
        </p:spPr>
        <p:txBody>
          <a:bodyPr/>
          <a:lstStyle>
            <a:lvl1pPr algn="l">
              <a:defRPr sz="3732">
                <a:solidFill>
                  <a:schemeClr val="tx1">
                    <a:lumMod val="65000"/>
                    <a:lumOff val="35000"/>
                  </a:schemeClr>
                </a:solidFill>
              </a:defRPr>
            </a:lvl1pPr>
          </a:lstStyle>
          <a:p>
            <a:r>
              <a:rPr lang="en-US"/>
              <a:t>Click to edit Master title style</a:t>
            </a:r>
          </a:p>
        </p:txBody>
      </p:sp>
      <p:sp>
        <p:nvSpPr>
          <p:cNvPr id="3" name="Date Placeholder 2">
            <a:extLst>
              <a:ext uri="{FF2B5EF4-FFF2-40B4-BE49-F238E27FC236}">
                <a16:creationId xmlns:a16="http://schemas.microsoft.com/office/drawing/2014/main" id="{604049B5-E02E-4749-BF19-579DD846282D}"/>
              </a:ext>
            </a:extLst>
          </p:cNvPr>
          <p:cNvSpPr>
            <a:spLocks noGrp="1"/>
          </p:cNvSpPr>
          <p:nvPr>
            <p:ph type="dt" sz="half" idx="10"/>
          </p:nvPr>
        </p:nvSpPr>
        <p:spPr/>
        <p:txBody>
          <a:bodyPr/>
          <a:lstStyle>
            <a:lvl1pPr defTabSz="1218956">
              <a:defRPr/>
            </a:lvl1pPr>
          </a:lstStyle>
          <a:p>
            <a:pPr>
              <a:defRPr/>
            </a:pPr>
            <a:fld id="{2D070C54-E2E6-4FCC-AF78-60AFE4B4163C}" type="datetimeFigureOut">
              <a:rPr lang="en-US"/>
              <a:pPr>
                <a:defRPr/>
              </a:pPr>
              <a:t>6/27/2024</a:t>
            </a:fld>
            <a:endParaRPr lang="en-US" dirty="0"/>
          </a:p>
        </p:txBody>
      </p:sp>
      <p:sp>
        <p:nvSpPr>
          <p:cNvPr id="4" name="Footer Placeholder 3">
            <a:extLst>
              <a:ext uri="{FF2B5EF4-FFF2-40B4-BE49-F238E27FC236}">
                <a16:creationId xmlns:a16="http://schemas.microsoft.com/office/drawing/2014/main" id="{915A70C6-FF15-45F7-A088-4D700FEA9AD6}"/>
              </a:ext>
            </a:extLst>
          </p:cNvPr>
          <p:cNvSpPr>
            <a:spLocks noGrp="1"/>
          </p:cNvSpPr>
          <p:nvPr>
            <p:ph type="ftr" sz="quarter" idx="11"/>
          </p:nvPr>
        </p:nvSpPr>
        <p:spPr/>
        <p:txBody>
          <a:bodyPr/>
          <a:lstStyle>
            <a:lvl1pPr defTabSz="1218956">
              <a:defRPr/>
            </a:lvl1pPr>
          </a:lstStyle>
          <a:p>
            <a:pPr>
              <a:defRPr/>
            </a:pPr>
            <a:endParaRPr lang="en-US" dirty="0"/>
          </a:p>
        </p:txBody>
      </p:sp>
      <p:sp>
        <p:nvSpPr>
          <p:cNvPr id="5" name="Slide Number Placeholder 4">
            <a:extLst>
              <a:ext uri="{FF2B5EF4-FFF2-40B4-BE49-F238E27FC236}">
                <a16:creationId xmlns:a16="http://schemas.microsoft.com/office/drawing/2014/main" id="{5CDA4F7E-F3F0-4AD4-8A40-3F4DFCFF2950}"/>
              </a:ext>
            </a:extLst>
          </p:cNvPr>
          <p:cNvSpPr>
            <a:spLocks noGrp="1"/>
          </p:cNvSpPr>
          <p:nvPr>
            <p:ph type="sldNum" sz="quarter" idx="12"/>
          </p:nvPr>
        </p:nvSpPr>
        <p:spPr/>
        <p:txBody>
          <a:bodyPr/>
          <a:lstStyle>
            <a:lvl1pPr>
              <a:defRPr/>
            </a:lvl1pPr>
          </a:lstStyle>
          <a:p>
            <a:pPr>
              <a:defRPr/>
            </a:pPr>
            <a:fld id="{C8A47B2E-1881-430B-936F-4ED77FD5305C}" type="slidenum">
              <a:rPr lang="en-US" altLang="es-CO"/>
              <a:pPr>
                <a:defRPr/>
              </a:pPr>
              <a:t>‹Nº›</a:t>
            </a:fld>
            <a:endParaRPr lang="en-US" altLang="es-CO" dirty="0"/>
          </a:p>
        </p:txBody>
      </p:sp>
    </p:spTree>
    <p:extLst>
      <p:ext uri="{BB962C8B-B14F-4D97-AF65-F5344CB8AC3E}">
        <p14:creationId xmlns:p14="http://schemas.microsoft.com/office/powerpoint/2010/main" val="20634766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6/27/2024</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dirty="0"/>
          </a:p>
        </p:txBody>
      </p:sp>
    </p:spTree>
    <p:extLst>
      <p:ext uri="{BB962C8B-B14F-4D97-AF65-F5344CB8AC3E}">
        <p14:creationId xmlns:p14="http://schemas.microsoft.com/office/powerpoint/2010/main" val="11371581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92"/>
        <p:cNvGrpSpPr/>
        <p:nvPr/>
      </p:nvGrpSpPr>
      <p:grpSpPr>
        <a:xfrm>
          <a:off x="0" y="0"/>
          <a:ext cx="0" cy="0"/>
          <a:chOff x="0" y="0"/>
          <a:chExt cx="0" cy="0"/>
        </a:xfrm>
      </p:grpSpPr>
      <p:sp>
        <p:nvSpPr>
          <p:cNvPr id="93" name="Google Shape;93;p15"/>
          <p:cNvSpPr txBox="1">
            <a:spLocks noGrp="1"/>
          </p:cNvSpPr>
          <p:nvPr>
            <p:ph type="body" idx="1"/>
          </p:nvPr>
        </p:nvSpPr>
        <p:spPr>
          <a:xfrm>
            <a:off x="1704833" y="1525567"/>
            <a:ext cx="8479600" cy="41344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SzPts val="1500"/>
              <a:buChar char="●"/>
              <a:defRPr/>
            </a:lvl1pPr>
            <a:lvl2pPr marL="1219170" lvl="1" indent="-431789" rtl="0">
              <a:lnSpc>
                <a:spcPct val="100000"/>
              </a:lnSpc>
              <a:spcBef>
                <a:spcPts val="0"/>
              </a:spcBef>
              <a:spcAft>
                <a:spcPts val="0"/>
              </a:spcAft>
              <a:buSzPts val="1500"/>
              <a:buChar char="○"/>
              <a:defRPr sz="2000"/>
            </a:lvl2pPr>
            <a:lvl3pPr marL="1828754" lvl="2" indent="-431789" rtl="0">
              <a:lnSpc>
                <a:spcPct val="100000"/>
              </a:lnSpc>
              <a:spcBef>
                <a:spcPts val="2133"/>
              </a:spcBef>
              <a:spcAft>
                <a:spcPts val="0"/>
              </a:spcAft>
              <a:buSzPts val="1500"/>
              <a:buChar char="■"/>
              <a:defRPr sz="2000"/>
            </a:lvl3pPr>
            <a:lvl4pPr marL="2438339" lvl="3" indent="-431789" rtl="0">
              <a:lnSpc>
                <a:spcPct val="100000"/>
              </a:lnSpc>
              <a:spcBef>
                <a:spcPts val="2133"/>
              </a:spcBef>
              <a:spcAft>
                <a:spcPts val="0"/>
              </a:spcAft>
              <a:buSzPts val="1500"/>
              <a:buChar char="●"/>
              <a:defRPr sz="2000"/>
            </a:lvl4pPr>
            <a:lvl5pPr marL="3047924" lvl="4" indent="-431789" rtl="0">
              <a:lnSpc>
                <a:spcPct val="100000"/>
              </a:lnSpc>
              <a:spcBef>
                <a:spcPts val="2133"/>
              </a:spcBef>
              <a:spcAft>
                <a:spcPts val="0"/>
              </a:spcAft>
              <a:buSzPts val="1500"/>
              <a:buChar char="○"/>
              <a:defRPr sz="2000"/>
            </a:lvl5pPr>
            <a:lvl6pPr marL="3657509" lvl="5" indent="-431789" rtl="0">
              <a:lnSpc>
                <a:spcPct val="100000"/>
              </a:lnSpc>
              <a:spcBef>
                <a:spcPts val="2133"/>
              </a:spcBef>
              <a:spcAft>
                <a:spcPts val="0"/>
              </a:spcAft>
              <a:buSzPts val="1500"/>
              <a:buChar char="■"/>
              <a:defRPr sz="2000"/>
            </a:lvl6pPr>
            <a:lvl7pPr marL="4267093" lvl="6" indent="-431789" rtl="0">
              <a:lnSpc>
                <a:spcPct val="100000"/>
              </a:lnSpc>
              <a:spcBef>
                <a:spcPts val="2133"/>
              </a:spcBef>
              <a:spcAft>
                <a:spcPts val="0"/>
              </a:spcAft>
              <a:buSzPts val="1500"/>
              <a:buChar char="●"/>
              <a:defRPr sz="2000"/>
            </a:lvl7pPr>
            <a:lvl8pPr marL="4876678" lvl="7" indent="-431789" rtl="0">
              <a:lnSpc>
                <a:spcPct val="100000"/>
              </a:lnSpc>
              <a:spcBef>
                <a:spcPts val="2133"/>
              </a:spcBef>
              <a:spcAft>
                <a:spcPts val="0"/>
              </a:spcAft>
              <a:buSzPts val="1500"/>
              <a:buChar char="○"/>
              <a:defRPr sz="2000"/>
            </a:lvl8pPr>
            <a:lvl9pPr marL="5486263" lvl="8" indent="-431789" rtl="0">
              <a:lnSpc>
                <a:spcPct val="100000"/>
              </a:lnSpc>
              <a:spcBef>
                <a:spcPts val="2133"/>
              </a:spcBef>
              <a:spcAft>
                <a:spcPts val="2133"/>
              </a:spcAft>
              <a:buSzPts val="1500"/>
              <a:buChar char="■"/>
              <a:defRPr sz="2000"/>
            </a:lvl9pPr>
          </a:lstStyle>
          <a:p>
            <a:endParaRPr/>
          </a:p>
        </p:txBody>
      </p:sp>
      <p:sp>
        <p:nvSpPr>
          <p:cNvPr id="96" name="Google Shape;96;p15"/>
          <p:cNvSpPr txBox="1">
            <a:spLocks noGrp="1"/>
          </p:cNvSpPr>
          <p:nvPr>
            <p:ph type="title"/>
          </p:nvPr>
        </p:nvSpPr>
        <p:spPr>
          <a:xfrm>
            <a:off x="415600" y="596141"/>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882505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15600" y="596141"/>
            <a:ext cx="113608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4"/>
          <p:cNvSpPr txBox="1">
            <a:spLocks noGrp="1"/>
          </p:cNvSpPr>
          <p:nvPr>
            <p:ph type="body" idx="1"/>
          </p:nvPr>
        </p:nvSpPr>
        <p:spPr>
          <a:xfrm>
            <a:off x="953633" y="1536633"/>
            <a:ext cx="10284800" cy="45552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SzPts val="1400"/>
              <a:buAutoNum type="arabicPeriod"/>
              <a:defRPr sz="1600"/>
            </a:lvl1pPr>
            <a:lvl2pPr marL="1219170" lvl="1" indent="-423323">
              <a:spcBef>
                <a:spcPts val="2133"/>
              </a:spcBef>
              <a:spcAft>
                <a:spcPts val="0"/>
              </a:spcAft>
              <a:buSzPts val="1400"/>
              <a:buAutoNum type="alphaLcPeriod"/>
              <a:defRPr/>
            </a:lvl2pPr>
            <a:lvl3pPr marL="1828754" lvl="2" indent="-423323">
              <a:spcBef>
                <a:spcPts val="2133"/>
              </a:spcBef>
              <a:spcAft>
                <a:spcPts val="0"/>
              </a:spcAft>
              <a:buSzPts val="1400"/>
              <a:buAutoNum type="romanLcPeriod"/>
              <a:defRPr/>
            </a:lvl3pPr>
            <a:lvl4pPr marL="2438339" lvl="3" indent="-423323">
              <a:spcBef>
                <a:spcPts val="2133"/>
              </a:spcBef>
              <a:spcAft>
                <a:spcPts val="0"/>
              </a:spcAft>
              <a:buSzPts val="1400"/>
              <a:buAutoNum type="arabicPeriod"/>
              <a:defRPr/>
            </a:lvl4pPr>
            <a:lvl5pPr marL="3047924" lvl="4" indent="-423323">
              <a:spcBef>
                <a:spcPts val="2133"/>
              </a:spcBef>
              <a:spcAft>
                <a:spcPts val="0"/>
              </a:spcAft>
              <a:buSzPts val="1400"/>
              <a:buAutoNum type="alphaLcPeriod"/>
              <a:defRPr/>
            </a:lvl5pPr>
            <a:lvl6pPr marL="3657509" lvl="5" indent="-423323">
              <a:spcBef>
                <a:spcPts val="2133"/>
              </a:spcBef>
              <a:spcAft>
                <a:spcPts val="0"/>
              </a:spcAft>
              <a:buSzPts val="1400"/>
              <a:buAutoNum type="romanLcPeriod"/>
              <a:defRPr/>
            </a:lvl6pPr>
            <a:lvl7pPr marL="4267093" lvl="6" indent="-423323">
              <a:spcBef>
                <a:spcPts val="2133"/>
              </a:spcBef>
              <a:spcAft>
                <a:spcPts val="0"/>
              </a:spcAft>
              <a:buSzPts val="1400"/>
              <a:buAutoNum type="arabicPeriod"/>
              <a:defRPr/>
            </a:lvl7pPr>
            <a:lvl8pPr marL="4876678" lvl="7" indent="-423323">
              <a:spcBef>
                <a:spcPts val="2133"/>
              </a:spcBef>
              <a:spcAft>
                <a:spcPts val="0"/>
              </a:spcAft>
              <a:buSzPts val="1400"/>
              <a:buAutoNum type="alphaLcPeriod"/>
              <a:defRPr/>
            </a:lvl8pPr>
            <a:lvl9pPr marL="5486263" lvl="8" indent="-423323">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24655810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48C850-92C7-538D-006F-AC44C406C1F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8E95BDD5-A744-EB4B-5DD7-01A439696E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6D23BA64-0ADB-0EE0-DF10-ADBBEB39E266}"/>
              </a:ext>
            </a:extLst>
          </p:cNvPr>
          <p:cNvSpPr>
            <a:spLocks noGrp="1"/>
          </p:cNvSpPr>
          <p:nvPr>
            <p:ph type="dt" sz="half" idx="10"/>
          </p:nvPr>
        </p:nvSpPr>
        <p:spPr/>
        <p:txBody>
          <a:bodyPr/>
          <a:lstStyle/>
          <a:p>
            <a:fld id="{60E4D81A-C17D-459C-AAF4-76CDE0D59777}" type="datetimeFigureOut">
              <a:rPr lang="es-CO" smtClean="0"/>
              <a:t>27/06/2024</a:t>
            </a:fld>
            <a:endParaRPr lang="es-CO" dirty="0"/>
          </a:p>
        </p:txBody>
      </p:sp>
      <p:sp>
        <p:nvSpPr>
          <p:cNvPr id="5" name="Marcador de pie de página 4">
            <a:extLst>
              <a:ext uri="{FF2B5EF4-FFF2-40B4-BE49-F238E27FC236}">
                <a16:creationId xmlns:a16="http://schemas.microsoft.com/office/drawing/2014/main" id="{DD5106D1-5BB7-5749-F0CA-ADE2F9F34249}"/>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0AB74685-EDD8-42E6-A0DF-20BBE10A3849}"/>
              </a:ext>
            </a:extLst>
          </p:cNvPr>
          <p:cNvSpPr>
            <a:spLocks noGrp="1"/>
          </p:cNvSpPr>
          <p:nvPr>
            <p:ph type="sldNum" sz="quarter" idx="12"/>
          </p:nvPr>
        </p:nvSpPr>
        <p:spPr/>
        <p:txBody>
          <a:bodyPr/>
          <a:lstStyle/>
          <a:p>
            <a:fld id="{2CB2987F-2015-4E7C-A639-8D2BEBDF7DE8}" type="slidenum">
              <a:rPr lang="es-CO" smtClean="0"/>
              <a:t>‹Nº›</a:t>
            </a:fld>
            <a:endParaRPr lang="es-CO" dirty="0"/>
          </a:p>
        </p:txBody>
      </p:sp>
    </p:spTree>
    <p:extLst>
      <p:ext uri="{BB962C8B-B14F-4D97-AF65-F5344CB8AC3E}">
        <p14:creationId xmlns:p14="http://schemas.microsoft.com/office/powerpoint/2010/main" val="33709495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4CDE5-42FA-9CE9-2921-D0F733BDC825}"/>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D7DAE6B0-B15D-2F20-7509-74574F1F308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CD3EA309-EE9D-D0F9-E491-D3E4A06F5592}"/>
              </a:ext>
            </a:extLst>
          </p:cNvPr>
          <p:cNvSpPr>
            <a:spLocks noGrp="1"/>
          </p:cNvSpPr>
          <p:nvPr>
            <p:ph type="dt" sz="half" idx="10"/>
          </p:nvPr>
        </p:nvSpPr>
        <p:spPr/>
        <p:txBody>
          <a:bodyPr/>
          <a:lstStyle/>
          <a:p>
            <a:fld id="{60E4D81A-C17D-459C-AAF4-76CDE0D59777}" type="datetimeFigureOut">
              <a:rPr lang="es-CO" smtClean="0"/>
              <a:t>27/06/2024</a:t>
            </a:fld>
            <a:endParaRPr lang="es-CO" dirty="0"/>
          </a:p>
        </p:txBody>
      </p:sp>
      <p:sp>
        <p:nvSpPr>
          <p:cNvPr id="5" name="Marcador de pie de página 4">
            <a:extLst>
              <a:ext uri="{FF2B5EF4-FFF2-40B4-BE49-F238E27FC236}">
                <a16:creationId xmlns:a16="http://schemas.microsoft.com/office/drawing/2014/main" id="{9ADDE57A-D878-716B-F767-9310A225C159}"/>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5DB2B700-A69F-1735-C455-14F4F434EE68}"/>
              </a:ext>
            </a:extLst>
          </p:cNvPr>
          <p:cNvSpPr>
            <a:spLocks noGrp="1"/>
          </p:cNvSpPr>
          <p:nvPr>
            <p:ph type="sldNum" sz="quarter" idx="12"/>
          </p:nvPr>
        </p:nvSpPr>
        <p:spPr/>
        <p:txBody>
          <a:bodyPr/>
          <a:lstStyle/>
          <a:p>
            <a:fld id="{2CB2987F-2015-4E7C-A639-8D2BEBDF7DE8}" type="slidenum">
              <a:rPr lang="es-CO" smtClean="0"/>
              <a:t>‹Nº›</a:t>
            </a:fld>
            <a:endParaRPr lang="es-CO" dirty="0"/>
          </a:p>
        </p:txBody>
      </p:sp>
    </p:spTree>
    <p:extLst>
      <p:ext uri="{BB962C8B-B14F-4D97-AF65-F5344CB8AC3E}">
        <p14:creationId xmlns:p14="http://schemas.microsoft.com/office/powerpoint/2010/main" val="3275661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2EBE87-4130-584F-7AFA-39277024D3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9B5158A0-5A81-9971-8063-C93E9F26C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Marcador de texto 3">
            <a:extLst>
              <a:ext uri="{FF2B5EF4-FFF2-40B4-BE49-F238E27FC236}">
                <a16:creationId xmlns:a16="http://schemas.microsoft.com/office/drawing/2014/main" id="{B349CAAF-8056-65BE-807C-A9EA9067E9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C3854EC-26E0-B1F6-B6FC-4EF6A86B0B84}"/>
              </a:ext>
            </a:extLst>
          </p:cNvPr>
          <p:cNvSpPr>
            <a:spLocks noGrp="1"/>
          </p:cNvSpPr>
          <p:nvPr>
            <p:ph type="dt" sz="half" idx="10"/>
          </p:nvPr>
        </p:nvSpPr>
        <p:spPr/>
        <p:txBody>
          <a:bodyPr/>
          <a:lstStyle/>
          <a:p>
            <a:fld id="{60ADA4F9-4F59-409C-A188-37F50BA0C7C5}" type="datetimeFigureOut">
              <a:rPr lang="es-MX" smtClean="0"/>
              <a:t>27/06/2024</a:t>
            </a:fld>
            <a:endParaRPr lang="es-MX" dirty="0"/>
          </a:p>
        </p:txBody>
      </p:sp>
      <p:sp>
        <p:nvSpPr>
          <p:cNvPr id="6" name="Marcador de pie de página 5">
            <a:extLst>
              <a:ext uri="{FF2B5EF4-FFF2-40B4-BE49-F238E27FC236}">
                <a16:creationId xmlns:a16="http://schemas.microsoft.com/office/drawing/2014/main" id="{4577FC34-655F-E9BC-8FF4-80D8C56980CB}"/>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4A27129E-5A86-F5A8-58A9-FEA596E8FFBD}"/>
              </a:ext>
            </a:extLst>
          </p:cNvPr>
          <p:cNvSpPr>
            <a:spLocks noGrp="1"/>
          </p:cNvSpPr>
          <p:nvPr>
            <p:ph type="sldNum" sz="quarter" idx="12"/>
          </p:nvPr>
        </p:nvSpPr>
        <p:spPr/>
        <p:txBody>
          <a:bodyPr/>
          <a:lstStyle/>
          <a:p>
            <a:fld id="{9B47CC01-3EF8-4E07-9C42-512AF0262247}" type="slidenum">
              <a:rPr lang="es-MX" smtClean="0"/>
              <a:t>‹Nº›</a:t>
            </a:fld>
            <a:endParaRPr lang="es-MX" dirty="0"/>
          </a:p>
        </p:txBody>
      </p:sp>
    </p:spTree>
    <p:extLst>
      <p:ext uri="{BB962C8B-B14F-4D97-AF65-F5344CB8AC3E}">
        <p14:creationId xmlns:p14="http://schemas.microsoft.com/office/powerpoint/2010/main" val="6321967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ADEB37-EC09-60E2-980D-FC9AA4005C6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62F9176-241A-0344-3A62-4EC874B7327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B7D18AB-93A2-8E7F-3F2B-3C9586AC30EC}"/>
              </a:ext>
            </a:extLst>
          </p:cNvPr>
          <p:cNvSpPr>
            <a:spLocks noGrp="1"/>
          </p:cNvSpPr>
          <p:nvPr>
            <p:ph type="dt" sz="half" idx="10"/>
          </p:nvPr>
        </p:nvSpPr>
        <p:spPr/>
        <p:txBody>
          <a:bodyPr/>
          <a:lstStyle/>
          <a:p>
            <a:fld id="{60E4D81A-C17D-459C-AAF4-76CDE0D59777}" type="datetimeFigureOut">
              <a:rPr lang="es-CO" smtClean="0"/>
              <a:t>27/06/2024</a:t>
            </a:fld>
            <a:endParaRPr lang="es-CO" dirty="0"/>
          </a:p>
        </p:txBody>
      </p:sp>
      <p:sp>
        <p:nvSpPr>
          <p:cNvPr id="5" name="Marcador de pie de página 4">
            <a:extLst>
              <a:ext uri="{FF2B5EF4-FFF2-40B4-BE49-F238E27FC236}">
                <a16:creationId xmlns:a16="http://schemas.microsoft.com/office/drawing/2014/main" id="{CE0947AE-FEE2-B39D-1F61-2F8D8DC93F22}"/>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43369C3C-5EA4-F6B0-37DB-2C6292103DFD}"/>
              </a:ext>
            </a:extLst>
          </p:cNvPr>
          <p:cNvSpPr>
            <a:spLocks noGrp="1"/>
          </p:cNvSpPr>
          <p:nvPr>
            <p:ph type="sldNum" sz="quarter" idx="12"/>
          </p:nvPr>
        </p:nvSpPr>
        <p:spPr/>
        <p:txBody>
          <a:bodyPr/>
          <a:lstStyle/>
          <a:p>
            <a:fld id="{2CB2987F-2015-4E7C-A639-8D2BEBDF7DE8}" type="slidenum">
              <a:rPr lang="es-CO" smtClean="0"/>
              <a:t>‹Nº›</a:t>
            </a:fld>
            <a:endParaRPr lang="es-CO" dirty="0"/>
          </a:p>
        </p:txBody>
      </p:sp>
    </p:spTree>
    <p:extLst>
      <p:ext uri="{BB962C8B-B14F-4D97-AF65-F5344CB8AC3E}">
        <p14:creationId xmlns:p14="http://schemas.microsoft.com/office/powerpoint/2010/main" val="29779563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04208D-0CEC-11C3-FAA4-D998AD80A13E}"/>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9ABD14D8-AD90-BAE3-CA95-9F8C129E1D9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CC5FC7EC-278F-64A8-D8C9-404FDC83D81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2A1976ED-2197-F88C-CE8F-3F7C22B8B48B}"/>
              </a:ext>
            </a:extLst>
          </p:cNvPr>
          <p:cNvSpPr>
            <a:spLocks noGrp="1"/>
          </p:cNvSpPr>
          <p:nvPr>
            <p:ph type="dt" sz="half" idx="10"/>
          </p:nvPr>
        </p:nvSpPr>
        <p:spPr/>
        <p:txBody>
          <a:bodyPr/>
          <a:lstStyle/>
          <a:p>
            <a:fld id="{60E4D81A-C17D-459C-AAF4-76CDE0D59777}" type="datetimeFigureOut">
              <a:rPr lang="es-CO" smtClean="0"/>
              <a:t>27/06/2024</a:t>
            </a:fld>
            <a:endParaRPr lang="es-CO" dirty="0"/>
          </a:p>
        </p:txBody>
      </p:sp>
      <p:sp>
        <p:nvSpPr>
          <p:cNvPr id="6" name="Marcador de pie de página 5">
            <a:extLst>
              <a:ext uri="{FF2B5EF4-FFF2-40B4-BE49-F238E27FC236}">
                <a16:creationId xmlns:a16="http://schemas.microsoft.com/office/drawing/2014/main" id="{36743275-5F5B-A1F7-3476-858E3A8D189C}"/>
              </a:ext>
            </a:extLst>
          </p:cNvPr>
          <p:cNvSpPr>
            <a:spLocks noGrp="1"/>
          </p:cNvSpPr>
          <p:nvPr>
            <p:ph type="ftr" sz="quarter" idx="11"/>
          </p:nvPr>
        </p:nvSpPr>
        <p:spPr/>
        <p:txBody>
          <a:bodyPr/>
          <a:lstStyle/>
          <a:p>
            <a:endParaRPr lang="es-CO" dirty="0"/>
          </a:p>
        </p:txBody>
      </p:sp>
      <p:sp>
        <p:nvSpPr>
          <p:cNvPr id="7" name="Marcador de número de diapositiva 6">
            <a:extLst>
              <a:ext uri="{FF2B5EF4-FFF2-40B4-BE49-F238E27FC236}">
                <a16:creationId xmlns:a16="http://schemas.microsoft.com/office/drawing/2014/main" id="{51FBCEF5-2DD8-C0A7-B84E-E27FE5468009}"/>
              </a:ext>
            </a:extLst>
          </p:cNvPr>
          <p:cNvSpPr>
            <a:spLocks noGrp="1"/>
          </p:cNvSpPr>
          <p:nvPr>
            <p:ph type="sldNum" sz="quarter" idx="12"/>
          </p:nvPr>
        </p:nvSpPr>
        <p:spPr/>
        <p:txBody>
          <a:bodyPr/>
          <a:lstStyle/>
          <a:p>
            <a:fld id="{2CB2987F-2015-4E7C-A639-8D2BEBDF7DE8}" type="slidenum">
              <a:rPr lang="es-CO" smtClean="0"/>
              <a:t>‹Nº›</a:t>
            </a:fld>
            <a:endParaRPr lang="es-CO" dirty="0"/>
          </a:p>
        </p:txBody>
      </p:sp>
    </p:spTree>
    <p:extLst>
      <p:ext uri="{BB962C8B-B14F-4D97-AF65-F5344CB8AC3E}">
        <p14:creationId xmlns:p14="http://schemas.microsoft.com/office/powerpoint/2010/main" val="26243384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C53AFA-7CCC-770B-AC29-654947BC41E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C229DAB2-F508-EE32-18F4-32291F30A9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4DA4591-F2D6-D1C2-0408-31C210DEB52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5B6245B0-87A1-41B6-6AC2-6EDD222B3C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B847EA0-7BDD-AE42-9513-F44965A7CD0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0B03D935-E936-2F61-FB4D-3DE17BB1C845}"/>
              </a:ext>
            </a:extLst>
          </p:cNvPr>
          <p:cNvSpPr>
            <a:spLocks noGrp="1"/>
          </p:cNvSpPr>
          <p:nvPr>
            <p:ph type="dt" sz="half" idx="10"/>
          </p:nvPr>
        </p:nvSpPr>
        <p:spPr/>
        <p:txBody>
          <a:bodyPr/>
          <a:lstStyle/>
          <a:p>
            <a:fld id="{60E4D81A-C17D-459C-AAF4-76CDE0D59777}" type="datetimeFigureOut">
              <a:rPr lang="es-CO" smtClean="0"/>
              <a:t>27/06/2024</a:t>
            </a:fld>
            <a:endParaRPr lang="es-CO" dirty="0"/>
          </a:p>
        </p:txBody>
      </p:sp>
      <p:sp>
        <p:nvSpPr>
          <p:cNvPr id="8" name="Marcador de pie de página 7">
            <a:extLst>
              <a:ext uri="{FF2B5EF4-FFF2-40B4-BE49-F238E27FC236}">
                <a16:creationId xmlns:a16="http://schemas.microsoft.com/office/drawing/2014/main" id="{8C3703A4-6AE5-260C-0177-59F47864D8E9}"/>
              </a:ext>
            </a:extLst>
          </p:cNvPr>
          <p:cNvSpPr>
            <a:spLocks noGrp="1"/>
          </p:cNvSpPr>
          <p:nvPr>
            <p:ph type="ftr" sz="quarter" idx="11"/>
          </p:nvPr>
        </p:nvSpPr>
        <p:spPr/>
        <p:txBody>
          <a:bodyPr/>
          <a:lstStyle/>
          <a:p>
            <a:endParaRPr lang="es-CO" dirty="0"/>
          </a:p>
        </p:txBody>
      </p:sp>
      <p:sp>
        <p:nvSpPr>
          <p:cNvPr id="9" name="Marcador de número de diapositiva 8">
            <a:extLst>
              <a:ext uri="{FF2B5EF4-FFF2-40B4-BE49-F238E27FC236}">
                <a16:creationId xmlns:a16="http://schemas.microsoft.com/office/drawing/2014/main" id="{FB94FF9C-7292-66B1-B689-4E8D583ECBB9}"/>
              </a:ext>
            </a:extLst>
          </p:cNvPr>
          <p:cNvSpPr>
            <a:spLocks noGrp="1"/>
          </p:cNvSpPr>
          <p:nvPr>
            <p:ph type="sldNum" sz="quarter" idx="12"/>
          </p:nvPr>
        </p:nvSpPr>
        <p:spPr/>
        <p:txBody>
          <a:bodyPr/>
          <a:lstStyle/>
          <a:p>
            <a:fld id="{2CB2987F-2015-4E7C-A639-8D2BEBDF7DE8}" type="slidenum">
              <a:rPr lang="es-CO" smtClean="0"/>
              <a:t>‹Nº›</a:t>
            </a:fld>
            <a:endParaRPr lang="es-CO" dirty="0"/>
          </a:p>
        </p:txBody>
      </p:sp>
    </p:spTree>
    <p:extLst>
      <p:ext uri="{BB962C8B-B14F-4D97-AF65-F5344CB8AC3E}">
        <p14:creationId xmlns:p14="http://schemas.microsoft.com/office/powerpoint/2010/main" val="564370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9549E9-5354-AFB3-E173-28F08CCD8CC1}"/>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6FFE2EB5-28EC-67F2-3F8A-B6257C93B003}"/>
              </a:ext>
            </a:extLst>
          </p:cNvPr>
          <p:cNvSpPr>
            <a:spLocks noGrp="1"/>
          </p:cNvSpPr>
          <p:nvPr>
            <p:ph type="dt" sz="half" idx="10"/>
          </p:nvPr>
        </p:nvSpPr>
        <p:spPr/>
        <p:txBody>
          <a:bodyPr/>
          <a:lstStyle/>
          <a:p>
            <a:fld id="{60E4D81A-C17D-459C-AAF4-76CDE0D59777}" type="datetimeFigureOut">
              <a:rPr lang="es-CO" smtClean="0"/>
              <a:t>27/06/2024</a:t>
            </a:fld>
            <a:endParaRPr lang="es-CO" dirty="0"/>
          </a:p>
        </p:txBody>
      </p:sp>
      <p:sp>
        <p:nvSpPr>
          <p:cNvPr id="4" name="Marcador de pie de página 3">
            <a:extLst>
              <a:ext uri="{FF2B5EF4-FFF2-40B4-BE49-F238E27FC236}">
                <a16:creationId xmlns:a16="http://schemas.microsoft.com/office/drawing/2014/main" id="{4044101B-1ED5-98DA-7929-4029E19F6208}"/>
              </a:ext>
            </a:extLst>
          </p:cNvPr>
          <p:cNvSpPr>
            <a:spLocks noGrp="1"/>
          </p:cNvSpPr>
          <p:nvPr>
            <p:ph type="ftr" sz="quarter" idx="11"/>
          </p:nvPr>
        </p:nvSpPr>
        <p:spPr/>
        <p:txBody>
          <a:bodyPr/>
          <a:lstStyle/>
          <a:p>
            <a:endParaRPr lang="es-CO" dirty="0"/>
          </a:p>
        </p:txBody>
      </p:sp>
      <p:sp>
        <p:nvSpPr>
          <p:cNvPr id="5" name="Marcador de número de diapositiva 4">
            <a:extLst>
              <a:ext uri="{FF2B5EF4-FFF2-40B4-BE49-F238E27FC236}">
                <a16:creationId xmlns:a16="http://schemas.microsoft.com/office/drawing/2014/main" id="{5A5248A2-2010-84A8-6EFB-B2C8D64F79D4}"/>
              </a:ext>
            </a:extLst>
          </p:cNvPr>
          <p:cNvSpPr>
            <a:spLocks noGrp="1"/>
          </p:cNvSpPr>
          <p:nvPr>
            <p:ph type="sldNum" sz="quarter" idx="12"/>
          </p:nvPr>
        </p:nvSpPr>
        <p:spPr/>
        <p:txBody>
          <a:bodyPr/>
          <a:lstStyle/>
          <a:p>
            <a:fld id="{2CB2987F-2015-4E7C-A639-8D2BEBDF7DE8}" type="slidenum">
              <a:rPr lang="es-CO" smtClean="0"/>
              <a:t>‹Nº›</a:t>
            </a:fld>
            <a:endParaRPr lang="es-CO" dirty="0"/>
          </a:p>
        </p:txBody>
      </p:sp>
    </p:spTree>
    <p:extLst>
      <p:ext uri="{BB962C8B-B14F-4D97-AF65-F5344CB8AC3E}">
        <p14:creationId xmlns:p14="http://schemas.microsoft.com/office/powerpoint/2010/main" val="26711503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76B316F-2D9D-870B-F99E-963C25F42DD6}"/>
              </a:ext>
            </a:extLst>
          </p:cNvPr>
          <p:cNvSpPr>
            <a:spLocks noGrp="1"/>
          </p:cNvSpPr>
          <p:nvPr>
            <p:ph type="dt" sz="half" idx="10"/>
          </p:nvPr>
        </p:nvSpPr>
        <p:spPr/>
        <p:txBody>
          <a:bodyPr/>
          <a:lstStyle/>
          <a:p>
            <a:fld id="{60E4D81A-C17D-459C-AAF4-76CDE0D59777}" type="datetimeFigureOut">
              <a:rPr lang="es-CO" smtClean="0"/>
              <a:t>27/06/2024</a:t>
            </a:fld>
            <a:endParaRPr lang="es-CO" dirty="0"/>
          </a:p>
        </p:txBody>
      </p:sp>
      <p:sp>
        <p:nvSpPr>
          <p:cNvPr id="3" name="Marcador de pie de página 2">
            <a:extLst>
              <a:ext uri="{FF2B5EF4-FFF2-40B4-BE49-F238E27FC236}">
                <a16:creationId xmlns:a16="http://schemas.microsoft.com/office/drawing/2014/main" id="{6A645FC3-FD54-C843-7F9C-1692B1029F91}"/>
              </a:ext>
            </a:extLst>
          </p:cNvPr>
          <p:cNvSpPr>
            <a:spLocks noGrp="1"/>
          </p:cNvSpPr>
          <p:nvPr>
            <p:ph type="ftr" sz="quarter" idx="11"/>
          </p:nvPr>
        </p:nvSpPr>
        <p:spPr/>
        <p:txBody>
          <a:bodyPr/>
          <a:lstStyle/>
          <a:p>
            <a:endParaRPr lang="es-CO" dirty="0"/>
          </a:p>
        </p:txBody>
      </p:sp>
      <p:sp>
        <p:nvSpPr>
          <p:cNvPr id="4" name="Marcador de número de diapositiva 3">
            <a:extLst>
              <a:ext uri="{FF2B5EF4-FFF2-40B4-BE49-F238E27FC236}">
                <a16:creationId xmlns:a16="http://schemas.microsoft.com/office/drawing/2014/main" id="{B515CF0D-5A50-4C87-BE38-57E1D3E412DF}"/>
              </a:ext>
            </a:extLst>
          </p:cNvPr>
          <p:cNvSpPr>
            <a:spLocks noGrp="1"/>
          </p:cNvSpPr>
          <p:nvPr>
            <p:ph type="sldNum" sz="quarter" idx="12"/>
          </p:nvPr>
        </p:nvSpPr>
        <p:spPr/>
        <p:txBody>
          <a:bodyPr/>
          <a:lstStyle/>
          <a:p>
            <a:fld id="{2CB2987F-2015-4E7C-A639-8D2BEBDF7DE8}" type="slidenum">
              <a:rPr lang="es-CO" smtClean="0"/>
              <a:t>‹Nº›</a:t>
            </a:fld>
            <a:endParaRPr lang="es-CO" dirty="0"/>
          </a:p>
        </p:txBody>
      </p:sp>
    </p:spTree>
    <p:extLst>
      <p:ext uri="{BB962C8B-B14F-4D97-AF65-F5344CB8AC3E}">
        <p14:creationId xmlns:p14="http://schemas.microsoft.com/office/powerpoint/2010/main" val="26323037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8303C2-7184-589E-D5F2-23884B243E2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2AAA0AB3-855C-5214-007F-7A983733E4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C423EA90-2A9F-4FEE-55BC-7C115D1DEB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9F974C4-A5BC-C95A-064D-CAE904B30EEA}"/>
              </a:ext>
            </a:extLst>
          </p:cNvPr>
          <p:cNvSpPr>
            <a:spLocks noGrp="1"/>
          </p:cNvSpPr>
          <p:nvPr>
            <p:ph type="dt" sz="half" idx="10"/>
          </p:nvPr>
        </p:nvSpPr>
        <p:spPr/>
        <p:txBody>
          <a:bodyPr/>
          <a:lstStyle/>
          <a:p>
            <a:fld id="{60E4D81A-C17D-459C-AAF4-76CDE0D59777}" type="datetimeFigureOut">
              <a:rPr lang="es-CO" smtClean="0"/>
              <a:t>27/06/2024</a:t>
            </a:fld>
            <a:endParaRPr lang="es-CO" dirty="0"/>
          </a:p>
        </p:txBody>
      </p:sp>
      <p:sp>
        <p:nvSpPr>
          <p:cNvPr id="6" name="Marcador de pie de página 5">
            <a:extLst>
              <a:ext uri="{FF2B5EF4-FFF2-40B4-BE49-F238E27FC236}">
                <a16:creationId xmlns:a16="http://schemas.microsoft.com/office/drawing/2014/main" id="{A152D2A4-6858-84D1-6E21-1455975F95EA}"/>
              </a:ext>
            </a:extLst>
          </p:cNvPr>
          <p:cNvSpPr>
            <a:spLocks noGrp="1"/>
          </p:cNvSpPr>
          <p:nvPr>
            <p:ph type="ftr" sz="quarter" idx="11"/>
          </p:nvPr>
        </p:nvSpPr>
        <p:spPr/>
        <p:txBody>
          <a:bodyPr/>
          <a:lstStyle/>
          <a:p>
            <a:endParaRPr lang="es-CO" dirty="0"/>
          </a:p>
        </p:txBody>
      </p:sp>
      <p:sp>
        <p:nvSpPr>
          <p:cNvPr id="7" name="Marcador de número de diapositiva 6">
            <a:extLst>
              <a:ext uri="{FF2B5EF4-FFF2-40B4-BE49-F238E27FC236}">
                <a16:creationId xmlns:a16="http://schemas.microsoft.com/office/drawing/2014/main" id="{F5B46588-ECF4-9CC0-8F28-2C4215A41937}"/>
              </a:ext>
            </a:extLst>
          </p:cNvPr>
          <p:cNvSpPr>
            <a:spLocks noGrp="1"/>
          </p:cNvSpPr>
          <p:nvPr>
            <p:ph type="sldNum" sz="quarter" idx="12"/>
          </p:nvPr>
        </p:nvSpPr>
        <p:spPr/>
        <p:txBody>
          <a:bodyPr/>
          <a:lstStyle/>
          <a:p>
            <a:fld id="{2CB2987F-2015-4E7C-A639-8D2BEBDF7DE8}" type="slidenum">
              <a:rPr lang="es-CO" smtClean="0"/>
              <a:t>‹Nº›</a:t>
            </a:fld>
            <a:endParaRPr lang="es-CO" dirty="0"/>
          </a:p>
        </p:txBody>
      </p:sp>
    </p:spTree>
    <p:extLst>
      <p:ext uri="{BB962C8B-B14F-4D97-AF65-F5344CB8AC3E}">
        <p14:creationId xmlns:p14="http://schemas.microsoft.com/office/powerpoint/2010/main" val="26365926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0E4ABA-3D68-4660-2841-9AB9070B621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B82EF360-91AB-AEFC-2D50-0B9ECAD52E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dirty="0"/>
          </a:p>
        </p:txBody>
      </p:sp>
      <p:sp>
        <p:nvSpPr>
          <p:cNvPr id="4" name="Marcador de texto 3">
            <a:extLst>
              <a:ext uri="{FF2B5EF4-FFF2-40B4-BE49-F238E27FC236}">
                <a16:creationId xmlns:a16="http://schemas.microsoft.com/office/drawing/2014/main" id="{66ABDAED-3DB6-9600-73DB-E6D034BC0E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565BAE9-2B1C-DBF8-BFD1-25BE33B4A365}"/>
              </a:ext>
            </a:extLst>
          </p:cNvPr>
          <p:cNvSpPr>
            <a:spLocks noGrp="1"/>
          </p:cNvSpPr>
          <p:nvPr>
            <p:ph type="dt" sz="half" idx="10"/>
          </p:nvPr>
        </p:nvSpPr>
        <p:spPr/>
        <p:txBody>
          <a:bodyPr/>
          <a:lstStyle/>
          <a:p>
            <a:fld id="{60E4D81A-C17D-459C-AAF4-76CDE0D59777}" type="datetimeFigureOut">
              <a:rPr lang="es-CO" smtClean="0"/>
              <a:t>27/06/2024</a:t>
            </a:fld>
            <a:endParaRPr lang="es-CO" dirty="0"/>
          </a:p>
        </p:txBody>
      </p:sp>
      <p:sp>
        <p:nvSpPr>
          <p:cNvPr id="6" name="Marcador de pie de página 5">
            <a:extLst>
              <a:ext uri="{FF2B5EF4-FFF2-40B4-BE49-F238E27FC236}">
                <a16:creationId xmlns:a16="http://schemas.microsoft.com/office/drawing/2014/main" id="{C32B3638-781A-6949-033F-811683B8213F}"/>
              </a:ext>
            </a:extLst>
          </p:cNvPr>
          <p:cNvSpPr>
            <a:spLocks noGrp="1"/>
          </p:cNvSpPr>
          <p:nvPr>
            <p:ph type="ftr" sz="quarter" idx="11"/>
          </p:nvPr>
        </p:nvSpPr>
        <p:spPr/>
        <p:txBody>
          <a:bodyPr/>
          <a:lstStyle/>
          <a:p>
            <a:endParaRPr lang="es-CO" dirty="0"/>
          </a:p>
        </p:txBody>
      </p:sp>
      <p:sp>
        <p:nvSpPr>
          <p:cNvPr id="7" name="Marcador de número de diapositiva 6">
            <a:extLst>
              <a:ext uri="{FF2B5EF4-FFF2-40B4-BE49-F238E27FC236}">
                <a16:creationId xmlns:a16="http://schemas.microsoft.com/office/drawing/2014/main" id="{DC9C92A1-EDB5-EB93-885A-15035A78AD28}"/>
              </a:ext>
            </a:extLst>
          </p:cNvPr>
          <p:cNvSpPr>
            <a:spLocks noGrp="1"/>
          </p:cNvSpPr>
          <p:nvPr>
            <p:ph type="sldNum" sz="quarter" idx="12"/>
          </p:nvPr>
        </p:nvSpPr>
        <p:spPr/>
        <p:txBody>
          <a:bodyPr/>
          <a:lstStyle/>
          <a:p>
            <a:fld id="{2CB2987F-2015-4E7C-A639-8D2BEBDF7DE8}" type="slidenum">
              <a:rPr lang="es-CO" smtClean="0"/>
              <a:t>‹Nº›</a:t>
            </a:fld>
            <a:endParaRPr lang="es-CO" dirty="0"/>
          </a:p>
        </p:txBody>
      </p:sp>
    </p:spTree>
    <p:extLst>
      <p:ext uri="{BB962C8B-B14F-4D97-AF65-F5344CB8AC3E}">
        <p14:creationId xmlns:p14="http://schemas.microsoft.com/office/powerpoint/2010/main" val="566617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8969E4-0A0C-AACB-A707-6CDD1D0A7D7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470B62E1-B0D8-495C-01E8-5D63BD739B0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493664D8-58B2-A10B-6A45-54E0027FE2A3}"/>
              </a:ext>
            </a:extLst>
          </p:cNvPr>
          <p:cNvSpPr>
            <a:spLocks noGrp="1"/>
          </p:cNvSpPr>
          <p:nvPr>
            <p:ph type="dt" sz="half" idx="10"/>
          </p:nvPr>
        </p:nvSpPr>
        <p:spPr/>
        <p:txBody>
          <a:bodyPr/>
          <a:lstStyle/>
          <a:p>
            <a:fld id="{60E4D81A-C17D-459C-AAF4-76CDE0D59777}" type="datetimeFigureOut">
              <a:rPr lang="es-CO" smtClean="0"/>
              <a:t>27/06/2024</a:t>
            </a:fld>
            <a:endParaRPr lang="es-CO" dirty="0"/>
          </a:p>
        </p:txBody>
      </p:sp>
      <p:sp>
        <p:nvSpPr>
          <p:cNvPr id="5" name="Marcador de pie de página 4">
            <a:extLst>
              <a:ext uri="{FF2B5EF4-FFF2-40B4-BE49-F238E27FC236}">
                <a16:creationId xmlns:a16="http://schemas.microsoft.com/office/drawing/2014/main" id="{54055349-8832-3641-02BE-DB7165422939}"/>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5E093965-AB70-D75C-81E5-6FF3EE3E4EC0}"/>
              </a:ext>
            </a:extLst>
          </p:cNvPr>
          <p:cNvSpPr>
            <a:spLocks noGrp="1"/>
          </p:cNvSpPr>
          <p:nvPr>
            <p:ph type="sldNum" sz="quarter" idx="12"/>
          </p:nvPr>
        </p:nvSpPr>
        <p:spPr/>
        <p:txBody>
          <a:bodyPr/>
          <a:lstStyle/>
          <a:p>
            <a:fld id="{2CB2987F-2015-4E7C-A639-8D2BEBDF7DE8}" type="slidenum">
              <a:rPr lang="es-CO" smtClean="0"/>
              <a:t>‹Nº›</a:t>
            </a:fld>
            <a:endParaRPr lang="es-CO" dirty="0"/>
          </a:p>
        </p:txBody>
      </p:sp>
    </p:spTree>
    <p:extLst>
      <p:ext uri="{BB962C8B-B14F-4D97-AF65-F5344CB8AC3E}">
        <p14:creationId xmlns:p14="http://schemas.microsoft.com/office/powerpoint/2010/main" val="6103431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C1BF7F0-63AC-7109-3285-E7198441B33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55A1D8EA-9C25-3BE1-07C7-83340AA72A9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4EB9F58-30F0-7792-3F69-5E546BBB36E4}"/>
              </a:ext>
            </a:extLst>
          </p:cNvPr>
          <p:cNvSpPr>
            <a:spLocks noGrp="1"/>
          </p:cNvSpPr>
          <p:nvPr>
            <p:ph type="dt" sz="half" idx="10"/>
          </p:nvPr>
        </p:nvSpPr>
        <p:spPr/>
        <p:txBody>
          <a:bodyPr/>
          <a:lstStyle/>
          <a:p>
            <a:fld id="{60E4D81A-C17D-459C-AAF4-76CDE0D59777}" type="datetimeFigureOut">
              <a:rPr lang="es-CO" smtClean="0"/>
              <a:t>27/06/2024</a:t>
            </a:fld>
            <a:endParaRPr lang="es-CO" dirty="0"/>
          </a:p>
        </p:txBody>
      </p:sp>
      <p:sp>
        <p:nvSpPr>
          <p:cNvPr id="5" name="Marcador de pie de página 4">
            <a:extLst>
              <a:ext uri="{FF2B5EF4-FFF2-40B4-BE49-F238E27FC236}">
                <a16:creationId xmlns:a16="http://schemas.microsoft.com/office/drawing/2014/main" id="{8DA12D6D-0B75-6BA9-0FE4-88C38FF0B2D1}"/>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D02164D4-A225-5CB6-D2C1-AC453D6C491B}"/>
              </a:ext>
            </a:extLst>
          </p:cNvPr>
          <p:cNvSpPr>
            <a:spLocks noGrp="1"/>
          </p:cNvSpPr>
          <p:nvPr>
            <p:ph type="sldNum" sz="quarter" idx="12"/>
          </p:nvPr>
        </p:nvSpPr>
        <p:spPr/>
        <p:txBody>
          <a:bodyPr/>
          <a:lstStyle/>
          <a:p>
            <a:fld id="{2CB2987F-2015-4E7C-A639-8D2BEBDF7DE8}" type="slidenum">
              <a:rPr lang="es-CO" smtClean="0"/>
              <a:t>‹Nº›</a:t>
            </a:fld>
            <a:endParaRPr lang="es-CO" dirty="0"/>
          </a:p>
        </p:txBody>
      </p:sp>
    </p:spTree>
    <p:extLst>
      <p:ext uri="{BB962C8B-B14F-4D97-AF65-F5344CB8AC3E}">
        <p14:creationId xmlns:p14="http://schemas.microsoft.com/office/powerpoint/2010/main" val="39480044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92"/>
        <p:cNvGrpSpPr/>
        <p:nvPr/>
      </p:nvGrpSpPr>
      <p:grpSpPr>
        <a:xfrm>
          <a:off x="0" y="0"/>
          <a:ext cx="0" cy="0"/>
          <a:chOff x="0" y="0"/>
          <a:chExt cx="0" cy="0"/>
        </a:xfrm>
      </p:grpSpPr>
      <p:sp>
        <p:nvSpPr>
          <p:cNvPr id="93" name="Google Shape;93;p15"/>
          <p:cNvSpPr txBox="1">
            <a:spLocks noGrp="1"/>
          </p:cNvSpPr>
          <p:nvPr>
            <p:ph type="body" idx="1"/>
          </p:nvPr>
        </p:nvSpPr>
        <p:spPr>
          <a:xfrm>
            <a:off x="1704833" y="1525567"/>
            <a:ext cx="8479600" cy="41344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SzPts val="1500"/>
              <a:buChar char="●"/>
              <a:defRPr/>
            </a:lvl1pPr>
            <a:lvl2pPr marL="1219170" lvl="1" indent="-431789" rtl="0">
              <a:lnSpc>
                <a:spcPct val="100000"/>
              </a:lnSpc>
              <a:spcBef>
                <a:spcPts val="0"/>
              </a:spcBef>
              <a:spcAft>
                <a:spcPts val="0"/>
              </a:spcAft>
              <a:buSzPts val="1500"/>
              <a:buChar char="○"/>
              <a:defRPr sz="2000"/>
            </a:lvl2pPr>
            <a:lvl3pPr marL="1828754" lvl="2" indent="-431789" rtl="0">
              <a:lnSpc>
                <a:spcPct val="100000"/>
              </a:lnSpc>
              <a:spcBef>
                <a:spcPts val="2133"/>
              </a:spcBef>
              <a:spcAft>
                <a:spcPts val="0"/>
              </a:spcAft>
              <a:buSzPts val="1500"/>
              <a:buChar char="■"/>
              <a:defRPr sz="2000"/>
            </a:lvl3pPr>
            <a:lvl4pPr marL="2438339" lvl="3" indent="-431789" rtl="0">
              <a:lnSpc>
                <a:spcPct val="100000"/>
              </a:lnSpc>
              <a:spcBef>
                <a:spcPts val="2133"/>
              </a:spcBef>
              <a:spcAft>
                <a:spcPts val="0"/>
              </a:spcAft>
              <a:buSzPts val="1500"/>
              <a:buChar char="●"/>
              <a:defRPr sz="2000"/>
            </a:lvl4pPr>
            <a:lvl5pPr marL="3047924" lvl="4" indent="-431789" rtl="0">
              <a:lnSpc>
                <a:spcPct val="100000"/>
              </a:lnSpc>
              <a:spcBef>
                <a:spcPts val="2133"/>
              </a:spcBef>
              <a:spcAft>
                <a:spcPts val="0"/>
              </a:spcAft>
              <a:buSzPts val="1500"/>
              <a:buChar char="○"/>
              <a:defRPr sz="2000"/>
            </a:lvl5pPr>
            <a:lvl6pPr marL="3657509" lvl="5" indent="-431789" rtl="0">
              <a:lnSpc>
                <a:spcPct val="100000"/>
              </a:lnSpc>
              <a:spcBef>
                <a:spcPts val="2133"/>
              </a:spcBef>
              <a:spcAft>
                <a:spcPts val="0"/>
              </a:spcAft>
              <a:buSzPts val="1500"/>
              <a:buChar char="■"/>
              <a:defRPr sz="2000"/>
            </a:lvl6pPr>
            <a:lvl7pPr marL="4267093" lvl="6" indent="-431789" rtl="0">
              <a:lnSpc>
                <a:spcPct val="100000"/>
              </a:lnSpc>
              <a:spcBef>
                <a:spcPts val="2133"/>
              </a:spcBef>
              <a:spcAft>
                <a:spcPts val="0"/>
              </a:spcAft>
              <a:buSzPts val="1500"/>
              <a:buChar char="●"/>
              <a:defRPr sz="2000"/>
            </a:lvl7pPr>
            <a:lvl8pPr marL="4876678" lvl="7" indent="-431789" rtl="0">
              <a:lnSpc>
                <a:spcPct val="100000"/>
              </a:lnSpc>
              <a:spcBef>
                <a:spcPts val="2133"/>
              </a:spcBef>
              <a:spcAft>
                <a:spcPts val="0"/>
              </a:spcAft>
              <a:buSzPts val="1500"/>
              <a:buChar char="○"/>
              <a:defRPr sz="2000"/>
            </a:lvl8pPr>
            <a:lvl9pPr marL="5486263" lvl="8" indent="-431789" rtl="0">
              <a:lnSpc>
                <a:spcPct val="100000"/>
              </a:lnSpc>
              <a:spcBef>
                <a:spcPts val="2133"/>
              </a:spcBef>
              <a:spcAft>
                <a:spcPts val="2133"/>
              </a:spcAft>
              <a:buSzPts val="1500"/>
              <a:buChar char="■"/>
              <a:defRPr sz="2000"/>
            </a:lvl9pPr>
          </a:lstStyle>
          <a:p>
            <a:endParaRPr/>
          </a:p>
        </p:txBody>
      </p:sp>
      <p:sp>
        <p:nvSpPr>
          <p:cNvPr id="96" name="Google Shape;96;p15"/>
          <p:cNvSpPr txBox="1">
            <a:spLocks noGrp="1"/>
          </p:cNvSpPr>
          <p:nvPr>
            <p:ph type="title"/>
          </p:nvPr>
        </p:nvSpPr>
        <p:spPr>
          <a:xfrm>
            <a:off x="415600" y="596141"/>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658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6" Type="http://schemas.openxmlformats.org/officeDocument/2006/relationships/theme" Target="../theme/theme7.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8.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DD40D8D-CE22-374C-798F-B4041147AC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4CD9B322-5D34-EBBF-BE43-ADE11D71DB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93C63138-E260-1D23-EEEA-756520A4C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0ADA4F9-4F59-409C-A188-37F50BA0C7C5}" type="datetimeFigureOut">
              <a:rPr lang="es-MX" smtClean="0"/>
              <a:t>27/06/2024</a:t>
            </a:fld>
            <a:endParaRPr lang="es-MX" dirty="0"/>
          </a:p>
        </p:txBody>
      </p:sp>
      <p:sp>
        <p:nvSpPr>
          <p:cNvPr id="5" name="Marcador de pie de página 4">
            <a:extLst>
              <a:ext uri="{FF2B5EF4-FFF2-40B4-BE49-F238E27FC236}">
                <a16:creationId xmlns:a16="http://schemas.microsoft.com/office/drawing/2014/main" id="{07D8A95C-EFAC-26EF-9CCB-5D88385A12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MX" dirty="0"/>
          </a:p>
        </p:txBody>
      </p:sp>
      <p:sp>
        <p:nvSpPr>
          <p:cNvPr id="6" name="Marcador de número de diapositiva 5">
            <a:extLst>
              <a:ext uri="{FF2B5EF4-FFF2-40B4-BE49-F238E27FC236}">
                <a16:creationId xmlns:a16="http://schemas.microsoft.com/office/drawing/2014/main" id="{B608EA66-6885-2625-9A67-0AB41CA9AB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B47CC01-3EF8-4E07-9C42-512AF0262247}" type="slidenum">
              <a:rPr lang="es-MX" smtClean="0"/>
              <a:t>‹Nº›</a:t>
            </a:fld>
            <a:endParaRPr lang="es-MX" dirty="0"/>
          </a:p>
        </p:txBody>
      </p:sp>
    </p:spTree>
    <p:extLst>
      <p:ext uri="{BB962C8B-B14F-4D97-AF65-F5344CB8AC3E}">
        <p14:creationId xmlns:p14="http://schemas.microsoft.com/office/powerpoint/2010/main" val="3693536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65A6B3-212F-4CBA-B15E-F54819B22989}" type="datetimeFigureOut">
              <a:rPr lang="es-CO" smtClean="0"/>
              <a:t>27/06/2024</a:t>
            </a:fld>
            <a:endParaRPr lang="es-CO"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B17B5-999C-4FA2-B9E6-BDAE658437F3}" type="slidenum">
              <a:rPr lang="es-CO" smtClean="0"/>
              <a:t>‹Nº›</a:t>
            </a:fld>
            <a:endParaRPr lang="es-CO" dirty="0"/>
          </a:p>
        </p:txBody>
      </p:sp>
    </p:spTree>
    <p:extLst>
      <p:ext uri="{BB962C8B-B14F-4D97-AF65-F5344CB8AC3E}">
        <p14:creationId xmlns:p14="http://schemas.microsoft.com/office/powerpoint/2010/main" val="250993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65A6B3-212F-4CBA-B15E-F54819B22989}" type="datetimeFigureOut">
              <a:rPr lang="es-CO" smtClean="0"/>
              <a:t>27/06/2024</a:t>
            </a:fld>
            <a:endParaRPr lang="es-CO"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B17B5-999C-4FA2-B9E6-BDAE658437F3}" type="slidenum">
              <a:rPr lang="es-CO" smtClean="0"/>
              <a:t>‹Nº›</a:t>
            </a:fld>
            <a:endParaRPr lang="es-CO" dirty="0"/>
          </a:p>
        </p:txBody>
      </p:sp>
    </p:spTree>
    <p:extLst>
      <p:ext uri="{BB962C8B-B14F-4D97-AF65-F5344CB8AC3E}">
        <p14:creationId xmlns:p14="http://schemas.microsoft.com/office/powerpoint/2010/main" val="421182251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65A6B3-212F-4CBA-B15E-F54819B22989}" type="datetimeFigureOut">
              <a:rPr lang="es-CO" smtClean="0"/>
              <a:t>27/06/2024</a:t>
            </a:fld>
            <a:endParaRPr lang="es-CO"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B17B5-999C-4FA2-B9E6-BDAE658437F3}" type="slidenum">
              <a:rPr lang="es-CO" smtClean="0"/>
              <a:t>‹Nº›</a:t>
            </a:fld>
            <a:endParaRPr lang="es-CO" dirty="0"/>
          </a:p>
        </p:txBody>
      </p:sp>
    </p:spTree>
    <p:extLst>
      <p:ext uri="{BB962C8B-B14F-4D97-AF65-F5344CB8AC3E}">
        <p14:creationId xmlns:p14="http://schemas.microsoft.com/office/powerpoint/2010/main" val="172642756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90" r:id="rId12"/>
    <p:sldLayoutId id="214748380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8A7F0E2-29DC-AF5D-42BE-0E2D7AC97B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9C70F9FE-A333-EEFC-89D8-86BE9161A2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FE1D1287-CEF5-FFE2-40F1-5098D7457D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0ADA4F9-4F59-409C-A188-37F50BA0C7C5}" type="datetimeFigureOut">
              <a:rPr lang="es-MX" smtClean="0"/>
              <a:t>27/06/2024</a:t>
            </a:fld>
            <a:endParaRPr lang="es-MX" dirty="0"/>
          </a:p>
        </p:txBody>
      </p:sp>
      <p:sp>
        <p:nvSpPr>
          <p:cNvPr id="5" name="Marcador de pie de página 4">
            <a:extLst>
              <a:ext uri="{FF2B5EF4-FFF2-40B4-BE49-F238E27FC236}">
                <a16:creationId xmlns:a16="http://schemas.microsoft.com/office/drawing/2014/main" id="{E67E5321-7CA2-A9AF-4752-ED538662ED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MX" dirty="0"/>
          </a:p>
        </p:txBody>
      </p:sp>
      <p:sp>
        <p:nvSpPr>
          <p:cNvPr id="6" name="Marcador de número de diapositiva 5">
            <a:extLst>
              <a:ext uri="{FF2B5EF4-FFF2-40B4-BE49-F238E27FC236}">
                <a16:creationId xmlns:a16="http://schemas.microsoft.com/office/drawing/2014/main" id="{9196276E-A0AF-95B9-375A-2C27A03614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B47CC01-3EF8-4E07-9C42-512AF0262247}" type="slidenum">
              <a:rPr lang="es-MX" smtClean="0"/>
              <a:t>‹Nº›</a:t>
            </a:fld>
            <a:endParaRPr lang="es-MX" dirty="0"/>
          </a:p>
        </p:txBody>
      </p:sp>
    </p:spTree>
    <p:extLst>
      <p:ext uri="{BB962C8B-B14F-4D97-AF65-F5344CB8AC3E}">
        <p14:creationId xmlns:p14="http://schemas.microsoft.com/office/powerpoint/2010/main" val="274298359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65A6B3-212F-4CBA-B15E-F54819B22989}" type="datetimeFigureOut">
              <a:rPr lang="es-CO" smtClean="0"/>
              <a:t>27/06/2024</a:t>
            </a:fld>
            <a:endParaRPr lang="es-CO"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B17B5-999C-4FA2-B9E6-BDAE658437F3}" type="slidenum">
              <a:rPr lang="es-CO" smtClean="0"/>
              <a:t>‹Nº›</a:t>
            </a:fld>
            <a:endParaRPr lang="es-CO" dirty="0"/>
          </a:p>
        </p:txBody>
      </p:sp>
    </p:spTree>
    <p:extLst>
      <p:ext uri="{BB962C8B-B14F-4D97-AF65-F5344CB8AC3E}">
        <p14:creationId xmlns:p14="http://schemas.microsoft.com/office/powerpoint/2010/main" val="23358770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65A6B3-212F-4CBA-B15E-F54819B22989}" type="datetimeFigureOut">
              <a:rPr lang="es-CO" smtClean="0"/>
              <a:t>27/06/2024</a:t>
            </a:fld>
            <a:endParaRPr lang="es-CO"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B17B5-999C-4FA2-B9E6-BDAE658437F3}" type="slidenum">
              <a:rPr lang="es-CO" smtClean="0"/>
              <a:t>‹Nº›</a:t>
            </a:fld>
            <a:endParaRPr lang="es-CO" dirty="0"/>
          </a:p>
        </p:txBody>
      </p:sp>
    </p:spTree>
    <p:extLst>
      <p:ext uri="{BB962C8B-B14F-4D97-AF65-F5344CB8AC3E}">
        <p14:creationId xmlns:p14="http://schemas.microsoft.com/office/powerpoint/2010/main" val="15940543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A4D2D35-C4D3-7CBF-C74B-13BB9B48E6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3A51CE69-F478-A0F6-A522-0AEBD33D4A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007F96B-B2C0-3A45-A718-C55305D8C0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0E4D81A-C17D-459C-AAF4-76CDE0D59777}" type="datetimeFigureOut">
              <a:rPr lang="es-CO" smtClean="0"/>
              <a:t>27/06/2024</a:t>
            </a:fld>
            <a:endParaRPr lang="es-CO" dirty="0"/>
          </a:p>
        </p:txBody>
      </p:sp>
      <p:sp>
        <p:nvSpPr>
          <p:cNvPr id="5" name="Marcador de pie de página 4">
            <a:extLst>
              <a:ext uri="{FF2B5EF4-FFF2-40B4-BE49-F238E27FC236}">
                <a16:creationId xmlns:a16="http://schemas.microsoft.com/office/drawing/2014/main" id="{A7E8386B-C37E-F4D2-6780-EFE9D3B45F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dirty="0"/>
          </a:p>
        </p:txBody>
      </p:sp>
      <p:sp>
        <p:nvSpPr>
          <p:cNvPr id="6" name="Marcador de número de diapositiva 5">
            <a:extLst>
              <a:ext uri="{FF2B5EF4-FFF2-40B4-BE49-F238E27FC236}">
                <a16:creationId xmlns:a16="http://schemas.microsoft.com/office/drawing/2014/main" id="{5C47F874-63CE-DC4C-B5C0-51A6626758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CB2987F-2015-4E7C-A639-8D2BEBDF7DE8}" type="slidenum">
              <a:rPr lang="es-CO" smtClean="0"/>
              <a:t>‹Nº›</a:t>
            </a:fld>
            <a:endParaRPr lang="es-CO" dirty="0"/>
          </a:p>
        </p:txBody>
      </p:sp>
    </p:spTree>
    <p:extLst>
      <p:ext uri="{BB962C8B-B14F-4D97-AF65-F5344CB8AC3E}">
        <p14:creationId xmlns:p14="http://schemas.microsoft.com/office/powerpoint/2010/main" val="20625821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jpg"/><Relationship Id="rId1" Type="http://schemas.openxmlformats.org/officeDocument/2006/relationships/slideLayout" Target="../slideLayouts/slideLayout47.xml"/></Relationships>
</file>

<file path=ppt/slides/_rels/slide100.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image" Target="../media/image3.jpg"/><Relationship Id="rId1" Type="http://schemas.openxmlformats.org/officeDocument/2006/relationships/slideLayout" Target="../slideLayouts/slideLayout59.xml"/></Relationships>
</file>

<file path=ppt/slides/_rels/slide101.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3.jpg"/><Relationship Id="rId1" Type="http://schemas.openxmlformats.org/officeDocument/2006/relationships/slideLayout" Target="../slideLayouts/slideLayout59.xml"/></Relationships>
</file>

<file path=ppt/slides/_rels/slide102.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image" Target="../media/image3.jpg"/><Relationship Id="rId1" Type="http://schemas.openxmlformats.org/officeDocument/2006/relationships/slideLayout" Target="../slideLayouts/slideLayout59.xml"/></Relationships>
</file>

<file path=ppt/slides/_rels/slide103.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3.jpg"/><Relationship Id="rId1" Type="http://schemas.openxmlformats.org/officeDocument/2006/relationships/slideLayout" Target="../slideLayouts/slideLayout59.xml"/><Relationship Id="rId4" Type="http://schemas.openxmlformats.org/officeDocument/2006/relationships/image" Target="../media/image82.emf"/></Relationships>
</file>

<file path=ppt/slides/_rels/slide104.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3.jpg"/><Relationship Id="rId1" Type="http://schemas.openxmlformats.org/officeDocument/2006/relationships/slideLayout" Target="../slideLayouts/slideLayout59.xml"/></Relationships>
</file>

<file path=ppt/slides/_rels/slide105.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3.jpg"/><Relationship Id="rId1" Type="http://schemas.openxmlformats.org/officeDocument/2006/relationships/slideLayout" Target="../slideLayouts/slideLayout59.xml"/></Relationships>
</file>

<file path=ppt/slides/_rels/slide106.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3.jpg"/><Relationship Id="rId1" Type="http://schemas.openxmlformats.org/officeDocument/2006/relationships/slideLayout" Target="../slideLayouts/slideLayout59.xml"/></Relationships>
</file>

<file path=ppt/slides/_rels/slide107.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3.jpg"/><Relationship Id="rId1" Type="http://schemas.openxmlformats.org/officeDocument/2006/relationships/slideLayout" Target="../slideLayouts/slideLayout59.xml"/></Relationships>
</file>

<file path=ppt/slides/_rels/slide108.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3.jpg"/><Relationship Id="rId1" Type="http://schemas.openxmlformats.org/officeDocument/2006/relationships/slideLayout" Target="../slideLayouts/slideLayout71.xml"/></Relationships>
</file>

<file path=ppt/slides/_rels/slide109.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3.jpg"/><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jpg"/><Relationship Id="rId1" Type="http://schemas.openxmlformats.org/officeDocument/2006/relationships/slideLayout" Target="../slideLayouts/slideLayout47.xml"/></Relationships>
</file>

<file path=ppt/slides/_rels/slide110.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image" Target="../media/image3.jpg"/><Relationship Id="rId1" Type="http://schemas.openxmlformats.org/officeDocument/2006/relationships/slideLayout" Target="../slideLayouts/slideLayout61.xml"/><Relationship Id="rId4" Type="http://schemas.openxmlformats.org/officeDocument/2006/relationships/image" Target="../media/image11.emf"/></Relationships>
</file>

<file path=ppt/slides/_rels/slide111.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image" Target="../media/image3.jpg"/><Relationship Id="rId1" Type="http://schemas.openxmlformats.org/officeDocument/2006/relationships/slideLayout" Target="../slideLayouts/slideLayout61.xml"/><Relationship Id="rId4" Type="http://schemas.openxmlformats.org/officeDocument/2006/relationships/image" Target="../media/image12.emf"/></Relationships>
</file>

<file path=ppt/slides/_rels/slide1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6.xml"/></Relationships>
</file>

<file path=ppt/slides/_rels/slide11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jpg"/><Relationship Id="rId1" Type="http://schemas.openxmlformats.org/officeDocument/2006/relationships/slideLayout" Target="../slideLayouts/slideLayout86.xml"/><Relationship Id="rId5" Type="http://schemas.openxmlformats.org/officeDocument/2006/relationships/image" Target="../media/image91.png"/><Relationship Id="rId4" Type="http://schemas.openxmlformats.org/officeDocument/2006/relationships/image" Target="../media/image90.png"/></Relationships>
</file>

<file path=ppt/slides/_rels/slide1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3.jpg"/><Relationship Id="rId1" Type="http://schemas.openxmlformats.org/officeDocument/2006/relationships/slideLayout" Target="../slideLayouts/slideLayout86.xml"/><Relationship Id="rId4" Type="http://schemas.openxmlformats.org/officeDocument/2006/relationships/image" Target="../media/image92.emf"/></Relationships>
</file>

<file path=ppt/slides/_rels/slide1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3.jpg"/><Relationship Id="rId1" Type="http://schemas.openxmlformats.org/officeDocument/2006/relationships/slideLayout" Target="../slideLayouts/slideLayout87.xml"/><Relationship Id="rId4" Type="http://schemas.openxmlformats.org/officeDocument/2006/relationships/image" Target="../media/image93.png"/></Relationships>
</file>

<file path=ppt/slides/_rels/slide1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3.jpg"/><Relationship Id="rId1" Type="http://schemas.openxmlformats.org/officeDocument/2006/relationships/slideLayout" Target="../slideLayouts/slideLayout87.xml"/><Relationship Id="rId4" Type="http://schemas.openxmlformats.org/officeDocument/2006/relationships/image" Target="../media/image94.png"/></Relationships>
</file>

<file path=ppt/slides/_rels/slide1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3.jpg"/><Relationship Id="rId1" Type="http://schemas.openxmlformats.org/officeDocument/2006/relationships/slideLayout" Target="../slideLayouts/slideLayout86.xml"/><Relationship Id="rId4" Type="http://schemas.openxmlformats.org/officeDocument/2006/relationships/image" Target="../media/image90.png"/></Relationships>
</file>

<file path=ppt/slides/_rels/slide1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3.jpg"/><Relationship Id="rId1" Type="http://schemas.openxmlformats.org/officeDocument/2006/relationships/slideLayout" Target="../slideLayouts/slideLayout99.xml"/></Relationships>
</file>

<file path=ppt/slides/_rels/slide11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3.jpg"/><Relationship Id="rId1" Type="http://schemas.openxmlformats.org/officeDocument/2006/relationships/slideLayout" Target="../slideLayouts/slideLayout86.xml"/><Relationship Id="rId4" Type="http://schemas.openxmlformats.org/officeDocument/2006/relationships/image" Target="../media/image97.png"/></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6.xml"/></Relationships>
</file>

<file path=ppt/slides/_rels/slide12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3.jpg"/><Relationship Id="rId1" Type="http://schemas.openxmlformats.org/officeDocument/2006/relationships/slideLayout" Target="../slideLayouts/slideLayout86.xml"/></Relationships>
</file>

<file path=ppt/slides/_rels/slide1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3.jpg"/><Relationship Id="rId1" Type="http://schemas.openxmlformats.org/officeDocument/2006/relationships/slideLayout" Target="../slideLayouts/slideLayout86.xml"/><Relationship Id="rId4" Type="http://schemas.openxmlformats.org/officeDocument/2006/relationships/image" Target="../media/image99.png"/></Relationships>
</file>

<file path=ppt/slides/_rels/slide1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4.xml"/></Relationships>
</file>

<file path=ppt/slides/_rels/slide12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3.jpg"/><Relationship Id="rId1" Type="http://schemas.openxmlformats.org/officeDocument/2006/relationships/slideLayout" Target="../slideLayouts/slideLayout49.xml"/><Relationship Id="rId4" Type="http://schemas.openxmlformats.org/officeDocument/2006/relationships/image" Target="../media/image101.jpeg"/></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jpg"/><Relationship Id="rId1" Type="http://schemas.openxmlformats.org/officeDocument/2006/relationships/slideLayout" Target="../slideLayouts/slideLayout52.xml"/><Relationship Id="rId4" Type="http://schemas.openxmlformats.org/officeDocument/2006/relationships/image" Target="../media/image102.emf"/></Relationships>
</file>

<file path=ppt/slides/_rels/slide125.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image" Target="../media/image3.jpg"/><Relationship Id="rId1" Type="http://schemas.openxmlformats.org/officeDocument/2006/relationships/slideLayout" Target="../slideLayouts/slideLayout52.xml"/></Relationships>
</file>

<file path=ppt/slides/_rels/slide126.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image" Target="../media/image3.jpg"/><Relationship Id="rId1" Type="http://schemas.openxmlformats.org/officeDocument/2006/relationships/slideLayout" Target="../slideLayouts/slideLayout52.xml"/></Relationships>
</file>

<file path=ppt/slides/_rels/slide1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1.xml"/></Relationships>
</file>

<file path=ppt/slides/_rels/slide1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29.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image" Target="../media/image3.jpg"/><Relationship Id="rId1" Type="http://schemas.openxmlformats.org/officeDocument/2006/relationships/slideLayout" Target="../slideLayouts/slideLayout48.xml"/><Relationship Id="rId4" Type="http://schemas.openxmlformats.org/officeDocument/2006/relationships/chart" Target="../charts/chart42.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jpg"/><Relationship Id="rId1" Type="http://schemas.openxmlformats.org/officeDocument/2006/relationships/slideLayout" Target="../slideLayouts/slideLayout47.xml"/></Relationships>
</file>

<file path=ppt/slides/_rels/slide130.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jpg"/><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jpg"/><Relationship Id="rId1" Type="http://schemas.openxmlformats.org/officeDocument/2006/relationships/slideLayout" Target="../slideLayouts/slideLayout36.xml"/><Relationship Id="rId4" Type="http://schemas.openxmlformats.org/officeDocument/2006/relationships/image" Target="../media/image11.emf"/></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jpg"/><Relationship Id="rId1" Type="http://schemas.openxmlformats.org/officeDocument/2006/relationships/slideLayout" Target="../slideLayouts/slideLayout36.xml"/><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jp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jp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6.xml"/><Relationship Id="rId5" Type="http://schemas.openxmlformats.org/officeDocument/2006/relationships/image" Target="../media/image14.emf"/><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g"/><Relationship Id="rId1" Type="http://schemas.openxmlformats.org/officeDocument/2006/relationships/slideLayout" Target="../slideLayouts/slideLayout13.xml"/><Relationship Id="rId4" Type="http://schemas.openxmlformats.org/officeDocument/2006/relationships/image" Target="../media/image21.emf"/></Relationships>
</file>

<file path=ppt/slides/_rels/slide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g"/><Relationship Id="rId1" Type="http://schemas.openxmlformats.org/officeDocument/2006/relationships/slideLayout" Target="../slideLayouts/slideLayout36.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jpg"/><Relationship Id="rId1" Type="http://schemas.openxmlformats.org/officeDocument/2006/relationships/slideLayout" Target="../slideLayouts/slideLayout36.xml"/><Relationship Id="rId5" Type="http://schemas.openxmlformats.org/officeDocument/2006/relationships/image" Target="../media/image28.png"/><Relationship Id="rId4" Type="http://schemas.openxmlformats.org/officeDocument/2006/relationships/image" Target="../media/image27.emf"/></Relationships>
</file>

<file path=ppt/slides/_rels/slide33.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3.png"/><Relationship Id="rId7" Type="http://schemas.openxmlformats.org/officeDocument/2006/relationships/image" Target="../media/image32.emf"/><Relationship Id="rId2" Type="http://schemas.openxmlformats.org/officeDocument/2006/relationships/image" Target="../media/image3.jpg"/><Relationship Id="rId1" Type="http://schemas.openxmlformats.org/officeDocument/2006/relationships/slideLayout" Target="../slideLayouts/slideLayout36.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jp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Layout" Target="../slideLayouts/slideLayout36.xml"/><Relationship Id="rId4" Type="http://schemas.openxmlformats.org/officeDocument/2006/relationships/image" Target="../media/image36.emf"/></Relationships>
</file>

<file path=ppt/slides/_rels/slide3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jpg"/><Relationship Id="rId1" Type="http://schemas.openxmlformats.org/officeDocument/2006/relationships/slideLayout" Target="../slideLayouts/slideLayout36.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jpg"/><Relationship Id="rId1" Type="http://schemas.openxmlformats.org/officeDocument/2006/relationships/slideLayout" Target="../slideLayouts/slideLayout40.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jpg"/><Relationship Id="rId1" Type="http://schemas.openxmlformats.org/officeDocument/2006/relationships/slideLayout" Target="../slideLayouts/slideLayout40.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hyperlink" Target="https://mallamaseps.com/Contactos/Index" TargetMode="External"/><Relationship Id="rId2" Type="http://schemas.openxmlformats.org/officeDocument/2006/relationships/image" Target="../media/image3.jpg"/><Relationship Id="rId1" Type="http://schemas.openxmlformats.org/officeDocument/2006/relationships/slideLayout" Target="../slideLayouts/slideLayout40.xml"/><Relationship Id="rId5" Type="http://schemas.openxmlformats.org/officeDocument/2006/relationships/image" Target="../media/image43.png"/><Relationship Id="rId4" Type="http://schemas.openxmlformats.org/officeDocument/2006/relationships/hyperlink" Target="http://www.mallamaseps.com/" TargetMode="External"/></Relationships>
</file>

<file path=ppt/slides/_rels/slide4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jp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g"/><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g"/><Relationship Id="rId1" Type="http://schemas.openxmlformats.org/officeDocument/2006/relationships/slideLayout" Target="../slideLayouts/slideLayout3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jpg"/><Relationship Id="rId1" Type="http://schemas.openxmlformats.org/officeDocument/2006/relationships/slideLayout" Target="../slideLayouts/slideLayout36.xml"/><Relationship Id="rId4" Type="http://schemas.openxmlformats.org/officeDocument/2006/relationships/image" Target="../media/image49.jpeg"/></Relationships>
</file>

<file path=ppt/slides/_rels/slide5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chart" Target="../charts/chart8.xml"/><Relationship Id="rId7" Type="http://schemas.openxmlformats.org/officeDocument/2006/relationships/diagramColors" Target="../diagrams/colors3.xml"/><Relationship Id="rId2" Type="http://schemas.openxmlformats.org/officeDocument/2006/relationships/image" Target="../media/image3.jpg"/><Relationship Id="rId1" Type="http://schemas.openxmlformats.org/officeDocument/2006/relationships/slideLayout" Target="../slideLayouts/slideLayout3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36.xml"/><Relationship Id="rId5" Type="http://schemas.openxmlformats.org/officeDocument/2006/relationships/chart" Target="../charts/chart10.xml"/><Relationship Id="rId4" Type="http://schemas.openxmlformats.org/officeDocument/2006/relationships/chart" Target="../charts/chart9.xml"/></Relationships>
</file>

<file path=ppt/slides/_rels/slide55.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3.jpg"/><Relationship Id="rId7" Type="http://schemas.openxmlformats.org/officeDocument/2006/relationships/diagramLayout" Target="../diagrams/layout4.xml"/><Relationship Id="rId2" Type="http://schemas.openxmlformats.org/officeDocument/2006/relationships/notesSlide" Target="../notesSlides/notesSlide11.xml"/><Relationship Id="rId1" Type="http://schemas.openxmlformats.org/officeDocument/2006/relationships/slideLayout" Target="../slideLayouts/slideLayout36.xml"/><Relationship Id="rId6" Type="http://schemas.openxmlformats.org/officeDocument/2006/relationships/diagramData" Target="../diagrams/data4.xml"/><Relationship Id="rId5" Type="http://schemas.openxmlformats.org/officeDocument/2006/relationships/chart" Target="../charts/chart12.xml"/><Relationship Id="rId10" Type="http://schemas.microsoft.com/office/2007/relationships/diagramDrawing" Target="../diagrams/drawing4.xml"/><Relationship Id="rId4" Type="http://schemas.openxmlformats.org/officeDocument/2006/relationships/chart" Target="../charts/chart11.xml"/><Relationship Id="rId9" Type="http://schemas.openxmlformats.org/officeDocument/2006/relationships/diagramColors" Target="../diagrams/colors4.xml"/></Relationships>
</file>

<file path=ppt/slides/_rels/slide5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jpg"/><Relationship Id="rId7" Type="http://schemas.openxmlformats.org/officeDocument/2006/relationships/diagramColors" Target="../diagrams/colors5.xml"/><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5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jpg"/><Relationship Id="rId1" Type="http://schemas.openxmlformats.org/officeDocument/2006/relationships/slideLayout" Target="../slideLayouts/slideLayout3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8.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3.jpg"/><Relationship Id="rId7" Type="http://schemas.openxmlformats.org/officeDocument/2006/relationships/diagramQuickStyle" Target="../diagrams/quickStyle7.xml"/><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65.png"/><Relationship Id="rId9" Type="http://schemas.microsoft.com/office/2007/relationships/diagramDrawing" Target="../diagrams/drawing7.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jpg"/><Relationship Id="rId1" Type="http://schemas.openxmlformats.org/officeDocument/2006/relationships/slideLayout" Target="../slideLayouts/slideLayout3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3.jpg"/><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jpg"/><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3.jpg"/><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3.jpg"/><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jpg"/><Relationship Id="rId1" Type="http://schemas.openxmlformats.org/officeDocument/2006/relationships/slideLayout" Target="../slideLayouts/slideLayout36.xml"/></Relationships>
</file>

<file path=ppt/slides/_rels/slide8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6.xml"/></Relationships>
</file>

<file path=ppt/slides/_rels/slide90.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9.xml"/></Relationships>
</file>

<file path=ppt/slides/_rels/slide9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3.jpg"/><Relationship Id="rId1" Type="http://schemas.openxmlformats.org/officeDocument/2006/relationships/slideLayout" Target="../slideLayouts/slideLayout59.xml"/></Relationships>
</file>

<file path=ppt/slides/_rels/slide96.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image" Target="../media/image3.jpg"/><Relationship Id="rId1" Type="http://schemas.openxmlformats.org/officeDocument/2006/relationships/slideLayout" Target="../slideLayouts/slideLayout59.xml"/></Relationships>
</file>

<file path=ppt/slides/_rels/slide97.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image" Target="../media/image3.jpg"/><Relationship Id="rId1" Type="http://schemas.openxmlformats.org/officeDocument/2006/relationships/slideLayout" Target="../slideLayouts/slideLayout59.xml"/></Relationships>
</file>

<file path=ppt/slides/_rels/slide98.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image" Target="../media/image3.jpg"/><Relationship Id="rId1" Type="http://schemas.openxmlformats.org/officeDocument/2006/relationships/slideLayout" Target="../slideLayouts/slideLayout59.xml"/></Relationships>
</file>

<file path=ppt/slides/_rels/slide99.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image" Target="../media/image3.jpg"/><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Imagen 3" descr="Interfaz de usuario gráfica&#10;&#10;Descripción generada automáticamente">
            <a:extLst>
              <a:ext uri="{FF2B5EF4-FFF2-40B4-BE49-F238E27FC236}">
                <a16:creationId xmlns:a16="http://schemas.microsoft.com/office/drawing/2014/main" id="{FC9D589D-E3E4-B385-0E8F-7F6FB222F8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484"/>
            <a:ext cx="12192000" cy="6930968"/>
          </a:xfrm>
          <a:prstGeom prst="rect">
            <a:avLst/>
          </a:prstGeom>
        </p:spPr>
      </p:pic>
    </p:spTree>
    <p:extLst>
      <p:ext uri="{BB962C8B-B14F-4D97-AF65-F5344CB8AC3E}">
        <p14:creationId xmlns:p14="http://schemas.microsoft.com/office/powerpoint/2010/main" val="147473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ADC33-B92B-94E7-DA0E-04C321BBE8E5}"/>
            </a:ext>
          </a:extLst>
        </p:cNvPr>
        <p:cNvGrpSpPr/>
        <p:nvPr/>
      </p:nvGrpSpPr>
      <p:grpSpPr>
        <a:xfrm>
          <a:off x="0" y="0"/>
          <a:ext cx="0" cy="0"/>
          <a:chOff x="0" y="0"/>
          <a:chExt cx="0" cy="0"/>
        </a:xfrm>
      </p:grpSpPr>
      <p:pic>
        <p:nvPicPr>
          <p:cNvPr id="4" name="Imagen 3" descr="Gráfico&#10;&#10;Descripción generada automáticamente">
            <a:extLst>
              <a:ext uri="{FF2B5EF4-FFF2-40B4-BE49-F238E27FC236}">
                <a16:creationId xmlns:a16="http://schemas.microsoft.com/office/drawing/2014/main" id="{4DC7047D-B312-412A-E78A-278C02681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399"/>
            <a:ext cx="12349316" cy="7020399"/>
          </a:xfrm>
          <a:prstGeom prst="rect">
            <a:avLst/>
          </a:prstGeom>
        </p:spPr>
      </p:pic>
      <p:pic>
        <p:nvPicPr>
          <p:cNvPr id="3" name="Imagen 2">
            <a:extLst>
              <a:ext uri="{FF2B5EF4-FFF2-40B4-BE49-F238E27FC236}">
                <a16:creationId xmlns:a16="http://schemas.microsoft.com/office/drawing/2014/main" id="{0FF15B1D-C008-A62B-9368-B8ED093D23F5}"/>
              </a:ext>
            </a:extLst>
          </p:cNvPr>
          <p:cNvPicPr>
            <a:picLocks noChangeAspect="1"/>
          </p:cNvPicPr>
          <p:nvPr/>
        </p:nvPicPr>
        <p:blipFill>
          <a:blip r:embed="rId3"/>
          <a:stretch>
            <a:fillRect/>
          </a:stretch>
        </p:blipFill>
        <p:spPr>
          <a:xfrm>
            <a:off x="762000" y="1036429"/>
            <a:ext cx="9956799" cy="4632960"/>
          </a:xfrm>
          <a:prstGeom prst="rect">
            <a:avLst/>
          </a:prstGeom>
        </p:spPr>
      </p:pic>
      <p:sp>
        <p:nvSpPr>
          <p:cNvPr id="6" name="CuadroTexto 5">
            <a:extLst>
              <a:ext uri="{FF2B5EF4-FFF2-40B4-BE49-F238E27FC236}">
                <a16:creationId xmlns:a16="http://schemas.microsoft.com/office/drawing/2014/main" id="{3892C762-DA76-2B23-D4DF-E7FF4F00EC6F}"/>
              </a:ext>
            </a:extLst>
          </p:cNvPr>
          <p:cNvSpPr txBox="1"/>
          <p:nvPr/>
        </p:nvSpPr>
        <p:spPr>
          <a:xfrm>
            <a:off x="574963" y="3050"/>
            <a:ext cx="11042073" cy="867930"/>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DIRECCIÓN ADMINISTRATIVA Y FINANCIERA</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INFORME FINANCIERO</a:t>
            </a:r>
          </a:p>
        </p:txBody>
      </p:sp>
    </p:spTree>
    <p:extLst>
      <p:ext uri="{BB962C8B-B14F-4D97-AF65-F5344CB8AC3E}">
        <p14:creationId xmlns:p14="http://schemas.microsoft.com/office/powerpoint/2010/main" val="152653016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Descripción generada automáticamente">
            <a:extLst>
              <a:ext uri="{FF2B5EF4-FFF2-40B4-BE49-F238E27FC236}">
                <a16:creationId xmlns:a16="http://schemas.microsoft.com/office/drawing/2014/main" id="{827F15FB-BAD7-0266-30A4-8D13AB3910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8" y="0"/>
            <a:ext cx="12229297" cy="6858000"/>
          </a:xfrm>
          <a:prstGeom prst="rect">
            <a:avLst/>
          </a:prstGeom>
        </p:spPr>
      </p:pic>
      <p:sp>
        <p:nvSpPr>
          <p:cNvPr id="7" name="Rectángulo 6">
            <a:extLst>
              <a:ext uri="{FF2B5EF4-FFF2-40B4-BE49-F238E27FC236}">
                <a16:creationId xmlns:a16="http://schemas.microsoft.com/office/drawing/2014/main" id="{DC55DFF4-036E-97F0-C730-0AA109F0BA44}"/>
              </a:ext>
            </a:extLst>
          </p:cNvPr>
          <p:cNvSpPr/>
          <p:nvPr/>
        </p:nvSpPr>
        <p:spPr>
          <a:xfrm>
            <a:off x="6722806" y="1295400"/>
            <a:ext cx="5334000" cy="3733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O"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 name="CuadroTexto 5">
            <a:extLst>
              <a:ext uri="{FF2B5EF4-FFF2-40B4-BE49-F238E27FC236}">
                <a16:creationId xmlns:a16="http://schemas.microsoft.com/office/drawing/2014/main" id="{FCE0C6AB-4B58-252C-22CC-15ADC9D4AF35}"/>
              </a:ext>
            </a:extLst>
          </p:cNvPr>
          <p:cNvSpPr txBox="1"/>
          <p:nvPr/>
        </p:nvSpPr>
        <p:spPr>
          <a:xfrm>
            <a:off x="827808" y="5028160"/>
            <a:ext cx="10744200" cy="707886"/>
          </a:xfrm>
          <a:prstGeom prst="rect">
            <a:avLst/>
          </a:prstGeom>
          <a:solidFill>
            <a:schemeClr val="bg1"/>
          </a:solid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LAS AUTORIZACIONES DE AGO2023, SE VEN REFLEJADAS EN LA RADICACION DEL MES DE SEP2023</a:t>
            </a:r>
          </a:p>
        </p:txBody>
      </p:sp>
      <p:sp>
        <p:nvSpPr>
          <p:cNvPr id="8" name="CuadroTexto 7">
            <a:extLst>
              <a:ext uri="{FF2B5EF4-FFF2-40B4-BE49-F238E27FC236}">
                <a16:creationId xmlns:a16="http://schemas.microsoft.com/office/drawing/2014/main" id="{617D11BB-980C-1438-3054-75B54CAD430C}"/>
              </a:ext>
            </a:extLst>
          </p:cNvPr>
          <p:cNvSpPr txBox="1"/>
          <p:nvPr/>
        </p:nvSpPr>
        <p:spPr>
          <a:xfrm>
            <a:off x="2632363" y="391467"/>
            <a:ext cx="7467600" cy="46166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COMPORTAMIENTO DE AUTORIZACIONES</a:t>
            </a:r>
            <a:endParaRPr kumimoji="0" lang="es-MX"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3" name="Gráfico 2">
            <a:extLst>
              <a:ext uri="{FF2B5EF4-FFF2-40B4-BE49-F238E27FC236}">
                <a16:creationId xmlns:a16="http://schemas.microsoft.com/office/drawing/2014/main" id="{0B3A70A4-6ED0-462B-9A07-EABE46BC989D}"/>
              </a:ext>
            </a:extLst>
          </p:cNvPr>
          <p:cNvGraphicFramePr>
            <a:graphicFrameLocks/>
          </p:cNvGraphicFramePr>
          <p:nvPr/>
        </p:nvGraphicFramePr>
        <p:xfrm>
          <a:off x="923058" y="962505"/>
          <a:ext cx="10553700" cy="40656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48698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9EA5FCCF-C49D-D9E7-EFFD-C05B7B826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138546"/>
            <a:ext cx="12229297" cy="6858000"/>
          </a:xfrm>
          <a:prstGeom prst="rect">
            <a:avLst/>
          </a:prstGeom>
        </p:spPr>
      </p:pic>
      <p:sp>
        <p:nvSpPr>
          <p:cNvPr id="7" name="Rectángulo 6">
            <a:extLst>
              <a:ext uri="{FF2B5EF4-FFF2-40B4-BE49-F238E27FC236}">
                <a16:creationId xmlns:a16="http://schemas.microsoft.com/office/drawing/2014/main" id="{DC55DFF4-036E-97F0-C730-0AA109F0BA44}"/>
              </a:ext>
            </a:extLst>
          </p:cNvPr>
          <p:cNvSpPr/>
          <p:nvPr/>
        </p:nvSpPr>
        <p:spPr>
          <a:xfrm>
            <a:off x="6722806" y="1295400"/>
            <a:ext cx="5334000" cy="3733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O"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 name="CuadroTexto 3">
            <a:extLst>
              <a:ext uri="{FF2B5EF4-FFF2-40B4-BE49-F238E27FC236}">
                <a16:creationId xmlns:a16="http://schemas.microsoft.com/office/drawing/2014/main" id="{E9FA3AE3-FD87-BCFD-C118-5865017F7A48}"/>
              </a:ext>
            </a:extLst>
          </p:cNvPr>
          <p:cNvSpPr txBox="1"/>
          <p:nvPr/>
        </p:nvSpPr>
        <p:spPr>
          <a:xfrm>
            <a:off x="4114800" y="347595"/>
            <a:ext cx="4572000" cy="46166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INFORME CONTABLE 2023</a:t>
            </a:r>
            <a:endParaRPr kumimoji="0" lang="es-MX"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Imagen 8">
            <a:extLst>
              <a:ext uri="{FF2B5EF4-FFF2-40B4-BE49-F238E27FC236}">
                <a16:creationId xmlns:a16="http://schemas.microsoft.com/office/drawing/2014/main" id="{A197268C-B7EC-D75C-94B3-11DCF34E1761}"/>
              </a:ext>
            </a:extLst>
          </p:cNvPr>
          <p:cNvPicPr>
            <a:picLocks noChangeAspect="1"/>
          </p:cNvPicPr>
          <p:nvPr/>
        </p:nvPicPr>
        <p:blipFill>
          <a:blip r:embed="rId3"/>
          <a:stretch>
            <a:fillRect/>
          </a:stretch>
        </p:blipFill>
        <p:spPr>
          <a:xfrm>
            <a:off x="1037617" y="1206878"/>
            <a:ext cx="10280117" cy="4094696"/>
          </a:xfrm>
          <a:prstGeom prst="rect">
            <a:avLst/>
          </a:prstGeom>
        </p:spPr>
      </p:pic>
    </p:spTree>
    <p:extLst>
      <p:ext uri="{BB962C8B-B14F-4D97-AF65-F5344CB8AC3E}">
        <p14:creationId xmlns:p14="http://schemas.microsoft.com/office/powerpoint/2010/main" val="33085829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2CAFFE02-91C1-F124-51EA-BD4D35E52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229297" cy="6858000"/>
          </a:xfrm>
          <a:prstGeom prst="rect">
            <a:avLst/>
          </a:prstGeom>
        </p:spPr>
      </p:pic>
      <p:graphicFrame>
        <p:nvGraphicFramePr>
          <p:cNvPr id="3" name="Gráfico 2">
            <a:extLst>
              <a:ext uri="{FF2B5EF4-FFF2-40B4-BE49-F238E27FC236}">
                <a16:creationId xmlns:a16="http://schemas.microsoft.com/office/drawing/2014/main" id="{3F28F53B-612C-4031-981B-C028E9048B8D}"/>
              </a:ext>
            </a:extLst>
          </p:cNvPr>
          <p:cNvGraphicFramePr>
            <a:graphicFrameLocks/>
          </p:cNvGraphicFramePr>
          <p:nvPr/>
        </p:nvGraphicFramePr>
        <p:xfrm>
          <a:off x="594213" y="88728"/>
          <a:ext cx="11416812" cy="55595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498915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áfico&#10;&#10;Descripción generada automáticamente">
            <a:extLst>
              <a:ext uri="{FF2B5EF4-FFF2-40B4-BE49-F238E27FC236}">
                <a16:creationId xmlns:a16="http://schemas.microsoft.com/office/drawing/2014/main" id="{02D96DC9-5AAD-BDF1-C7D7-005D189283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29297" cy="6858000"/>
          </a:xfrm>
          <a:prstGeom prst="rect">
            <a:avLst/>
          </a:prstGeom>
        </p:spPr>
      </p:pic>
      <p:sp>
        <p:nvSpPr>
          <p:cNvPr id="4" name="CuadroTexto 3">
            <a:extLst>
              <a:ext uri="{FF2B5EF4-FFF2-40B4-BE49-F238E27FC236}">
                <a16:creationId xmlns:a16="http://schemas.microsoft.com/office/drawing/2014/main" id="{B56450E6-31F1-5D33-597B-7D4A630EC868}"/>
              </a:ext>
            </a:extLst>
          </p:cNvPr>
          <p:cNvSpPr txBox="1"/>
          <p:nvPr/>
        </p:nvSpPr>
        <p:spPr>
          <a:xfrm>
            <a:off x="3523848" y="183058"/>
            <a:ext cx="5736884" cy="52322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CUENTAS POR PAGAR  SALUD</a:t>
            </a:r>
            <a:endParaRPr kumimoji="0" lang="es-MX"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Imagen 4">
            <a:extLst>
              <a:ext uri="{FF2B5EF4-FFF2-40B4-BE49-F238E27FC236}">
                <a16:creationId xmlns:a16="http://schemas.microsoft.com/office/drawing/2014/main" id="{C683742B-A180-14A8-A4C4-1DFEF6539BBA}"/>
              </a:ext>
            </a:extLst>
          </p:cNvPr>
          <p:cNvPicPr>
            <a:picLocks noChangeAspect="1"/>
          </p:cNvPicPr>
          <p:nvPr/>
        </p:nvPicPr>
        <p:blipFill>
          <a:blip r:embed="rId3"/>
          <a:stretch>
            <a:fillRect/>
          </a:stretch>
        </p:blipFill>
        <p:spPr>
          <a:xfrm>
            <a:off x="1524000" y="2963107"/>
            <a:ext cx="9144000" cy="2389082"/>
          </a:xfrm>
          <a:prstGeom prst="rect">
            <a:avLst/>
          </a:prstGeom>
        </p:spPr>
      </p:pic>
      <p:pic>
        <p:nvPicPr>
          <p:cNvPr id="6" name="Imagen 5">
            <a:extLst>
              <a:ext uri="{FF2B5EF4-FFF2-40B4-BE49-F238E27FC236}">
                <a16:creationId xmlns:a16="http://schemas.microsoft.com/office/drawing/2014/main" id="{9E08E325-30D3-0E2D-BB20-EB14F303941E}"/>
              </a:ext>
            </a:extLst>
          </p:cNvPr>
          <p:cNvPicPr>
            <a:picLocks noChangeAspect="1"/>
          </p:cNvPicPr>
          <p:nvPr/>
        </p:nvPicPr>
        <p:blipFill>
          <a:blip r:embed="rId4"/>
          <a:stretch>
            <a:fillRect/>
          </a:stretch>
        </p:blipFill>
        <p:spPr>
          <a:xfrm>
            <a:off x="1524000" y="889335"/>
            <a:ext cx="9144000" cy="2073772"/>
          </a:xfrm>
          <a:prstGeom prst="rect">
            <a:avLst/>
          </a:prstGeom>
        </p:spPr>
      </p:pic>
    </p:spTree>
    <p:extLst>
      <p:ext uri="{BB962C8B-B14F-4D97-AF65-F5344CB8AC3E}">
        <p14:creationId xmlns:p14="http://schemas.microsoft.com/office/powerpoint/2010/main" val="42946298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845BB008-6477-EF9F-5CF6-F1099DFEA2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29297" cy="6858000"/>
          </a:xfrm>
          <a:prstGeom prst="rect">
            <a:avLst/>
          </a:prstGeom>
        </p:spPr>
      </p:pic>
      <p:sp>
        <p:nvSpPr>
          <p:cNvPr id="4" name="CuadroTexto 3">
            <a:extLst>
              <a:ext uri="{FF2B5EF4-FFF2-40B4-BE49-F238E27FC236}">
                <a16:creationId xmlns:a16="http://schemas.microsoft.com/office/drawing/2014/main" id="{2B96C3A0-0DFA-A735-A5C8-E27A94B2AAE4}"/>
              </a:ext>
            </a:extLst>
          </p:cNvPr>
          <p:cNvSpPr txBox="1"/>
          <p:nvPr/>
        </p:nvSpPr>
        <p:spPr>
          <a:xfrm>
            <a:off x="318655" y="457200"/>
            <a:ext cx="11263745" cy="954107"/>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INDICADORES DE GASTO EN SALUD  Y GASTO ADMINISTRATIVO</a:t>
            </a:r>
            <a:endParaRPr kumimoji="0" lang="es-MX"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Imagen 2">
            <a:extLst>
              <a:ext uri="{FF2B5EF4-FFF2-40B4-BE49-F238E27FC236}">
                <a16:creationId xmlns:a16="http://schemas.microsoft.com/office/drawing/2014/main" id="{F31A4FAD-9039-DD03-CEDB-0BBEA8FF7641}"/>
              </a:ext>
            </a:extLst>
          </p:cNvPr>
          <p:cNvPicPr>
            <a:picLocks noChangeAspect="1"/>
          </p:cNvPicPr>
          <p:nvPr/>
        </p:nvPicPr>
        <p:blipFill>
          <a:blip r:embed="rId3"/>
          <a:stretch>
            <a:fillRect/>
          </a:stretch>
        </p:blipFill>
        <p:spPr>
          <a:xfrm>
            <a:off x="1122219" y="1757671"/>
            <a:ext cx="9056658" cy="2819400"/>
          </a:xfrm>
          <a:prstGeom prst="rect">
            <a:avLst/>
          </a:prstGeom>
        </p:spPr>
      </p:pic>
    </p:spTree>
    <p:extLst>
      <p:ext uri="{BB962C8B-B14F-4D97-AF65-F5344CB8AC3E}">
        <p14:creationId xmlns:p14="http://schemas.microsoft.com/office/powerpoint/2010/main" val="8878019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37CB6927-B7FE-C4F7-C56C-378177EEE7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49" y="0"/>
            <a:ext cx="12229297" cy="6858000"/>
          </a:xfrm>
          <a:prstGeom prst="rect">
            <a:avLst/>
          </a:prstGeom>
        </p:spPr>
      </p:pic>
      <p:sp>
        <p:nvSpPr>
          <p:cNvPr id="8" name="Rectángulo 7">
            <a:extLst>
              <a:ext uri="{FF2B5EF4-FFF2-40B4-BE49-F238E27FC236}">
                <a16:creationId xmlns:a16="http://schemas.microsoft.com/office/drawing/2014/main" id="{D6AD7091-2E5E-AA78-10CF-F67CD96E0DF4}"/>
              </a:ext>
            </a:extLst>
          </p:cNvPr>
          <p:cNvSpPr/>
          <p:nvPr/>
        </p:nvSpPr>
        <p:spPr>
          <a:xfrm>
            <a:off x="8610600" y="609600"/>
            <a:ext cx="3276600" cy="59436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O" sz="2400" b="0" i="0" u="none" strike="noStrike" kern="1200" cap="none" spc="0" normalizeH="0" baseline="0" noProof="0" dirty="0">
              <a:ln>
                <a:solidFill>
                  <a:prstClr val="white"/>
                </a:solidFill>
              </a:ln>
              <a:solidFill>
                <a:prstClr val="white"/>
              </a:solidFill>
              <a:effectLst/>
              <a:uLnTx/>
              <a:uFillTx/>
              <a:latin typeface="Trebuchet MS" panose="020B0603020202020204"/>
              <a:ea typeface="+mn-ea"/>
              <a:cs typeface="+mn-cs"/>
            </a:endParaRPr>
          </a:p>
        </p:txBody>
      </p:sp>
      <p:sp>
        <p:nvSpPr>
          <p:cNvPr id="4" name="CuadroTexto 3">
            <a:extLst>
              <a:ext uri="{FF2B5EF4-FFF2-40B4-BE49-F238E27FC236}">
                <a16:creationId xmlns:a16="http://schemas.microsoft.com/office/drawing/2014/main" id="{6B9DE1DC-E13F-59BB-A844-E28DC3AE51C1}"/>
              </a:ext>
            </a:extLst>
          </p:cNvPr>
          <p:cNvSpPr txBox="1"/>
          <p:nvPr/>
        </p:nvSpPr>
        <p:spPr>
          <a:xfrm>
            <a:off x="3228975" y="251594"/>
            <a:ext cx="5181600" cy="52322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PRESUPUESTOS MÁXIMOS </a:t>
            </a:r>
            <a:endParaRPr kumimoji="0" lang="es-MX"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Imagen 6">
            <a:extLst>
              <a:ext uri="{FF2B5EF4-FFF2-40B4-BE49-F238E27FC236}">
                <a16:creationId xmlns:a16="http://schemas.microsoft.com/office/drawing/2014/main" id="{F7A0EBE2-7933-DE1C-83C4-61B91BF54657}"/>
              </a:ext>
            </a:extLst>
          </p:cNvPr>
          <p:cNvPicPr>
            <a:picLocks noChangeAspect="1"/>
          </p:cNvPicPr>
          <p:nvPr/>
        </p:nvPicPr>
        <p:blipFill rotWithShape="1">
          <a:blip r:embed="rId3"/>
          <a:srcRect t="18888"/>
          <a:stretch/>
        </p:blipFill>
        <p:spPr>
          <a:xfrm>
            <a:off x="177968" y="1026408"/>
            <a:ext cx="11631411" cy="4236256"/>
          </a:xfrm>
          <a:prstGeom prst="rect">
            <a:avLst/>
          </a:prstGeom>
        </p:spPr>
      </p:pic>
    </p:spTree>
    <p:extLst>
      <p:ext uri="{BB962C8B-B14F-4D97-AF65-F5344CB8AC3E}">
        <p14:creationId xmlns:p14="http://schemas.microsoft.com/office/powerpoint/2010/main" val="37564861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áfico&#10;&#10;Descripción generada automáticamente">
            <a:extLst>
              <a:ext uri="{FF2B5EF4-FFF2-40B4-BE49-F238E27FC236}">
                <a16:creationId xmlns:a16="http://schemas.microsoft.com/office/drawing/2014/main" id="{932164D7-0C38-AB06-C824-FAAA9E105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29297" cy="6858000"/>
          </a:xfrm>
          <a:prstGeom prst="rect">
            <a:avLst/>
          </a:prstGeom>
        </p:spPr>
      </p:pic>
      <p:pic>
        <p:nvPicPr>
          <p:cNvPr id="7" name="Imagen 6">
            <a:extLst>
              <a:ext uri="{FF2B5EF4-FFF2-40B4-BE49-F238E27FC236}">
                <a16:creationId xmlns:a16="http://schemas.microsoft.com/office/drawing/2014/main" id="{AF569884-E82F-FE01-10CA-B5D455868A15}"/>
              </a:ext>
            </a:extLst>
          </p:cNvPr>
          <p:cNvPicPr>
            <a:picLocks noChangeAspect="1"/>
          </p:cNvPicPr>
          <p:nvPr/>
        </p:nvPicPr>
        <p:blipFill>
          <a:blip r:embed="rId3"/>
          <a:stretch>
            <a:fillRect/>
          </a:stretch>
        </p:blipFill>
        <p:spPr>
          <a:xfrm>
            <a:off x="1484322" y="1302327"/>
            <a:ext cx="9223356" cy="3806757"/>
          </a:xfrm>
          <a:prstGeom prst="rect">
            <a:avLst/>
          </a:prstGeom>
        </p:spPr>
      </p:pic>
      <p:sp>
        <p:nvSpPr>
          <p:cNvPr id="2" name="CuadroTexto 1">
            <a:extLst>
              <a:ext uri="{FF2B5EF4-FFF2-40B4-BE49-F238E27FC236}">
                <a16:creationId xmlns:a16="http://schemas.microsoft.com/office/drawing/2014/main" id="{7A119DB0-FA4D-A9AE-7E2D-A90FA8739092}"/>
              </a:ext>
            </a:extLst>
          </p:cNvPr>
          <p:cNvSpPr txBox="1"/>
          <p:nvPr/>
        </p:nvSpPr>
        <p:spPr>
          <a:xfrm>
            <a:off x="2647548" y="500390"/>
            <a:ext cx="6934200" cy="52322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DESCUENTOS DE ARS EN LMA</a:t>
            </a:r>
            <a:endParaRPr kumimoji="0" lang="es-MX"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591638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D33C4E60-C035-3B25-B508-300DA7AA20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825"/>
            <a:ext cx="12229297" cy="6858000"/>
          </a:xfrm>
          <a:prstGeom prst="rect">
            <a:avLst/>
          </a:prstGeom>
        </p:spPr>
      </p:pic>
      <p:sp>
        <p:nvSpPr>
          <p:cNvPr id="4" name="CuadroTexto 3">
            <a:extLst>
              <a:ext uri="{FF2B5EF4-FFF2-40B4-BE49-F238E27FC236}">
                <a16:creationId xmlns:a16="http://schemas.microsoft.com/office/drawing/2014/main" id="{B56450E6-31F1-5D33-597B-7D4A630EC868}"/>
              </a:ext>
            </a:extLst>
          </p:cNvPr>
          <p:cNvSpPr txBox="1"/>
          <p:nvPr/>
        </p:nvSpPr>
        <p:spPr>
          <a:xfrm>
            <a:off x="3505200" y="826578"/>
            <a:ext cx="5543550" cy="52322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ESTADO DE CUENTA DE ARS</a:t>
            </a:r>
            <a:endParaRPr kumimoji="0" lang="es-MX"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Imagen 4">
            <a:extLst>
              <a:ext uri="{FF2B5EF4-FFF2-40B4-BE49-F238E27FC236}">
                <a16:creationId xmlns:a16="http://schemas.microsoft.com/office/drawing/2014/main" id="{5DB01FA9-FC05-C60E-D2D9-CA1B002F5956}"/>
              </a:ext>
            </a:extLst>
          </p:cNvPr>
          <p:cNvPicPr>
            <a:picLocks noChangeAspect="1"/>
          </p:cNvPicPr>
          <p:nvPr/>
        </p:nvPicPr>
        <p:blipFill>
          <a:blip r:embed="rId3"/>
          <a:stretch>
            <a:fillRect/>
          </a:stretch>
        </p:blipFill>
        <p:spPr>
          <a:xfrm>
            <a:off x="793679" y="1629912"/>
            <a:ext cx="10604642" cy="2701636"/>
          </a:xfrm>
          <a:prstGeom prst="rect">
            <a:avLst/>
          </a:prstGeom>
        </p:spPr>
      </p:pic>
    </p:spTree>
    <p:extLst>
      <p:ext uri="{BB962C8B-B14F-4D97-AF65-F5344CB8AC3E}">
        <p14:creationId xmlns:p14="http://schemas.microsoft.com/office/powerpoint/2010/main" val="40969727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ADC33-B92B-94E7-DA0E-04C321BBE8E5}"/>
            </a:ext>
          </a:extLst>
        </p:cNvPr>
        <p:cNvGrpSpPr/>
        <p:nvPr/>
      </p:nvGrpSpPr>
      <p:grpSpPr>
        <a:xfrm>
          <a:off x="0" y="0"/>
          <a:ext cx="0" cy="0"/>
          <a:chOff x="0" y="0"/>
          <a:chExt cx="0" cy="0"/>
        </a:xfrm>
      </p:grpSpPr>
      <p:pic>
        <p:nvPicPr>
          <p:cNvPr id="3" name="Imagen 2" descr="Gráfico&#10;&#10;Descripción generada automáticamente">
            <a:extLst>
              <a:ext uri="{FF2B5EF4-FFF2-40B4-BE49-F238E27FC236}">
                <a16:creationId xmlns:a16="http://schemas.microsoft.com/office/drawing/2014/main" id="{729C746A-E504-8220-7BC5-1838122A9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ángulo 5">
            <a:extLst>
              <a:ext uri="{FF2B5EF4-FFF2-40B4-BE49-F238E27FC236}">
                <a16:creationId xmlns:a16="http://schemas.microsoft.com/office/drawing/2014/main" id="{76C5B5FF-A5FB-A9F1-E047-80E026E47217}"/>
              </a:ext>
            </a:extLst>
          </p:cNvPr>
          <p:cNvSpPr/>
          <p:nvPr/>
        </p:nvSpPr>
        <p:spPr>
          <a:xfrm>
            <a:off x="1285212" y="609466"/>
            <a:ext cx="9305365" cy="530145"/>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MX"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ADQUISICIONES PPE</a:t>
            </a:r>
            <a:endParaRPr kumimoji="0" lang="es-CO"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CuadroTexto 9">
            <a:extLst>
              <a:ext uri="{FF2B5EF4-FFF2-40B4-BE49-F238E27FC236}">
                <a16:creationId xmlns:a16="http://schemas.microsoft.com/office/drawing/2014/main" id="{03D0E2E0-A341-D010-FF11-6015D929FD74}"/>
              </a:ext>
            </a:extLst>
          </p:cNvPr>
          <p:cNvSpPr txBox="1"/>
          <p:nvPr/>
        </p:nvSpPr>
        <p:spPr>
          <a:xfrm>
            <a:off x="1890881" y="3531857"/>
            <a:ext cx="8146800" cy="1564018"/>
          </a:xfrm>
          <a:prstGeom prst="rect">
            <a:avLst/>
          </a:prstGeom>
          <a:noFill/>
          <a:ln w="19050">
            <a:solidFill>
              <a:srgbClr val="00B050"/>
            </a:solidFill>
          </a:ln>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s-CO"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PARA BRINDAR UN SERVICIO CON CALIDAD Y OPORTUNIDAD A NUESTROS AFILIADOS, PARA LA VIGENCIA 2023, SE ADQUIRIÓ PPE, REPRESENTADOS EN MAQUINARIA Y EQUIPO, MUEBLES Y ENSERES Y EQUIPO DE COMPUTACIÓN POR VALOR DE $565 MILLONES; ESTOS EQUIPOS FUERON REEMPLAZADOS POR DAÑOS, OBSOLESCENCIA O POR QUE CUMPLIERON SU VIDA ÚTIL.</a:t>
            </a:r>
          </a:p>
        </p:txBody>
      </p:sp>
      <p:pic>
        <p:nvPicPr>
          <p:cNvPr id="14" name="Imagen 13">
            <a:extLst>
              <a:ext uri="{FF2B5EF4-FFF2-40B4-BE49-F238E27FC236}">
                <a16:creationId xmlns:a16="http://schemas.microsoft.com/office/drawing/2014/main" id="{C7902F33-43B1-95ED-265C-AE76B4D925BB}"/>
              </a:ext>
            </a:extLst>
          </p:cNvPr>
          <p:cNvPicPr>
            <a:picLocks noChangeAspect="1"/>
          </p:cNvPicPr>
          <p:nvPr/>
        </p:nvPicPr>
        <p:blipFill>
          <a:blip r:embed="rId3"/>
          <a:stretch>
            <a:fillRect/>
          </a:stretch>
        </p:blipFill>
        <p:spPr>
          <a:xfrm>
            <a:off x="1845944" y="1532357"/>
            <a:ext cx="8191737" cy="1801393"/>
          </a:xfrm>
          <a:prstGeom prst="rect">
            <a:avLst/>
          </a:prstGeom>
        </p:spPr>
      </p:pic>
    </p:spTree>
    <p:extLst>
      <p:ext uri="{BB962C8B-B14F-4D97-AF65-F5344CB8AC3E}">
        <p14:creationId xmlns:p14="http://schemas.microsoft.com/office/powerpoint/2010/main" val="35453493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ADC33-B92B-94E7-DA0E-04C321BBE8E5}"/>
            </a:ext>
          </a:extLst>
        </p:cNvPr>
        <p:cNvGrpSpPr/>
        <p:nvPr/>
      </p:nvGrpSpPr>
      <p:grpSpPr>
        <a:xfrm>
          <a:off x="0" y="0"/>
          <a:ext cx="0" cy="0"/>
          <a:chOff x="0" y="0"/>
          <a:chExt cx="0" cy="0"/>
        </a:xfrm>
      </p:grpSpPr>
      <p:pic>
        <p:nvPicPr>
          <p:cNvPr id="3" name="Imagen 2" descr="Gráfico&#10;&#10;Descripción generada automáticamente">
            <a:extLst>
              <a:ext uri="{FF2B5EF4-FFF2-40B4-BE49-F238E27FC236}">
                <a16:creationId xmlns:a16="http://schemas.microsoft.com/office/drawing/2014/main" id="{729C746A-E504-8220-7BC5-1838122A9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ángulo 5">
            <a:extLst>
              <a:ext uri="{FF2B5EF4-FFF2-40B4-BE49-F238E27FC236}">
                <a16:creationId xmlns:a16="http://schemas.microsoft.com/office/drawing/2014/main" id="{76C5B5FF-A5FB-A9F1-E047-80E026E47217}"/>
              </a:ext>
            </a:extLst>
          </p:cNvPr>
          <p:cNvSpPr/>
          <p:nvPr/>
        </p:nvSpPr>
        <p:spPr>
          <a:xfrm>
            <a:off x="1285212" y="609466"/>
            <a:ext cx="9305365" cy="530145"/>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MX"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ADQUISICIONES PPE</a:t>
            </a:r>
            <a:endParaRPr kumimoji="0" lang="es-CO"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FC2600F9-FA2C-5672-AC73-F0EA2789068D}"/>
              </a:ext>
            </a:extLst>
          </p:cNvPr>
          <p:cNvPicPr>
            <a:picLocks noChangeAspect="1"/>
          </p:cNvPicPr>
          <p:nvPr/>
        </p:nvPicPr>
        <p:blipFill>
          <a:blip r:embed="rId3"/>
          <a:stretch>
            <a:fillRect/>
          </a:stretch>
        </p:blipFill>
        <p:spPr>
          <a:xfrm>
            <a:off x="5792933" y="1423304"/>
            <a:ext cx="5310496" cy="4157486"/>
          </a:xfrm>
          <a:prstGeom prst="rect">
            <a:avLst/>
          </a:prstGeom>
        </p:spPr>
      </p:pic>
      <p:sp>
        <p:nvSpPr>
          <p:cNvPr id="2" name="CuadroTexto 1">
            <a:extLst>
              <a:ext uri="{FF2B5EF4-FFF2-40B4-BE49-F238E27FC236}">
                <a16:creationId xmlns:a16="http://schemas.microsoft.com/office/drawing/2014/main" id="{40278A77-E0BE-8691-D9AE-F11C5776C63C}"/>
              </a:ext>
            </a:extLst>
          </p:cNvPr>
          <p:cNvSpPr txBox="1"/>
          <p:nvPr/>
        </p:nvSpPr>
        <p:spPr>
          <a:xfrm>
            <a:off x="735949" y="2449506"/>
            <a:ext cx="4621886" cy="1564018"/>
          </a:xfrm>
          <a:prstGeom prst="rect">
            <a:avLst/>
          </a:prstGeom>
          <a:noFill/>
          <a:ln w="19050">
            <a:solidFill>
              <a:srgbClr val="00B050"/>
            </a:solidFill>
          </a:ln>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s-CO"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EL VALOR MAS REPRESENTATIVO PARA ESTA VIGENCIA ESTA EN EQUIPO DE COMPUTACIÓN POR VALOR DE $412 MILLONES, REPRESENTADOS DE LA SIGUIENTE MANERA:</a:t>
            </a:r>
          </a:p>
        </p:txBody>
      </p:sp>
    </p:spTree>
    <p:extLst>
      <p:ext uri="{BB962C8B-B14F-4D97-AF65-F5344CB8AC3E}">
        <p14:creationId xmlns:p14="http://schemas.microsoft.com/office/powerpoint/2010/main" val="3346756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ADC33-B92B-94E7-DA0E-04C321BBE8E5}"/>
            </a:ext>
          </a:extLst>
        </p:cNvPr>
        <p:cNvGrpSpPr/>
        <p:nvPr/>
      </p:nvGrpSpPr>
      <p:grpSpPr>
        <a:xfrm>
          <a:off x="0" y="0"/>
          <a:ext cx="0" cy="0"/>
          <a:chOff x="0" y="0"/>
          <a:chExt cx="0" cy="0"/>
        </a:xfrm>
      </p:grpSpPr>
      <p:pic>
        <p:nvPicPr>
          <p:cNvPr id="3" name="Imagen 2" descr="Gráfico&#10;&#10;Descripción generada automáticamente">
            <a:extLst>
              <a:ext uri="{FF2B5EF4-FFF2-40B4-BE49-F238E27FC236}">
                <a16:creationId xmlns:a16="http://schemas.microsoft.com/office/drawing/2014/main" id="{3E0AC15E-F79B-9508-31E2-8059CB82F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399"/>
            <a:ext cx="12349316" cy="7020399"/>
          </a:xfrm>
          <a:prstGeom prst="rect">
            <a:avLst/>
          </a:prstGeom>
        </p:spPr>
      </p:pic>
      <p:pic>
        <p:nvPicPr>
          <p:cNvPr id="9" name="Imagen 8">
            <a:extLst>
              <a:ext uri="{FF2B5EF4-FFF2-40B4-BE49-F238E27FC236}">
                <a16:creationId xmlns:a16="http://schemas.microsoft.com/office/drawing/2014/main" id="{7B8432D7-E0E6-6E5C-1BAF-D7E3B153A7EA}"/>
              </a:ext>
            </a:extLst>
          </p:cNvPr>
          <p:cNvPicPr>
            <a:picLocks noChangeAspect="1"/>
          </p:cNvPicPr>
          <p:nvPr/>
        </p:nvPicPr>
        <p:blipFill>
          <a:blip r:embed="rId3"/>
          <a:stretch>
            <a:fillRect/>
          </a:stretch>
        </p:blipFill>
        <p:spPr>
          <a:xfrm>
            <a:off x="78658" y="269702"/>
            <a:ext cx="12192000" cy="5098790"/>
          </a:xfrm>
          <a:prstGeom prst="rect">
            <a:avLst/>
          </a:prstGeom>
        </p:spPr>
      </p:pic>
    </p:spTree>
    <p:extLst>
      <p:ext uri="{BB962C8B-B14F-4D97-AF65-F5344CB8AC3E}">
        <p14:creationId xmlns:p14="http://schemas.microsoft.com/office/powerpoint/2010/main" val="9769059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ráfico&#10;&#10;Descripción generada automáticamente">
            <a:extLst>
              <a:ext uri="{FF2B5EF4-FFF2-40B4-BE49-F238E27FC236}">
                <a16:creationId xmlns:a16="http://schemas.microsoft.com/office/drawing/2014/main" id="{EABE8A37-2903-8E18-197B-5C2794A18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sp>
        <p:nvSpPr>
          <p:cNvPr id="2" name="Título 1">
            <a:extLst>
              <a:ext uri="{FF2B5EF4-FFF2-40B4-BE49-F238E27FC236}">
                <a16:creationId xmlns:a16="http://schemas.microsoft.com/office/drawing/2014/main" id="{5C16B041-25FF-4506-875A-8E1A9A571016}"/>
              </a:ext>
            </a:extLst>
          </p:cNvPr>
          <p:cNvSpPr>
            <a:spLocks noGrp="1"/>
          </p:cNvSpPr>
          <p:nvPr>
            <p:ph type="title"/>
          </p:nvPr>
        </p:nvSpPr>
        <p:spPr>
          <a:xfrm>
            <a:off x="838200" y="365125"/>
            <a:ext cx="10515600" cy="649679"/>
          </a:xfrm>
        </p:spPr>
        <p:txBody>
          <a:bodyPr>
            <a:normAutofit/>
          </a:bodyPr>
          <a:lstStyle/>
          <a:p>
            <a:pPr algn="ctr"/>
            <a:r>
              <a:rPr lang="es-CO" sz="2800" b="1" dirty="0">
                <a:latin typeface="Arial" panose="020B0604020202020204" pitchFamily="34" charset="0"/>
                <a:cs typeface="Arial" panose="020B0604020202020204" pitchFamily="34" charset="0"/>
              </a:rPr>
              <a:t>VALOR RECUPERADO POR GLOSAS AÑO 2021, 2022 Y 2023</a:t>
            </a:r>
          </a:p>
        </p:txBody>
      </p:sp>
      <p:graphicFrame>
        <p:nvGraphicFramePr>
          <p:cNvPr id="3" name="Gráfico 2">
            <a:extLst>
              <a:ext uri="{FF2B5EF4-FFF2-40B4-BE49-F238E27FC236}">
                <a16:creationId xmlns:a16="http://schemas.microsoft.com/office/drawing/2014/main" id="{C89D3C1D-E1B4-6344-2E3A-0DB1E2E375C9}"/>
              </a:ext>
            </a:extLst>
          </p:cNvPr>
          <p:cNvGraphicFramePr/>
          <p:nvPr/>
        </p:nvGraphicFramePr>
        <p:xfrm>
          <a:off x="37297" y="1261695"/>
          <a:ext cx="5325445" cy="4019432"/>
        </p:xfrm>
        <a:graphic>
          <a:graphicData uri="http://schemas.openxmlformats.org/drawingml/2006/chart">
            <c:chart xmlns:c="http://schemas.openxmlformats.org/drawingml/2006/chart" xmlns:r="http://schemas.openxmlformats.org/officeDocument/2006/relationships" r:id="rId3"/>
          </a:graphicData>
        </a:graphic>
      </p:graphicFrame>
      <p:pic>
        <p:nvPicPr>
          <p:cNvPr id="6" name="Imagen 5">
            <a:extLst>
              <a:ext uri="{FF2B5EF4-FFF2-40B4-BE49-F238E27FC236}">
                <a16:creationId xmlns:a16="http://schemas.microsoft.com/office/drawing/2014/main" id="{01EE7166-7364-23F4-C2F1-8013DE9E8FA5}"/>
              </a:ext>
            </a:extLst>
          </p:cNvPr>
          <p:cNvPicPr>
            <a:picLocks noChangeAspect="1"/>
          </p:cNvPicPr>
          <p:nvPr/>
        </p:nvPicPr>
        <p:blipFill>
          <a:blip r:embed="rId4"/>
          <a:stretch>
            <a:fillRect/>
          </a:stretch>
        </p:blipFill>
        <p:spPr>
          <a:xfrm>
            <a:off x="5439746" y="2276499"/>
            <a:ext cx="6637953" cy="1261486"/>
          </a:xfrm>
          <a:prstGeom prst="rect">
            <a:avLst/>
          </a:prstGeom>
        </p:spPr>
      </p:pic>
    </p:spTree>
    <p:extLst>
      <p:ext uri="{BB962C8B-B14F-4D97-AF65-F5344CB8AC3E}">
        <p14:creationId xmlns:p14="http://schemas.microsoft.com/office/powerpoint/2010/main" val="35483261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ráfico&#10;&#10;Descripción generada automáticamente">
            <a:extLst>
              <a:ext uri="{FF2B5EF4-FFF2-40B4-BE49-F238E27FC236}">
                <a16:creationId xmlns:a16="http://schemas.microsoft.com/office/drawing/2014/main" id="{97DED17D-FD4B-4EFC-E1E2-489D27A93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sp>
        <p:nvSpPr>
          <p:cNvPr id="2" name="Título 1">
            <a:extLst>
              <a:ext uri="{FF2B5EF4-FFF2-40B4-BE49-F238E27FC236}">
                <a16:creationId xmlns:a16="http://schemas.microsoft.com/office/drawing/2014/main" id="{C486D98A-0511-452D-8A75-5CAC3BB92CD4}"/>
              </a:ext>
            </a:extLst>
          </p:cNvPr>
          <p:cNvSpPr>
            <a:spLocks noGrp="1"/>
          </p:cNvSpPr>
          <p:nvPr>
            <p:ph type="title"/>
          </p:nvPr>
        </p:nvSpPr>
        <p:spPr>
          <a:xfrm>
            <a:off x="838200" y="309139"/>
            <a:ext cx="10515600" cy="704173"/>
          </a:xfrm>
        </p:spPr>
        <p:txBody>
          <a:bodyPr>
            <a:normAutofit fontScale="90000"/>
          </a:bodyPr>
          <a:lstStyle/>
          <a:p>
            <a:pPr algn="ctr"/>
            <a:r>
              <a:rPr lang="es-CO" sz="2800" b="1" dirty="0">
                <a:latin typeface="Arial" panose="020B0604020202020204" pitchFamily="34" charset="0"/>
                <a:cs typeface="Arial" panose="020B0604020202020204" pitchFamily="34" charset="0"/>
              </a:rPr>
              <a:t>VALOR RECUPERADO POR CRUCES DE FACTURAS A IPS CAPITADAS AÑO 2021, 2022 Y 2023</a:t>
            </a:r>
          </a:p>
        </p:txBody>
      </p:sp>
      <p:graphicFrame>
        <p:nvGraphicFramePr>
          <p:cNvPr id="3" name="Gráfico 2">
            <a:extLst>
              <a:ext uri="{FF2B5EF4-FFF2-40B4-BE49-F238E27FC236}">
                <a16:creationId xmlns:a16="http://schemas.microsoft.com/office/drawing/2014/main" id="{CC899C3D-346C-1CD8-D23F-7BB27B6C95B0}"/>
              </a:ext>
            </a:extLst>
          </p:cNvPr>
          <p:cNvGraphicFramePr/>
          <p:nvPr/>
        </p:nvGraphicFramePr>
        <p:xfrm>
          <a:off x="5824424" y="1012730"/>
          <a:ext cx="6240835" cy="4719404"/>
        </p:xfrm>
        <a:graphic>
          <a:graphicData uri="http://schemas.openxmlformats.org/drawingml/2006/chart">
            <c:chart xmlns:c="http://schemas.openxmlformats.org/drawingml/2006/chart" xmlns:r="http://schemas.openxmlformats.org/officeDocument/2006/relationships" r:id="rId3"/>
          </a:graphicData>
        </a:graphic>
      </p:graphicFrame>
      <p:pic>
        <p:nvPicPr>
          <p:cNvPr id="10" name="Imagen 9">
            <a:extLst>
              <a:ext uri="{FF2B5EF4-FFF2-40B4-BE49-F238E27FC236}">
                <a16:creationId xmlns:a16="http://schemas.microsoft.com/office/drawing/2014/main" id="{16B73E52-931D-BE46-8560-B1F72DEFB4C5}"/>
              </a:ext>
            </a:extLst>
          </p:cNvPr>
          <p:cNvPicPr>
            <a:picLocks noChangeAspect="1"/>
          </p:cNvPicPr>
          <p:nvPr/>
        </p:nvPicPr>
        <p:blipFill>
          <a:blip r:embed="rId4"/>
          <a:stretch>
            <a:fillRect/>
          </a:stretch>
        </p:blipFill>
        <p:spPr>
          <a:xfrm>
            <a:off x="242454" y="2431255"/>
            <a:ext cx="5394692" cy="1157072"/>
          </a:xfrm>
          <a:prstGeom prst="rect">
            <a:avLst/>
          </a:prstGeom>
        </p:spPr>
      </p:pic>
    </p:spTree>
    <p:extLst>
      <p:ext uri="{BB962C8B-B14F-4D97-AF65-F5344CB8AC3E}">
        <p14:creationId xmlns:p14="http://schemas.microsoft.com/office/powerpoint/2010/main" val="5263105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contenido 12" descr="Texto&#10;&#10;Descripción generada automáticamente con confianza baja">
            <a:extLst>
              <a:ext uri="{FF2B5EF4-FFF2-40B4-BE49-F238E27FC236}">
                <a16:creationId xmlns:a16="http://schemas.microsoft.com/office/drawing/2014/main" id="{E34A1CED-D450-E53D-5076-037BCA462E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88952" cy="6929236"/>
          </a:xfrm>
        </p:spPr>
      </p:pic>
      <p:sp>
        <p:nvSpPr>
          <p:cNvPr id="11" name="Título 1">
            <a:extLst>
              <a:ext uri="{FF2B5EF4-FFF2-40B4-BE49-F238E27FC236}">
                <a16:creationId xmlns:a16="http://schemas.microsoft.com/office/drawing/2014/main" id="{E2DE0DC9-DE73-541E-1AD4-0F66F5050DE2}"/>
              </a:ext>
            </a:extLst>
          </p:cNvPr>
          <p:cNvSpPr txBox="1">
            <a:spLocks/>
          </p:cNvSpPr>
          <p:nvPr/>
        </p:nvSpPr>
        <p:spPr>
          <a:xfrm>
            <a:off x="7284442" y="2782863"/>
            <a:ext cx="4904509" cy="3924700"/>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DIRECCIÓN DE SISTEMAS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E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CO" sz="54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FE7A7E66-3E37-36D3-7FD9-E16A22123A56}"/>
              </a:ext>
            </a:extLst>
          </p:cNvPr>
          <p:cNvSpPr txBox="1"/>
          <p:nvPr/>
        </p:nvSpPr>
        <p:spPr>
          <a:xfrm>
            <a:off x="9082793" y="4265105"/>
            <a:ext cx="322004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WILSON TAPIE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DIRECTOR</a:t>
            </a:r>
          </a:p>
        </p:txBody>
      </p:sp>
    </p:spTree>
    <p:extLst>
      <p:ext uri="{BB962C8B-B14F-4D97-AF65-F5344CB8AC3E}">
        <p14:creationId xmlns:p14="http://schemas.microsoft.com/office/powerpoint/2010/main" val="305646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Gráfico&#10;&#10;Descripción generada automáticamente">
            <a:extLst>
              <a:ext uri="{FF2B5EF4-FFF2-40B4-BE49-F238E27FC236}">
                <a16:creationId xmlns:a16="http://schemas.microsoft.com/office/drawing/2014/main" id="{BC5D1A58-7AA1-96D4-6B47-4DE4AA755A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sp>
        <p:nvSpPr>
          <p:cNvPr id="3" name="Título 2">
            <a:extLst>
              <a:ext uri="{FF2B5EF4-FFF2-40B4-BE49-F238E27FC236}">
                <a16:creationId xmlns:a16="http://schemas.microsoft.com/office/drawing/2014/main" id="{B7140BD9-1079-4510-967C-728DF04097C1}"/>
              </a:ext>
            </a:extLst>
          </p:cNvPr>
          <p:cNvSpPr>
            <a:spLocks noGrp="1"/>
          </p:cNvSpPr>
          <p:nvPr>
            <p:ph type="title"/>
          </p:nvPr>
        </p:nvSpPr>
        <p:spPr>
          <a:xfrm>
            <a:off x="191566" y="267452"/>
            <a:ext cx="9544326" cy="763600"/>
          </a:xfrm>
        </p:spPr>
        <p:txBody>
          <a:bodyPr/>
          <a:lstStyle/>
          <a:p>
            <a:r>
              <a:rPr lang="es-MX" sz="2800" b="1" dirty="0">
                <a:latin typeface="Arial" panose="020B0604020202020204" pitchFamily="34" charset="0"/>
                <a:ea typeface="Calibri" panose="020F0502020204030204" pitchFamily="34" charset="0"/>
                <a:cs typeface="Arial" panose="020B0604020202020204" pitchFamily="34" charset="0"/>
              </a:rPr>
              <a:t>GESTION DE INFORMACION SOLICITUDES PLATAFORMA OSTICKET</a:t>
            </a:r>
            <a:br>
              <a:rPr lang="es-MX" sz="2800" b="1" dirty="0">
                <a:latin typeface="Arial" panose="020B0604020202020204" pitchFamily="34" charset="0"/>
                <a:ea typeface="Calibri" panose="020F0502020204030204" pitchFamily="34" charset="0"/>
                <a:cs typeface="Arial" panose="020B0604020202020204" pitchFamily="34" charset="0"/>
              </a:rPr>
            </a:br>
            <a:br>
              <a:rPr lang="es-CO" sz="2800" b="1" dirty="0">
                <a:latin typeface="Arial" panose="020B0604020202020204" pitchFamily="34" charset="0"/>
                <a:ea typeface="Calibri" panose="020F0502020204030204" pitchFamily="34" charset="0"/>
                <a:cs typeface="Arial" panose="020B0604020202020204" pitchFamily="34" charset="0"/>
              </a:rPr>
            </a:br>
            <a:endParaRPr lang="es-MX" sz="2800" b="1" dirty="0">
              <a:latin typeface="Arial" panose="020B0604020202020204" pitchFamily="34" charset="0"/>
              <a:cs typeface="Arial" panose="020B0604020202020204" pitchFamily="34" charset="0"/>
            </a:endParaRPr>
          </a:p>
        </p:txBody>
      </p:sp>
      <p:pic>
        <p:nvPicPr>
          <p:cNvPr id="5" name="Imagen 4" descr="Logotipo, nombre de la empresa&#10;&#10;Descripción generada automáticamente">
            <a:extLst>
              <a:ext uri="{FF2B5EF4-FFF2-40B4-BE49-F238E27FC236}">
                <a16:creationId xmlns:a16="http://schemas.microsoft.com/office/drawing/2014/main" id="{4EC66FF4-E9C5-8EEE-F13A-E7E987E617DE}"/>
              </a:ext>
            </a:extLst>
          </p:cNvPr>
          <p:cNvPicPr>
            <a:picLocks noChangeAspect="1"/>
          </p:cNvPicPr>
          <p:nvPr/>
        </p:nvPicPr>
        <p:blipFill>
          <a:blip r:embed="rId3"/>
          <a:stretch>
            <a:fillRect/>
          </a:stretch>
        </p:blipFill>
        <p:spPr>
          <a:xfrm>
            <a:off x="9093201" y="-1"/>
            <a:ext cx="2430665" cy="1828801"/>
          </a:xfrm>
          <a:prstGeom prst="rect">
            <a:avLst/>
          </a:prstGeom>
        </p:spPr>
      </p:pic>
      <p:sp>
        <p:nvSpPr>
          <p:cNvPr id="14" name="CuadroTexto 13">
            <a:extLst>
              <a:ext uri="{FF2B5EF4-FFF2-40B4-BE49-F238E27FC236}">
                <a16:creationId xmlns:a16="http://schemas.microsoft.com/office/drawing/2014/main" id="{13CF9426-BB1B-DAD0-76D8-9CB47B8F9BEA}"/>
              </a:ext>
            </a:extLst>
          </p:cNvPr>
          <p:cNvSpPr txBox="1"/>
          <p:nvPr/>
        </p:nvSpPr>
        <p:spPr>
          <a:xfrm>
            <a:off x="1438211" y="5317911"/>
            <a:ext cx="2274807" cy="40011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MX" sz="2000" b="1" i="0" u="none" strike="noStrike" kern="0" cap="none" spc="0" normalizeH="0" baseline="0" noProof="0" dirty="0">
                <a:ln>
                  <a:noFill/>
                </a:ln>
                <a:solidFill>
                  <a:srgbClr val="000000"/>
                </a:solidFill>
                <a:effectLst/>
                <a:uLnTx/>
                <a:uFillTx/>
                <a:latin typeface="Arial"/>
                <a:ea typeface="+mn-ea"/>
                <a:cs typeface="Arial"/>
                <a:sym typeface="Arial"/>
              </a:rPr>
              <a:t>1.679 solicitudes</a:t>
            </a:r>
            <a:endParaRPr kumimoji="0" lang="es-CO" sz="20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 name="Imagen 1">
            <a:extLst>
              <a:ext uri="{FF2B5EF4-FFF2-40B4-BE49-F238E27FC236}">
                <a16:creationId xmlns:a16="http://schemas.microsoft.com/office/drawing/2014/main" id="{86909323-44A6-55AF-9FCB-70687A750013}"/>
              </a:ext>
            </a:extLst>
          </p:cNvPr>
          <p:cNvPicPr>
            <a:picLocks noChangeAspect="1"/>
          </p:cNvPicPr>
          <p:nvPr/>
        </p:nvPicPr>
        <p:blipFill>
          <a:blip r:embed="rId4"/>
          <a:stretch>
            <a:fillRect/>
          </a:stretch>
        </p:blipFill>
        <p:spPr>
          <a:xfrm>
            <a:off x="10169059" y="4835059"/>
            <a:ext cx="2022941" cy="2022941"/>
          </a:xfrm>
          <a:prstGeom prst="rect">
            <a:avLst/>
          </a:prstGeom>
        </p:spPr>
      </p:pic>
      <p:pic>
        <p:nvPicPr>
          <p:cNvPr id="4" name="Imagen 3">
            <a:extLst>
              <a:ext uri="{FF2B5EF4-FFF2-40B4-BE49-F238E27FC236}">
                <a16:creationId xmlns:a16="http://schemas.microsoft.com/office/drawing/2014/main" id="{DA9DBADD-46EB-A291-11D7-89379E0BD77B}"/>
              </a:ext>
            </a:extLst>
          </p:cNvPr>
          <p:cNvPicPr>
            <a:picLocks noChangeAspect="1"/>
          </p:cNvPicPr>
          <p:nvPr/>
        </p:nvPicPr>
        <p:blipFill>
          <a:blip r:embed="rId5"/>
          <a:stretch>
            <a:fillRect/>
          </a:stretch>
        </p:blipFill>
        <p:spPr>
          <a:xfrm>
            <a:off x="1814950" y="1340034"/>
            <a:ext cx="8215745" cy="3910840"/>
          </a:xfrm>
          <a:prstGeom prst="rect">
            <a:avLst/>
          </a:prstGeom>
        </p:spPr>
      </p:pic>
    </p:spTree>
    <p:extLst>
      <p:ext uri="{BB962C8B-B14F-4D97-AF65-F5344CB8AC3E}">
        <p14:creationId xmlns:p14="http://schemas.microsoft.com/office/powerpoint/2010/main" val="9213811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ráfico&#10;&#10;Descripción generada automáticamente">
            <a:extLst>
              <a:ext uri="{FF2B5EF4-FFF2-40B4-BE49-F238E27FC236}">
                <a16:creationId xmlns:a16="http://schemas.microsoft.com/office/drawing/2014/main" id="{6A7559BB-F11A-2C25-5FF6-21A36DD762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sp>
        <p:nvSpPr>
          <p:cNvPr id="2" name="Marcador de texto 1">
            <a:extLst>
              <a:ext uri="{FF2B5EF4-FFF2-40B4-BE49-F238E27FC236}">
                <a16:creationId xmlns:a16="http://schemas.microsoft.com/office/drawing/2014/main" id="{AB662334-672E-4144-B03B-6064DF671076}"/>
              </a:ext>
            </a:extLst>
          </p:cNvPr>
          <p:cNvSpPr>
            <a:spLocks noGrp="1"/>
          </p:cNvSpPr>
          <p:nvPr>
            <p:ph type="body" idx="1"/>
          </p:nvPr>
        </p:nvSpPr>
        <p:spPr>
          <a:xfrm>
            <a:off x="37297" y="656166"/>
            <a:ext cx="11971867" cy="5545667"/>
          </a:xfrm>
        </p:spPr>
        <p:txBody>
          <a:bodyPr/>
          <a:lstStyle/>
          <a:p>
            <a:pPr marL="177796" indent="0" algn="just">
              <a:buNone/>
            </a:pPr>
            <a:r>
              <a:rPr lang="es-MX" sz="2000" dirty="0">
                <a:latin typeface="Arial" panose="020B0604020202020204" pitchFamily="34" charset="0"/>
                <a:ea typeface="Calibri" panose="020F0502020204030204" pitchFamily="34" charset="0"/>
                <a:cs typeface="Times New Roman" panose="02020603050405020304" pitchFamily="18" charset="0"/>
              </a:rPr>
              <a:t>Para la vigencia 2023 la coordinación de gestión de información ha definido un plan de trabajo con cronograma de requerimientos donde se ha priorizado los requerimientos solicitados por el área de la entidad en 3 fases para la vigencia alcanzando los siguientes resultados:</a:t>
            </a:r>
          </a:p>
          <a:p>
            <a:pPr marL="177796" indent="0" algn="just">
              <a:buNone/>
            </a:pPr>
            <a:endParaRPr lang="es-MX" sz="2000" dirty="0">
              <a:latin typeface="Arial" panose="020B0604020202020204" pitchFamily="34" charset="0"/>
              <a:ea typeface="Calibri" panose="020F0502020204030204" pitchFamily="34" charset="0"/>
              <a:cs typeface="Times New Roman" panose="02020603050405020304" pitchFamily="18" charset="0"/>
            </a:endParaRPr>
          </a:p>
          <a:p>
            <a:pPr marL="177796" indent="0" algn="just">
              <a:buNone/>
            </a:pPr>
            <a:endParaRPr lang="es-MX" sz="2000" dirty="0">
              <a:latin typeface="Arial" panose="020B0604020202020204" pitchFamily="34" charset="0"/>
              <a:ea typeface="Calibri" panose="020F0502020204030204" pitchFamily="34" charset="0"/>
              <a:cs typeface="Times New Roman" panose="02020603050405020304" pitchFamily="18" charset="0"/>
            </a:endParaRPr>
          </a:p>
          <a:p>
            <a:pPr marL="177796" indent="0" algn="just">
              <a:buNone/>
            </a:pPr>
            <a:endParaRPr lang="es-MX" sz="2000" dirty="0">
              <a:latin typeface="Arial" panose="020B0604020202020204" pitchFamily="34" charset="0"/>
              <a:ea typeface="Calibri" panose="020F0502020204030204" pitchFamily="34" charset="0"/>
              <a:cs typeface="Times New Roman" panose="02020603050405020304" pitchFamily="18" charset="0"/>
            </a:endParaRPr>
          </a:p>
          <a:p>
            <a:pPr marL="177796" indent="0" algn="just">
              <a:buNone/>
            </a:pPr>
            <a:endParaRPr lang="es-MX" sz="2000" dirty="0">
              <a:latin typeface="Arial" panose="020B0604020202020204" pitchFamily="34" charset="0"/>
              <a:ea typeface="Calibri" panose="020F0502020204030204" pitchFamily="34" charset="0"/>
              <a:cs typeface="Times New Roman" panose="02020603050405020304" pitchFamily="18" charset="0"/>
            </a:endParaRPr>
          </a:p>
          <a:p>
            <a:pPr marL="177796" indent="0" algn="just">
              <a:buNone/>
            </a:pPr>
            <a:endParaRPr lang="es-MX" sz="2000" dirty="0">
              <a:latin typeface="Arial" panose="020B0604020202020204" pitchFamily="34" charset="0"/>
              <a:ea typeface="Calibri" panose="020F0502020204030204" pitchFamily="34" charset="0"/>
              <a:cs typeface="Times New Roman" panose="02020603050405020304" pitchFamily="18" charset="0"/>
            </a:endParaRPr>
          </a:p>
          <a:p>
            <a:pPr marL="177796" indent="0" algn="just">
              <a:buNone/>
            </a:pPr>
            <a:r>
              <a:rPr lang="es-MX" sz="2000" dirty="0">
                <a:latin typeface="Arial" panose="020B0604020202020204" pitchFamily="34" charset="0"/>
                <a:ea typeface="Calibri" panose="020F0502020204030204" pitchFamily="34" charset="0"/>
                <a:cs typeface="Times New Roman" panose="02020603050405020304" pitchFamily="18" charset="0"/>
              </a:rPr>
              <a:t>Entre los logros más destacados están:</a:t>
            </a:r>
          </a:p>
          <a:p>
            <a:pPr marL="177796" indent="0" algn="just">
              <a:buNone/>
            </a:pPr>
            <a:endParaRPr lang="es-MX" sz="2000" dirty="0">
              <a:latin typeface="Arial" panose="020B0604020202020204" pitchFamily="34" charset="0"/>
              <a:ea typeface="Calibri" panose="020F0502020204030204" pitchFamily="34" charset="0"/>
              <a:cs typeface="Times New Roman" panose="02020603050405020304" pitchFamily="18" charset="0"/>
            </a:endParaRPr>
          </a:p>
          <a:p>
            <a:pPr marL="177796" indent="0" algn="just">
              <a:buNone/>
            </a:pPr>
            <a:r>
              <a:rPr lang="es-MX" sz="2000" dirty="0">
                <a:latin typeface="Arial" panose="020B0604020202020204" pitchFamily="34" charset="0"/>
                <a:ea typeface="Calibri" panose="020F0502020204030204" pitchFamily="34" charset="0"/>
                <a:cs typeface="Times New Roman" panose="02020603050405020304" pitchFamily="18" charset="0"/>
              </a:rPr>
              <a:t>Desarrollo de nueva aplicación móvil para la ficha Ifasoris.</a:t>
            </a:r>
          </a:p>
          <a:p>
            <a:pPr marL="177796" indent="0" algn="just">
              <a:buNone/>
            </a:pPr>
            <a:r>
              <a:rPr lang="es-MX" sz="2000" dirty="0">
                <a:latin typeface="Arial" panose="020B0604020202020204" pitchFamily="34" charset="0"/>
                <a:ea typeface="Calibri" panose="020F0502020204030204" pitchFamily="34" charset="0"/>
                <a:cs typeface="Times New Roman" panose="02020603050405020304" pitchFamily="18" charset="0"/>
              </a:rPr>
              <a:t>Desarrollo de plataforma de presolicitudes y articulación con oficina Virtual.</a:t>
            </a:r>
          </a:p>
          <a:p>
            <a:pPr marL="177796" indent="0" algn="just">
              <a:buNone/>
            </a:pPr>
            <a:r>
              <a:rPr lang="es-MX" sz="2000" dirty="0">
                <a:latin typeface="Arial" panose="020B0604020202020204" pitchFamily="34" charset="0"/>
                <a:ea typeface="Calibri" panose="020F0502020204030204" pitchFamily="34" charset="0"/>
                <a:cs typeface="Times New Roman" panose="02020603050405020304" pitchFamily="18" charset="0"/>
              </a:rPr>
              <a:t>Desarrollo para el cargue de soportes precontractuales.</a:t>
            </a:r>
          </a:p>
          <a:p>
            <a:pPr marL="177796" indent="0" algn="just">
              <a:buNone/>
            </a:pPr>
            <a:r>
              <a:rPr lang="es-MX" sz="2000" dirty="0">
                <a:latin typeface="Arial" panose="020B0604020202020204" pitchFamily="34" charset="0"/>
                <a:ea typeface="Calibri" panose="020F0502020204030204" pitchFamily="34" charset="0"/>
                <a:cs typeface="Times New Roman" panose="02020603050405020304" pitchFamily="18" charset="0"/>
              </a:rPr>
              <a:t>Ajuste de indicadores aplicativo COVID</a:t>
            </a:r>
          </a:p>
          <a:p>
            <a:pPr marL="177796" indent="0" algn="just">
              <a:buNone/>
            </a:pPr>
            <a:r>
              <a:rPr lang="es-MX" sz="2000" dirty="0">
                <a:latin typeface="Arial" panose="020B0604020202020204" pitchFamily="34" charset="0"/>
                <a:ea typeface="Calibri" panose="020F0502020204030204" pitchFamily="34" charset="0"/>
                <a:cs typeface="Times New Roman" panose="02020603050405020304" pitchFamily="18" charset="0"/>
              </a:rPr>
              <a:t>Ajuste indicadores Aplicativo Gestantes</a:t>
            </a:r>
          </a:p>
          <a:p>
            <a:pPr marL="177796" indent="0" algn="just">
              <a:buNone/>
            </a:pPr>
            <a:r>
              <a:rPr lang="es-MX" sz="2000" dirty="0">
                <a:latin typeface="Arial" panose="020B0604020202020204" pitchFamily="34" charset="0"/>
                <a:ea typeface="Calibri" panose="020F0502020204030204" pitchFamily="34" charset="0"/>
                <a:cs typeface="Times New Roman" panose="02020603050405020304" pitchFamily="18" charset="0"/>
              </a:rPr>
              <a:t>Desarrollo modulo Variable Renal, VIH, Cáncer.</a:t>
            </a:r>
          </a:p>
          <a:p>
            <a:pPr marL="177796" indent="0">
              <a:buNone/>
            </a:pPr>
            <a:endParaRPr lang="es-MX" dirty="0"/>
          </a:p>
        </p:txBody>
      </p:sp>
      <p:sp>
        <p:nvSpPr>
          <p:cNvPr id="3" name="Título 2">
            <a:extLst>
              <a:ext uri="{FF2B5EF4-FFF2-40B4-BE49-F238E27FC236}">
                <a16:creationId xmlns:a16="http://schemas.microsoft.com/office/drawing/2014/main" id="{CF859F1A-685D-436B-AFD5-BE992CAFC5EA}"/>
              </a:ext>
            </a:extLst>
          </p:cNvPr>
          <p:cNvSpPr>
            <a:spLocks noGrp="1"/>
          </p:cNvSpPr>
          <p:nvPr>
            <p:ph type="title"/>
          </p:nvPr>
        </p:nvSpPr>
        <p:spPr>
          <a:xfrm>
            <a:off x="415600" y="87685"/>
            <a:ext cx="11360800" cy="763600"/>
          </a:xfrm>
        </p:spPr>
        <p:txBody>
          <a:bodyPr/>
          <a:lstStyle/>
          <a:p>
            <a:r>
              <a:rPr lang="es-MX" sz="2800" b="1" dirty="0">
                <a:latin typeface="Arial" panose="020B0604020202020204" pitchFamily="34" charset="0"/>
                <a:ea typeface="Calibri" panose="020F0502020204030204" pitchFamily="34" charset="0"/>
                <a:cs typeface="Arial" panose="020B0604020202020204" pitchFamily="34" charset="0"/>
              </a:rPr>
              <a:t>DESARROLLOS SOFTWARE</a:t>
            </a:r>
            <a:br>
              <a:rPr lang="es-CO" sz="2400" dirty="0">
                <a:latin typeface="Calibri" panose="020F0502020204030204" pitchFamily="34" charset="0"/>
                <a:ea typeface="Calibri" panose="020F0502020204030204" pitchFamily="34" charset="0"/>
                <a:cs typeface="Times New Roman" panose="02020603050405020304" pitchFamily="18" charset="0"/>
              </a:rPr>
            </a:br>
            <a:endParaRPr lang="es-MX" dirty="0"/>
          </a:p>
        </p:txBody>
      </p:sp>
      <p:pic>
        <p:nvPicPr>
          <p:cNvPr id="4" name="Imagen 3">
            <a:extLst>
              <a:ext uri="{FF2B5EF4-FFF2-40B4-BE49-F238E27FC236}">
                <a16:creationId xmlns:a16="http://schemas.microsoft.com/office/drawing/2014/main" id="{C95272FB-71F8-3B51-ECD8-11363741DAAD}"/>
              </a:ext>
            </a:extLst>
          </p:cNvPr>
          <p:cNvPicPr>
            <a:picLocks noChangeAspect="1"/>
          </p:cNvPicPr>
          <p:nvPr/>
        </p:nvPicPr>
        <p:blipFill>
          <a:blip r:embed="rId3"/>
          <a:stretch>
            <a:fillRect/>
          </a:stretch>
        </p:blipFill>
        <p:spPr>
          <a:xfrm>
            <a:off x="9986223" y="3638329"/>
            <a:ext cx="2022941" cy="2022941"/>
          </a:xfrm>
          <a:prstGeom prst="rect">
            <a:avLst/>
          </a:prstGeom>
        </p:spPr>
      </p:pic>
      <p:pic>
        <p:nvPicPr>
          <p:cNvPr id="8" name="Imagen 7">
            <a:extLst>
              <a:ext uri="{FF2B5EF4-FFF2-40B4-BE49-F238E27FC236}">
                <a16:creationId xmlns:a16="http://schemas.microsoft.com/office/drawing/2014/main" id="{D7C11863-EEC3-7C45-FE64-B7059A830D44}"/>
              </a:ext>
            </a:extLst>
          </p:cNvPr>
          <p:cNvPicPr>
            <a:picLocks noChangeAspect="1"/>
          </p:cNvPicPr>
          <p:nvPr/>
        </p:nvPicPr>
        <p:blipFill>
          <a:blip r:embed="rId4"/>
          <a:stretch>
            <a:fillRect/>
          </a:stretch>
        </p:blipFill>
        <p:spPr>
          <a:xfrm>
            <a:off x="2387600" y="1793130"/>
            <a:ext cx="7416800" cy="1193800"/>
          </a:xfrm>
          <a:prstGeom prst="rect">
            <a:avLst/>
          </a:prstGeom>
        </p:spPr>
      </p:pic>
    </p:spTree>
    <p:extLst>
      <p:ext uri="{BB962C8B-B14F-4D97-AF65-F5344CB8AC3E}">
        <p14:creationId xmlns:p14="http://schemas.microsoft.com/office/powerpoint/2010/main" val="49728000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ráfico&#10;&#10;Descripción generada automáticamente">
            <a:extLst>
              <a:ext uri="{FF2B5EF4-FFF2-40B4-BE49-F238E27FC236}">
                <a16:creationId xmlns:a16="http://schemas.microsoft.com/office/drawing/2014/main" id="{A0B908FF-54D8-5561-41CF-FB584B28A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sp>
        <p:nvSpPr>
          <p:cNvPr id="2" name="Título 1">
            <a:extLst>
              <a:ext uri="{FF2B5EF4-FFF2-40B4-BE49-F238E27FC236}">
                <a16:creationId xmlns:a16="http://schemas.microsoft.com/office/drawing/2014/main" id="{2DDB0083-2DEF-488C-85EC-80B9A75BBA9D}"/>
              </a:ext>
            </a:extLst>
          </p:cNvPr>
          <p:cNvSpPr>
            <a:spLocks noGrp="1"/>
          </p:cNvSpPr>
          <p:nvPr>
            <p:ph type="title"/>
          </p:nvPr>
        </p:nvSpPr>
        <p:spPr>
          <a:xfrm>
            <a:off x="1774658" y="409505"/>
            <a:ext cx="6982727" cy="504895"/>
          </a:xfrm>
        </p:spPr>
        <p:txBody>
          <a:bodyPr/>
          <a:lstStyle/>
          <a:p>
            <a:r>
              <a:rPr lang="es-CO" sz="2800" b="1" dirty="0">
                <a:latin typeface="Arial" panose="020B0604020202020204" pitchFamily="34" charset="0"/>
                <a:ea typeface="Calibri" panose="020F0502020204030204" pitchFamily="34" charset="0"/>
                <a:cs typeface="Arial" panose="020B0604020202020204" pitchFamily="34" charset="0"/>
              </a:rPr>
              <a:t>COORDINACIÓN DE ESTADISTICA</a:t>
            </a:r>
            <a:endParaRPr lang="es-MX" sz="2800" b="1" dirty="0">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a16="http://schemas.microsoft.com/office/drawing/2014/main" id="{99B7849F-F793-40E7-97FE-B2A7295841F2}"/>
              </a:ext>
            </a:extLst>
          </p:cNvPr>
          <p:cNvSpPr>
            <a:spLocks noGrp="1"/>
          </p:cNvSpPr>
          <p:nvPr>
            <p:ph type="body" idx="1"/>
          </p:nvPr>
        </p:nvSpPr>
        <p:spPr>
          <a:xfrm>
            <a:off x="708485" y="899658"/>
            <a:ext cx="10284800" cy="763600"/>
          </a:xfrm>
        </p:spPr>
        <p:txBody>
          <a:bodyPr/>
          <a:lstStyle/>
          <a:p>
            <a:pPr marL="186262" indent="0" algn="just">
              <a:lnSpc>
                <a:spcPct val="107000"/>
              </a:lnSpc>
              <a:spcAft>
                <a:spcPts val="1067"/>
              </a:spcAft>
              <a:buNone/>
            </a:pPr>
            <a:r>
              <a:rPr lang="es-MX" sz="1867" dirty="0">
                <a:latin typeface="Arial" panose="020B0604020202020204" pitchFamily="34" charset="0"/>
                <a:ea typeface="Calibri" panose="020F0502020204030204" pitchFamily="34" charset="0"/>
                <a:cs typeface="Times New Roman" panose="02020603050405020304" pitchFamily="18" charset="0"/>
              </a:rPr>
              <a:t>Reporte de información a Entes de Control</a:t>
            </a:r>
          </a:p>
          <a:p>
            <a:pPr marL="186262" indent="0" algn="just">
              <a:lnSpc>
                <a:spcPct val="107000"/>
              </a:lnSpc>
              <a:spcAft>
                <a:spcPts val="1067"/>
              </a:spcAft>
              <a:buNone/>
            </a:pPr>
            <a:endParaRPr lang="es-MX" sz="1867" dirty="0">
              <a:latin typeface="Arial" panose="020B0604020202020204" pitchFamily="34" charset="0"/>
              <a:ea typeface="Calibri" panose="020F0502020204030204" pitchFamily="34" charset="0"/>
              <a:cs typeface="Times New Roman" panose="02020603050405020304" pitchFamily="18" charset="0"/>
            </a:endParaRPr>
          </a:p>
          <a:p>
            <a:pPr marL="186262" indent="0" algn="just">
              <a:lnSpc>
                <a:spcPct val="107000"/>
              </a:lnSpc>
              <a:spcAft>
                <a:spcPts val="1067"/>
              </a:spcAft>
              <a:buNone/>
            </a:pPr>
            <a:endParaRPr lang="es-MX" sz="1867" dirty="0">
              <a:latin typeface="Arial" panose="020B0604020202020204" pitchFamily="34" charset="0"/>
              <a:ea typeface="Calibri" panose="020F0502020204030204" pitchFamily="34" charset="0"/>
              <a:cs typeface="Times New Roman" panose="02020603050405020304" pitchFamily="18" charset="0"/>
            </a:endParaRPr>
          </a:p>
          <a:p>
            <a:pPr marL="186262" indent="0" algn="just">
              <a:lnSpc>
                <a:spcPct val="107000"/>
              </a:lnSpc>
              <a:spcAft>
                <a:spcPts val="1067"/>
              </a:spcAft>
              <a:buNone/>
            </a:pPr>
            <a:endParaRPr lang="es-MX" sz="1867" dirty="0">
              <a:latin typeface="Arial" panose="020B0604020202020204" pitchFamily="34" charset="0"/>
              <a:ea typeface="Calibri" panose="020F0502020204030204" pitchFamily="34" charset="0"/>
              <a:cs typeface="Times New Roman" panose="02020603050405020304" pitchFamily="18" charset="0"/>
            </a:endParaRPr>
          </a:p>
          <a:p>
            <a:pPr marL="186262" indent="0" algn="just">
              <a:lnSpc>
                <a:spcPct val="107000"/>
              </a:lnSpc>
              <a:spcAft>
                <a:spcPts val="1067"/>
              </a:spcAft>
              <a:buNone/>
            </a:pPr>
            <a:endParaRPr lang="es-MX" sz="1867" dirty="0">
              <a:latin typeface="Arial" panose="020B0604020202020204" pitchFamily="34" charset="0"/>
              <a:ea typeface="Calibri" panose="020F0502020204030204" pitchFamily="34" charset="0"/>
              <a:cs typeface="Times New Roman" panose="02020603050405020304" pitchFamily="18" charset="0"/>
            </a:endParaRPr>
          </a:p>
          <a:p>
            <a:pPr marL="186262" indent="0" algn="just">
              <a:lnSpc>
                <a:spcPct val="107000"/>
              </a:lnSpc>
              <a:spcAft>
                <a:spcPts val="1067"/>
              </a:spcAft>
              <a:buNone/>
            </a:pPr>
            <a:endParaRPr lang="es-MX" sz="1867" dirty="0">
              <a:latin typeface="Arial" panose="020B0604020202020204" pitchFamily="34" charset="0"/>
              <a:ea typeface="Calibri" panose="020F0502020204030204" pitchFamily="34" charset="0"/>
              <a:cs typeface="Times New Roman" panose="02020603050405020304" pitchFamily="18" charset="0"/>
            </a:endParaRPr>
          </a:p>
          <a:p>
            <a:pPr marL="186262" indent="0" algn="just">
              <a:lnSpc>
                <a:spcPct val="107000"/>
              </a:lnSpc>
              <a:spcAft>
                <a:spcPts val="1067"/>
              </a:spcAft>
              <a:buNone/>
            </a:pPr>
            <a:endParaRPr lang="es-MX" sz="1867" dirty="0">
              <a:latin typeface="Arial" panose="020B0604020202020204" pitchFamily="34" charset="0"/>
              <a:ea typeface="Calibri" panose="020F0502020204030204" pitchFamily="34" charset="0"/>
              <a:cs typeface="Times New Roman" panose="02020603050405020304" pitchFamily="18" charset="0"/>
            </a:endParaRPr>
          </a:p>
          <a:p>
            <a:pPr marL="186262" indent="0" algn="just">
              <a:lnSpc>
                <a:spcPct val="107000"/>
              </a:lnSpc>
              <a:spcAft>
                <a:spcPts val="1067"/>
              </a:spcAft>
              <a:buNone/>
            </a:pPr>
            <a:endParaRPr lang="es-MX" sz="1867" dirty="0">
              <a:latin typeface="Arial" panose="020B0604020202020204" pitchFamily="34" charset="0"/>
              <a:ea typeface="Calibri" panose="020F0502020204030204" pitchFamily="34" charset="0"/>
              <a:cs typeface="Times New Roman" panose="02020603050405020304" pitchFamily="18" charset="0"/>
            </a:endParaRPr>
          </a:p>
          <a:p>
            <a:pPr marL="186262" indent="0" algn="just">
              <a:lnSpc>
                <a:spcPct val="107000"/>
              </a:lnSpc>
              <a:spcAft>
                <a:spcPts val="1067"/>
              </a:spcAft>
              <a:buNone/>
            </a:pPr>
            <a:endParaRPr lang="es-MX" sz="1867" dirty="0">
              <a:latin typeface="Arial" panose="020B0604020202020204" pitchFamily="34" charset="0"/>
              <a:ea typeface="Calibri" panose="020F0502020204030204" pitchFamily="34" charset="0"/>
              <a:cs typeface="Times New Roman" panose="02020603050405020304" pitchFamily="18" charset="0"/>
            </a:endParaRPr>
          </a:p>
          <a:p>
            <a:pPr marL="186262" indent="0" algn="just">
              <a:lnSpc>
                <a:spcPct val="107000"/>
              </a:lnSpc>
              <a:spcAft>
                <a:spcPts val="1067"/>
              </a:spcAft>
              <a:buNone/>
            </a:pPr>
            <a:r>
              <a:rPr lang="es-MX" sz="1867" dirty="0">
                <a:latin typeface="Arial" panose="020B0604020202020204" pitchFamily="34" charset="0"/>
                <a:ea typeface="Calibri" panose="020F0502020204030204" pitchFamily="34" charset="0"/>
                <a:cs typeface="Times New Roman" panose="02020603050405020304" pitchFamily="18" charset="0"/>
              </a:rPr>
              <a:t>                                                                                                                                                 Total, Reportes a entes de control: </a:t>
            </a:r>
            <a:r>
              <a:rPr lang="es-MX" sz="2400" b="1" dirty="0">
                <a:latin typeface="Arial" panose="020B0604020202020204" pitchFamily="34" charset="0"/>
                <a:ea typeface="Calibri" panose="020F0502020204030204" pitchFamily="34" charset="0"/>
                <a:cs typeface="Times New Roman" panose="02020603050405020304" pitchFamily="18" charset="0"/>
              </a:rPr>
              <a:t>503 Reportes</a:t>
            </a:r>
            <a:r>
              <a:rPr lang="es-MX" sz="1867" dirty="0">
                <a:latin typeface="Arial" panose="020B0604020202020204" pitchFamily="34" charset="0"/>
                <a:ea typeface="Calibri" panose="020F0502020204030204" pitchFamily="34" charset="0"/>
                <a:cs typeface="Times New Roman" panose="02020603050405020304" pitchFamily="18" charset="0"/>
              </a:rPr>
              <a:t>.</a:t>
            </a:r>
          </a:p>
          <a:p>
            <a:pPr marL="186262" indent="0" algn="just">
              <a:lnSpc>
                <a:spcPct val="107000"/>
              </a:lnSpc>
              <a:spcAft>
                <a:spcPts val="1067"/>
              </a:spcAft>
              <a:buNone/>
            </a:pPr>
            <a:endParaRPr lang="es-MX" sz="1867" dirty="0">
              <a:latin typeface="Arial" panose="020B0604020202020204" pitchFamily="34" charset="0"/>
              <a:ea typeface="Calibri" panose="020F0502020204030204" pitchFamily="34" charset="0"/>
              <a:cs typeface="Times New Roman" panose="02020603050405020304" pitchFamily="18" charset="0"/>
            </a:endParaRPr>
          </a:p>
          <a:p>
            <a:pPr marL="186262" indent="0">
              <a:buNone/>
            </a:pPr>
            <a:endParaRPr lang="es-MX" dirty="0"/>
          </a:p>
        </p:txBody>
      </p:sp>
      <p:pic>
        <p:nvPicPr>
          <p:cNvPr id="4" name="Imagen 3">
            <a:extLst>
              <a:ext uri="{FF2B5EF4-FFF2-40B4-BE49-F238E27FC236}">
                <a16:creationId xmlns:a16="http://schemas.microsoft.com/office/drawing/2014/main" id="{BE754673-FFAD-3DF4-CD7B-5F1CCD69229D}"/>
              </a:ext>
            </a:extLst>
          </p:cNvPr>
          <p:cNvPicPr>
            <a:picLocks noChangeAspect="1"/>
          </p:cNvPicPr>
          <p:nvPr/>
        </p:nvPicPr>
        <p:blipFill>
          <a:blip r:embed="rId3"/>
          <a:stretch>
            <a:fillRect/>
          </a:stretch>
        </p:blipFill>
        <p:spPr>
          <a:xfrm>
            <a:off x="9578443" y="81669"/>
            <a:ext cx="2022941" cy="2022941"/>
          </a:xfrm>
          <a:prstGeom prst="rect">
            <a:avLst/>
          </a:prstGeom>
        </p:spPr>
      </p:pic>
      <p:pic>
        <p:nvPicPr>
          <p:cNvPr id="8" name="Imagen 7">
            <a:extLst>
              <a:ext uri="{FF2B5EF4-FFF2-40B4-BE49-F238E27FC236}">
                <a16:creationId xmlns:a16="http://schemas.microsoft.com/office/drawing/2014/main" id="{3410E1D0-8AF0-32BB-FBD6-5175C499A57D}"/>
              </a:ext>
            </a:extLst>
          </p:cNvPr>
          <p:cNvPicPr>
            <a:picLocks noChangeAspect="1"/>
          </p:cNvPicPr>
          <p:nvPr/>
        </p:nvPicPr>
        <p:blipFill>
          <a:blip r:embed="rId4"/>
          <a:stretch>
            <a:fillRect/>
          </a:stretch>
        </p:blipFill>
        <p:spPr>
          <a:xfrm>
            <a:off x="1316182" y="1390365"/>
            <a:ext cx="9019309" cy="3846653"/>
          </a:xfrm>
          <a:prstGeom prst="rect">
            <a:avLst/>
          </a:prstGeom>
        </p:spPr>
      </p:pic>
    </p:spTree>
    <p:extLst>
      <p:ext uri="{BB962C8B-B14F-4D97-AF65-F5344CB8AC3E}">
        <p14:creationId xmlns:p14="http://schemas.microsoft.com/office/powerpoint/2010/main" val="34222811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ráfico&#10;&#10;Descripción generada automáticamente">
            <a:extLst>
              <a:ext uri="{FF2B5EF4-FFF2-40B4-BE49-F238E27FC236}">
                <a16:creationId xmlns:a16="http://schemas.microsoft.com/office/drawing/2014/main" id="{D6F2C24F-48CE-481F-E48C-95B825EE1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sp>
        <p:nvSpPr>
          <p:cNvPr id="3" name="Marcador de texto 2">
            <a:extLst>
              <a:ext uri="{FF2B5EF4-FFF2-40B4-BE49-F238E27FC236}">
                <a16:creationId xmlns:a16="http://schemas.microsoft.com/office/drawing/2014/main" id="{EA36E71F-788D-23A9-E334-3FF223F58EBC}"/>
              </a:ext>
            </a:extLst>
          </p:cNvPr>
          <p:cNvSpPr>
            <a:spLocks noGrp="1"/>
          </p:cNvSpPr>
          <p:nvPr>
            <p:ph type="body" idx="1"/>
          </p:nvPr>
        </p:nvSpPr>
        <p:spPr>
          <a:xfrm>
            <a:off x="760498" y="1184861"/>
            <a:ext cx="10284800" cy="763600"/>
          </a:xfrm>
        </p:spPr>
        <p:txBody>
          <a:bodyPr/>
          <a:lstStyle/>
          <a:p>
            <a:pPr marL="186262" indent="0" algn="just">
              <a:lnSpc>
                <a:spcPct val="107000"/>
              </a:lnSpc>
              <a:spcAft>
                <a:spcPts val="1067"/>
              </a:spcAft>
              <a:buNone/>
            </a:pPr>
            <a:endParaRPr lang="es-MX" sz="1867" dirty="0">
              <a:latin typeface="Arial" panose="020B0604020202020204" pitchFamily="34" charset="0"/>
              <a:ea typeface="Calibri" panose="020F0502020204030204" pitchFamily="34" charset="0"/>
              <a:cs typeface="Times New Roman" panose="02020603050405020304" pitchFamily="18" charset="0"/>
            </a:endParaRPr>
          </a:p>
          <a:p>
            <a:pPr marL="186262" indent="0" algn="just">
              <a:lnSpc>
                <a:spcPct val="107000"/>
              </a:lnSpc>
              <a:spcAft>
                <a:spcPts val="1067"/>
              </a:spcAft>
              <a:buNone/>
            </a:pPr>
            <a:endParaRPr lang="es-MX" sz="1867" dirty="0">
              <a:latin typeface="Arial" panose="020B0604020202020204" pitchFamily="34" charset="0"/>
              <a:ea typeface="Calibri" panose="020F0502020204030204" pitchFamily="34" charset="0"/>
              <a:cs typeface="Times New Roman" panose="02020603050405020304" pitchFamily="18" charset="0"/>
            </a:endParaRPr>
          </a:p>
          <a:p>
            <a:pPr marL="186262" indent="0" algn="just">
              <a:lnSpc>
                <a:spcPct val="107000"/>
              </a:lnSpc>
              <a:spcAft>
                <a:spcPts val="1067"/>
              </a:spcAft>
              <a:buNone/>
            </a:pPr>
            <a:endParaRPr lang="es-MX" sz="1867" dirty="0">
              <a:latin typeface="Arial" panose="020B0604020202020204" pitchFamily="34" charset="0"/>
              <a:ea typeface="Calibri" panose="020F0502020204030204" pitchFamily="34" charset="0"/>
              <a:cs typeface="Times New Roman" panose="02020603050405020304" pitchFamily="18" charset="0"/>
            </a:endParaRPr>
          </a:p>
          <a:p>
            <a:pPr marL="186262" indent="0" algn="just">
              <a:lnSpc>
                <a:spcPct val="107000"/>
              </a:lnSpc>
              <a:spcAft>
                <a:spcPts val="1067"/>
              </a:spcAft>
              <a:buNone/>
            </a:pPr>
            <a:endParaRPr lang="es-MX" sz="1867" dirty="0">
              <a:latin typeface="Arial" panose="020B0604020202020204" pitchFamily="34" charset="0"/>
              <a:ea typeface="Calibri" panose="020F0502020204030204" pitchFamily="34" charset="0"/>
              <a:cs typeface="Times New Roman" panose="02020603050405020304" pitchFamily="18" charset="0"/>
            </a:endParaRPr>
          </a:p>
          <a:p>
            <a:pPr marL="186262" indent="0" algn="just">
              <a:lnSpc>
                <a:spcPct val="107000"/>
              </a:lnSpc>
              <a:spcAft>
                <a:spcPts val="1067"/>
              </a:spcAft>
              <a:buNone/>
            </a:pPr>
            <a:endParaRPr lang="es-MX" sz="1867" dirty="0">
              <a:latin typeface="Arial" panose="020B0604020202020204" pitchFamily="34" charset="0"/>
              <a:ea typeface="Calibri" panose="020F0502020204030204" pitchFamily="34" charset="0"/>
              <a:cs typeface="Times New Roman" panose="02020603050405020304" pitchFamily="18" charset="0"/>
            </a:endParaRPr>
          </a:p>
          <a:p>
            <a:pPr marL="186262" indent="0" algn="just">
              <a:lnSpc>
                <a:spcPct val="107000"/>
              </a:lnSpc>
              <a:spcAft>
                <a:spcPts val="1067"/>
              </a:spcAft>
              <a:buNone/>
            </a:pPr>
            <a:endParaRPr lang="es-MX" sz="1867" dirty="0">
              <a:latin typeface="Arial" panose="020B0604020202020204" pitchFamily="34" charset="0"/>
              <a:ea typeface="Calibri" panose="020F0502020204030204" pitchFamily="34" charset="0"/>
              <a:cs typeface="Times New Roman" panose="02020603050405020304" pitchFamily="18" charset="0"/>
            </a:endParaRPr>
          </a:p>
          <a:p>
            <a:pPr marL="186262" indent="0" algn="just">
              <a:lnSpc>
                <a:spcPct val="107000"/>
              </a:lnSpc>
              <a:spcAft>
                <a:spcPts val="1067"/>
              </a:spcAft>
              <a:buNone/>
            </a:pPr>
            <a:endParaRPr lang="es-MX" sz="1867" dirty="0">
              <a:latin typeface="Arial" panose="020B0604020202020204" pitchFamily="34" charset="0"/>
              <a:ea typeface="Calibri" panose="020F0502020204030204" pitchFamily="34" charset="0"/>
              <a:cs typeface="Times New Roman" panose="02020603050405020304" pitchFamily="18" charset="0"/>
            </a:endParaRPr>
          </a:p>
          <a:p>
            <a:pPr marL="186262" indent="0" algn="just">
              <a:lnSpc>
                <a:spcPct val="107000"/>
              </a:lnSpc>
              <a:spcAft>
                <a:spcPts val="1067"/>
              </a:spcAft>
              <a:buNone/>
            </a:pPr>
            <a:endParaRPr lang="es-MX" sz="1867" dirty="0">
              <a:latin typeface="Arial" panose="020B0604020202020204" pitchFamily="34" charset="0"/>
              <a:ea typeface="Calibri" panose="020F0502020204030204" pitchFamily="34" charset="0"/>
              <a:cs typeface="Times New Roman" panose="02020603050405020304" pitchFamily="18" charset="0"/>
            </a:endParaRPr>
          </a:p>
          <a:p>
            <a:pPr marL="186262" indent="0" algn="just">
              <a:lnSpc>
                <a:spcPct val="107000"/>
              </a:lnSpc>
              <a:spcAft>
                <a:spcPts val="1067"/>
              </a:spcAft>
              <a:buNone/>
            </a:pPr>
            <a:r>
              <a:rPr lang="es-MX" sz="1867" dirty="0">
                <a:latin typeface="Arial" panose="020B0604020202020204" pitchFamily="34" charset="0"/>
                <a:ea typeface="Calibri" panose="020F0502020204030204" pitchFamily="34" charset="0"/>
                <a:cs typeface="Times New Roman" panose="02020603050405020304" pitchFamily="18" charset="0"/>
              </a:rPr>
              <a:t> </a:t>
            </a:r>
          </a:p>
          <a:p>
            <a:pPr marL="186262" indent="0" algn="just">
              <a:lnSpc>
                <a:spcPct val="107000"/>
              </a:lnSpc>
              <a:spcAft>
                <a:spcPts val="1067"/>
              </a:spcAft>
              <a:buNone/>
            </a:pPr>
            <a:r>
              <a:rPr lang="es-MX" sz="1867" dirty="0">
                <a:latin typeface="Arial" panose="020B0604020202020204" pitchFamily="34" charset="0"/>
                <a:ea typeface="Calibri" panose="020F0502020204030204" pitchFamily="34" charset="0"/>
                <a:cs typeface="Times New Roman" panose="02020603050405020304" pitchFamily="18" charset="0"/>
              </a:rPr>
              <a:t>Total Reportes Internos: </a:t>
            </a:r>
            <a:r>
              <a:rPr lang="es-MX" sz="2400" b="1" dirty="0">
                <a:latin typeface="Arial" panose="020B0604020202020204" pitchFamily="34" charset="0"/>
                <a:ea typeface="Calibri" panose="020F0502020204030204" pitchFamily="34" charset="0"/>
                <a:cs typeface="Times New Roman" panose="02020603050405020304" pitchFamily="18" charset="0"/>
              </a:rPr>
              <a:t>798 Reportes</a:t>
            </a:r>
            <a:r>
              <a:rPr lang="es-MX" sz="1867" dirty="0">
                <a:latin typeface="Arial" panose="020B0604020202020204" pitchFamily="34" charset="0"/>
                <a:ea typeface="Calibri" panose="020F0502020204030204" pitchFamily="34" charset="0"/>
                <a:cs typeface="Times New Roman" panose="02020603050405020304" pitchFamily="18" charset="0"/>
              </a:rPr>
              <a:t>.</a:t>
            </a:r>
          </a:p>
          <a:p>
            <a:pPr marL="186262" indent="0" algn="just">
              <a:lnSpc>
                <a:spcPct val="107000"/>
              </a:lnSpc>
              <a:spcAft>
                <a:spcPts val="1067"/>
              </a:spcAft>
              <a:buNone/>
            </a:pPr>
            <a:endParaRPr lang="es-MX" sz="1867" dirty="0">
              <a:latin typeface="Arial" panose="020B0604020202020204" pitchFamily="34" charset="0"/>
              <a:ea typeface="Calibri" panose="020F0502020204030204" pitchFamily="34" charset="0"/>
              <a:cs typeface="Times New Roman" panose="02020603050405020304" pitchFamily="18" charset="0"/>
            </a:endParaRPr>
          </a:p>
          <a:p>
            <a:pPr marL="186262" indent="0">
              <a:buNone/>
            </a:pPr>
            <a:endParaRPr lang="es-MX" dirty="0"/>
          </a:p>
        </p:txBody>
      </p:sp>
      <p:pic>
        <p:nvPicPr>
          <p:cNvPr id="6" name="Imagen 5">
            <a:extLst>
              <a:ext uri="{FF2B5EF4-FFF2-40B4-BE49-F238E27FC236}">
                <a16:creationId xmlns:a16="http://schemas.microsoft.com/office/drawing/2014/main" id="{1BFF673C-C8FF-A9F2-69BD-B4D0E41C5694}"/>
              </a:ext>
            </a:extLst>
          </p:cNvPr>
          <p:cNvPicPr>
            <a:picLocks noChangeAspect="1"/>
          </p:cNvPicPr>
          <p:nvPr/>
        </p:nvPicPr>
        <p:blipFill>
          <a:blip r:embed="rId3"/>
          <a:stretch>
            <a:fillRect/>
          </a:stretch>
        </p:blipFill>
        <p:spPr>
          <a:xfrm>
            <a:off x="10485408" y="130033"/>
            <a:ext cx="1526883" cy="1526883"/>
          </a:xfrm>
          <a:prstGeom prst="rect">
            <a:avLst/>
          </a:prstGeom>
        </p:spPr>
      </p:pic>
      <p:sp>
        <p:nvSpPr>
          <p:cNvPr id="10" name="CuadroTexto 9">
            <a:extLst>
              <a:ext uri="{FF2B5EF4-FFF2-40B4-BE49-F238E27FC236}">
                <a16:creationId xmlns:a16="http://schemas.microsoft.com/office/drawing/2014/main" id="{BB797300-3D48-8592-33A0-62B7417B043D}"/>
              </a:ext>
            </a:extLst>
          </p:cNvPr>
          <p:cNvSpPr txBox="1"/>
          <p:nvPr/>
        </p:nvSpPr>
        <p:spPr>
          <a:xfrm>
            <a:off x="1558636" y="408823"/>
            <a:ext cx="9079559" cy="969304"/>
          </a:xfrm>
          <a:prstGeom prst="rect">
            <a:avLst/>
          </a:prstGeom>
          <a:noFill/>
        </p:spPr>
        <p:txBody>
          <a:bodyPr wrap="square">
            <a:spAutoFit/>
          </a:bodyPr>
          <a:lstStyle/>
          <a:p>
            <a:pPr marL="186262" marR="0" lvl="0" indent="0" algn="ctr" defTabSz="914400" rtl="0" eaLnBrk="1" fontAlgn="auto" latinLnBrk="0" hangingPunct="1">
              <a:lnSpc>
                <a:spcPct val="107000"/>
              </a:lnSpc>
              <a:spcBef>
                <a:spcPts val="0"/>
              </a:spcBef>
              <a:spcAft>
                <a:spcPts val="1067"/>
              </a:spcAft>
              <a:buClrTx/>
              <a:buSzTx/>
              <a:buFontTx/>
              <a:buNone/>
              <a:tabLst/>
              <a:defRPr/>
            </a:pPr>
            <a:r>
              <a:rPr kumimoji="0" lang="es-MX" sz="2800" b="1"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REPORTE DE INFORMACIÓN A INTERNOS</a:t>
            </a:r>
            <a:endParaRPr kumimoji="0" lang="es-419" sz="2800" b="1"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a:p>
            <a:pPr marL="186262" marR="0" lvl="0" indent="0" algn="ctr" defTabSz="914400" rtl="0" eaLnBrk="1" fontAlgn="auto" latinLnBrk="0" hangingPunct="1">
              <a:lnSpc>
                <a:spcPct val="107000"/>
              </a:lnSpc>
              <a:spcBef>
                <a:spcPts val="0"/>
              </a:spcBef>
              <a:spcAft>
                <a:spcPts val="1067"/>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p>
        </p:txBody>
      </p:sp>
      <p:pic>
        <p:nvPicPr>
          <p:cNvPr id="7" name="Imagen 6">
            <a:extLst>
              <a:ext uri="{FF2B5EF4-FFF2-40B4-BE49-F238E27FC236}">
                <a16:creationId xmlns:a16="http://schemas.microsoft.com/office/drawing/2014/main" id="{0649C604-9F04-7E16-0D52-DBF887CE9B10}"/>
              </a:ext>
            </a:extLst>
          </p:cNvPr>
          <p:cNvPicPr>
            <a:picLocks noChangeAspect="1"/>
          </p:cNvPicPr>
          <p:nvPr/>
        </p:nvPicPr>
        <p:blipFill>
          <a:blip r:embed="rId4"/>
          <a:stretch>
            <a:fillRect/>
          </a:stretch>
        </p:blipFill>
        <p:spPr>
          <a:xfrm>
            <a:off x="1039091" y="1171260"/>
            <a:ext cx="10284800" cy="3738280"/>
          </a:xfrm>
          <a:prstGeom prst="rect">
            <a:avLst/>
          </a:prstGeom>
        </p:spPr>
      </p:pic>
    </p:spTree>
    <p:extLst>
      <p:ext uri="{BB962C8B-B14F-4D97-AF65-F5344CB8AC3E}">
        <p14:creationId xmlns:p14="http://schemas.microsoft.com/office/powerpoint/2010/main" val="17143458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Gráfico&#10;&#10;Descripción generada automáticamente">
            <a:extLst>
              <a:ext uri="{FF2B5EF4-FFF2-40B4-BE49-F238E27FC236}">
                <a16:creationId xmlns:a16="http://schemas.microsoft.com/office/drawing/2014/main" id="{37100D5A-F5E7-22A3-6835-CC2F6BC1F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sp>
        <p:nvSpPr>
          <p:cNvPr id="2" name="Marcador de texto 1">
            <a:extLst>
              <a:ext uri="{FF2B5EF4-FFF2-40B4-BE49-F238E27FC236}">
                <a16:creationId xmlns:a16="http://schemas.microsoft.com/office/drawing/2014/main" id="{AB662334-672E-4144-B03B-6064DF671076}"/>
              </a:ext>
            </a:extLst>
          </p:cNvPr>
          <p:cNvSpPr>
            <a:spLocks noGrp="1"/>
          </p:cNvSpPr>
          <p:nvPr>
            <p:ph type="body" idx="1"/>
          </p:nvPr>
        </p:nvSpPr>
        <p:spPr>
          <a:xfrm>
            <a:off x="93133" y="928256"/>
            <a:ext cx="11971867" cy="2743044"/>
          </a:xfrm>
        </p:spPr>
        <p:txBody>
          <a:bodyPr/>
          <a:lstStyle/>
          <a:p>
            <a:pPr marL="177796" indent="0" algn="just">
              <a:buNone/>
            </a:pPr>
            <a:r>
              <a:rPr lang="es-MX" sz="2000" dirty="0">
                <a:latin typeface="Arial" panose="020B0604020202020204" pitchFamily="34" charset="0"/>
                <a:ea typeface="Calibri" panose="020F0502020204030204" pitchFamily="34" charset="0"/>
                <a:cs typeface="Arial" panose="020B0604020202020204" pitchFamily="34" charset="0"/>
              </a:rPr>
              <a:t>Para el año 2023 la Coordinación de Informática gestiona la contratación de la asesoría para seguridad de la información, donde se diseña y aprueba la Política de Seguridad de la Información y se levanta el  modelo de seguridad de la información basado en la norma ISO 27001:2013, el cual contiene los 114 controles de la norma entre los que se destacan </a:t>
            </a:r>
            <a:r>
              <a:rPr lang="es-MX" sz="2000" b="1" dirty="0">
                <a:latin typeface="Arial" panose="020B0604020202020204" pitchFamily="34" charset="0"/>
                <a:ea typeface="Calibri" panose="020F0502020204030204" pitchFamily="34" charset="0"/>
                <a:cs typeface="Arial" panose="020B0604020202020204" pitchFamily="34" charset="0"/>
              </a:rPr>
              <a:t>políticas de seguridad de la información</a:t>
            </a:r>
            <a:r>
              <a:rPr lang="es-MX" sz="2000" dirty="0">
                <a:latin typeface="Arial" panose="020B0604020202020204" pitchFamily="34" charset="0"/>
                <a:ea typeface="Calibri" panose="020F0502020204030204" pitchFamily="34" charset="0"/>
                <a:cs typeface="Arial" panose="020B0604020202020204" pitchFamily="34" charset="0"/>
              </a:rPr>
              <a:t>, </a:t>
            </a:r>
            <a:r>
              <a:rPr lang="es-MX" sz="2000" b="1" dirty="0">
                <a:latin typeface="Arial" panose="020B0604020202020204" pitchFamily="34" charset="0"/>
                <a:ea typeface="Calibri" panose="020F0502020204030204" pitchFamily="34" charset="0"/>
                <a:cs typeface="Arial" panose="020B0604020202020204" pitchFamily="34" charset="0"/>
              </a:rPr>
              <a:t>política de tratamiento de datos</a:t>
            </a:r>
            <a:r>
              <a:rPr lang="es-MX" sz="2000" dirty="0">
                <a:latin typeface="Arial" panose="020B0604020202020204" pitchFamily="34" charset="0"/>
                <a:ea typeface="Calibri" panose="020F0502020204030204" pitchFamily="34" charset="0"/>
                <a:cs typeface="Arial" panose="020B0604020202020204" pitchFamily="34" charset="0"/>
              </a:rPr>
              <a:t>, implementación de firewall hardware cuya función es la de detener ataques desde el exterior de la empresa (internet), entre otras actividades.</a:t>
            </a:r>
            <a:endParaRPr lang="es-CO" sz="2000" dirty="0">
              <a:effectLst/>
              <a:latin typeface="Arial" panose="020B0604020202020204" pitchFamily="34" charset="0"/>
              <a:ea typeface="Calibri" panose="020F0502020204030204" pitchFamily="34" charset="0"/>
              <a:cs typeface="Arial" panose="020B0604020202020204" pitchFamily="34" charset="0"/>
            </a:endParaRPr>
          </a:p>
          <a:p>
            <a:pPr marL="177796" indent="0">
              <a:buNone/>
            </a:pPr>
            <a:endParaRPr lang="es-MX" dirty="0"/>
          </a:p>
        </p:txBody>
      </p:sp>
      <p:sp>
        <p:nvSpPr>
          <p:cNvPr id="3" name="Título 2">
            <a:extLst>
              <a:ext uri="{FF2B5EF4-FFF2-40B4-BE49-F238E27FC236}">
                <a16:creationId xmlns:a16="http://schemas.microsoft.com/office/drawing/2014/main" id="{CF859F1A-685D-436B-AFD5-BE992CAFC5EA}"/>
              </a:ext>
            </a:extLst>
          </p:cNvPr>
          <p:cNvSpPr>
            <a:spLocks noGrp="1"/>
          </p:cNvSpPr>
          <p:nvPr>
            <p:ph type="title"/>
          </p:nvPr>
        </p:nvSpPr>
        <p:spPr>
          <a:xfrm>
            <a:off x="415600" y="306720"/>
            <a:ext cx="11360800" cy="763600"/>
          </a:xfrm>
        </p:spPr>
        <p:txBody>
          <a:bodyPr/>
          <a:lstStyle/>
          <a:p>
            <a:r>
              <a:rPr lang="es-MX" sz="2800" b="1" dirty="0">
                <a:latin typeface="Arial" panose="020B0604020202020204" pitchFamily="34" charset="0"/>
                <a:ea typeface="Calibri" panose="020F0502020204030204" pitchFamily="34" charset="0"/>
                <a:cs typeface="Arial" panose="020B0604020202020204" pitchFamily="34" charset="0"/>
              </a:rPr>
              <a:t>COORDINACION DE INFORMATICA Y MANTENIMIENTO</a:t>
            </a:r>
            <a:br>
              <a:rPr lang="es-CO" sz="2400" b="1" dirty="0">
                <a:latin typeface="Calibri" panose="020F0502020204030204" pitchFamily="34" charset="0"/>
                <a:ea typeface="Calibri" panose="020F0502020204030204" pitchFamily="34" charset="0"/>
                <a:cs typeface="Times New Roman" panose="02020603050405020304" pitchFamily="18" charset="0"/>
              </a:rPr>
            </a:br>
            <a:endParaRPr lang="es-MX" b="1" dirty="0"/>
          </a:p>
        </p:txBody>
      </p:sp>
      <p:pic>
        <p:nvPicPr>
          <p:cNvPr id="5" name="Imagen 4"/>
          <p:cNvPicPr>
            <a:picLocks noChangeAspect="1"/>
          </p:cNvPicPr>
          <p:nvPr/>
        </p:nvPicPr>
        <p:blipFill>
          <a:blip r:embed="rId3"/>
          <a:stretch>
            <a:fillRect/>
          </a:stretch>
        </p:blipFill>
        <p:spPr>
          <a:xfrm>
            <a:off x="4303440" y="3241708"/>
            <a:ext cx="3510525" cy="2022941"/>
          </a:xfrm>
          <a:prstGeom prst="rect">
            <a:avLst/>
          </a:prstGeom>
        </p:spPr>
      </p:pic>
      <p:pic>
        <p:nvPicPr>
          <p:cNvPr id="4" name="Imagen 3">
            <a:extLst>
              <a:ext uri="{FF2B5EF4-FFF2-40B4-BE49-F238E27FC236}">
                <a16:creationId xmlns:a16="http://schemas.microsoft.com/office/drawing/2014/main" id="{B8A2A397-430A-631F-B7DA-116D2846E82E}"/>
              </a:ext>
            </a:extLst>
          </p:cNvPr>
          <p:cNvPicPr>
            <a:picLocks noChangeAspect="1"/>
          </p:cNvPicPr>
          <p:nvPr/>
        </p:nvPicPr>
        <p:blipFill>
          <a:blip r:embed="rId4"/>
          <a:stretch>
            <a:fillRect/>
          </a:stretch>
        </p:blipFill>
        <p:spPr>
          <a:xfrm>
            <a:off x="10169059" y="4835059"/>
            <a:ext cx="2022941" cy="2022941"/>
          </a:xfrm>
          <a:prstGeom prst="rect">
            <a:avLst/>
          </a:prstGeom>
        </p:spPr>
      </p:pic>
    </p:spTree>
    <p:extLst>
      <p:ext uri="{BB962C8B-B14F-4D97-AF65-F5344CB8AC3E}">
        <p14:creationId xmlns:p14="http://schemas.microsoft.com/office/powerpoint/2010/main" val="344011463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Gráfico&#10;&#10;Descripción generada automáticamente">
            <a:extLst>
              <a:ext uri="{FF2B5EF4-FFF2-40B4-BE49-F238E27FC236}">
                <a16:creationId xmlns:a16="http://schemas.microsoft.com/office/drawing/2014/main" id="{37100D5A-F5E7-22A3-6835-CC2F6BC1F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sp>
        <p:nvSpPr>
          <p:cNvPr id="2" name="Marcador de texto 1">
            <a:extLst>
              <a:ext uri="{FF2B5EF4-FFF2-40B4-BE49-F238E27FC236}">
                <a16:creationId xmlns:a16="http://schemas.microsoft.com/office/drawing/2014/main" id="{AB662334-672E-4144-B03B-6064DF671076}"/>
              </a:ext>
            </a:extLst>
          </p:cNvPr>
          <p:cNvSpPr>
            <a:spLocks noGrp="1"/>
          </p:cNvSpPr>
          <p:nvPr>
            <p:ph type="body" idx="1"/>
          </p:nvPr>
        </p:nvSpPr>
        <p:spPr>
          <a:xfrm>
            <a:off x="1376614" y="1736342"/>
            <a:ext cx="9364177" cy="2743044"/>
          </a:xfrm>
        </p:spPr>
        <p:txBody>
          <a:bodyPr/>
          <a:lstStyle/>
          <a:p>
            <a:pPr marL="177796" indent="0" algn="just">
              <a:buNone/>
            </a:pPr>
            <a:r>
              <a:rPr lang="es-CO" sz="2000" dirty="0">
                <a:latin typeface="Arial" panose="020B0604020202020204" pitchFamily="34" charset="0"/>
                <a:ea typeface="Calibri" panose="020F0502020204030204" pitchFamily="34" charset="0"/>
                <a:cs typeface="Arial" panose="020B0604020202020204" pitchFamily="34" charset="0"/>
              </a:rPr>
              <a:t>Durante la Vigencia 2023 Mallamas  EPS-Indígena  realizó  una  inversión aproximada de  $ </a:t>
            </a:r>
            <a:r>
              <a:rPr lang="es-CO" sz="2000" b="1" dirty="0">
                <a:latin typeface="Arial" panose="020B0604020202020204" pitchFamily="34" charset="0"/>
                <a:ea typeface="Calibri" panose="020F0502020204030204" pitchFamily="34" charset="0"/>
                <a:cs typeface="Arial" panose="020B0604020202020204" pitchFamily="34" charset="0"/>
              </a:rPr>
              <a:t>462.578.036,65</a:t>
            </a:r>
            <a:r>
              <a:rPr lang="es-CO" sz="2000" dirty="0">
                <a:latin typeface="Arial" panose="020B0604020202020204" pitchFamily="34" charset="0"/>
                <a:ea typeface="Calibri" panose="020F0502020204030204" pitchFamily="34" charset="0"/>
                <a:cs typeface="Arial" panose="020B0604020202020204" pitchFamily="34" charset="0"/>
              </a:rPr>
              <a:t>, </a:t>
            </a:r>
            <a:r>
              <a:rPr lang="es-MX" sz="2000" dirty="0">
                <a:latin typeface="Arial" panose="020B0604020202020204" pitchFamily="34" charset="0"/>
                <a:ea typeface="Calibri" panose="020F0502020204030204" pitchFamily="34" charset="0"/>
                <a:cs typeface="Arial" panose="020B0604020202020204" pitchFamily="34" charset="0"/>
              </a:rPr>
              <a:t> en renovación y fortalecimiento de la Infraestructura tecnológica distribuida de la siguiente manera:</a:t>
            </a:r>
          </a:p>
          <a:p>
            <a:pPr marL="177796" indent="0" algn="just">
              <a:buNone/>
            </a:pPr>
            <a:endParaRPr lang="es-CO" sz="20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ítulo 2">
            <a:extLst>
              <a:ext uri="{FF2B5EF4-FFF2-40B4-BE49-F238E27FC236}">
                <a16:creationId xmlns:a16="http://schemas.microsoft.com/office/drawing/2014/main" id="{CF859F1A-685D-436B-AFD5-BE992CAFC5EA}"/>
              </a:ext>
            </a:extLst>
          </p:cNvPr>
          <p:cNvSpPr>
            <a:spLocks noGrp="1"/>
          </p:cNvSpPr>
          <p:nvPr>
            <p:ph type="title"/>
          </p:nvPr>
        </p:nvSpPr>
        <p:spPr>
          <a:xfrm>
            <a:off x="415600" y="306720"/>
            <a:ext cx="11360800" cy="763600"/>
          </a:xfrm>
        </p:spPr>
        <p:txBody>
          <a:bodyPr/>
          <a:lstStyle/>
          <a:p>
            <a:r>
              <a:rPr lang="es-MX" sz="2800" b="1" dirty="0">
                <a:latin typeface="Arial" panose="020B0604020202020204" pitchFamily="34" charset="0"/>
                <a:ea typeface="Calibri" panose="020F0502020204030204" pitchFamily="34" charset="0"/>
                <a:cs typeface="Arial" panose="020B0604020202020204" pitchFamily="34" charset="0"/>
              </a:rPr>
              <a:t>GESTIÓN Y RENOVACIÓN DE INFRAESTRUCTURA TECNOLÓGICA</a:t>
            </a:r>
            <a:br>
              <a:rPr lang="es-CO" sz="2400" b="1" dirty="0">
                <a:latin typeface="Calibri" panose="020F0502020204030204" pitchFamily="34" charset="0"/>
                <a:ea typeface="Calibri" panose="020F0502020204030204" pitchFamily="34" charset="0"/>
                <a:cs typeface="Times New Roman" panose="02020603050405020304" pitchFamily="18" charset="0"/>
              </a:rPr>
            </a:br>
            <a:endParaRPr lang="es-MX" b="1" dirty="0"/>
          </a:p>
        </p:txBody>
      </p:sp>
      <p:pic>
        <p:nvPicPr>
          <p:cNvPr id="4" name="Imagen 3">
            <a:extLst>
              <a:ext uri="{FF2B5EF4-FFF2-40B4-BE49-F238E27FC236}">
                <a16:creationId xmlns:a16="http://schemas.microsoft.com/office/drawing/2014/main" id="{B8A2A397-430A-631F-B7DA-116D2846E82E}"/>
              </a:ext>
            </a:extLst>
          </p:cNvPr>
          <p:cNvPicPr>
            <a:picLocks noChangeAspect="1"/>
          </p:cNvPicPr>
          <p:nvPr/>
        </p:nvPicPr>
        <p:blipFill>
          <a:blip r:embed="rId3"/>
          <a:stretch>
            <a:fillRect/>
          </a:stretch>
        </p:blipFill>
        <p:spPr>
          <a:xfrm>
            <a:off x="10169059" y="4835059"/>
            <a:ext cx="2022941" cy="2022941"/>
          </a:xfrm>
          <a:prstGeom prst="rect">
            <a:avLst/>
          </a:prstGeom>
        </p:spPr>
      </p:pic>
      <p:graphicFrame>
        <p:nvGraphicFramePr>
          <p:cNvPr id="7" name="Tabla 6">
            <a:extLst>
              <a:ext uri="{FF2B5EF4-FFF2-40B4-BE49-F238E27FC236}">
                <a16:creationId xmlns:a16="http://schemas.microsoft.com/office/drawing/2014/main" id="{1FDB1EC3-6CD9-126C-00A1-1B179CE07FB5}"/>
              </a:ext>
            </a:extLst>
          </p:cNvPr>
          <p:cNvGraphicFramePr>
            <a:graphicFrameLocks noGrp="1"/>
          </p:cNvGraphicFramePr>
          <p:nvPr/>
        </p:nvGraphicFramePr>
        <p:xfrm>
          <a:off x="2654275" y="3612611"/>
          <a:ext cx="6883449" cy="1733550"/>
        </p:xfrm>
        <a:graphic>
          <a:graphicData uri="http://schemas.openxmlformats.org/drawingml/2006/table">
            <a:tbl>
              <a:tblPr>
                <a:tableStyleId>{5C22544A-7EE6-4342-B048-85BDC9FD1C3A}</a:tableStyleId>
              </a:tblPr>
              <a:tblGrid>
                <a:gridCol w="3608153">
                  <a:extLst>
                    <a:ext uri="{9D8B030D-6E8A-4147-A177-3AD203B41FA5}">
                      <a16:colId xmlns:a16="http://schemas.microsoft.com/office/drawing/2014/main" val="4252142680"/>
                    </a:ext>
                  </a:extLst>
                </a:gridCol>
                <a:gridCol w="1331421">
                  <a:extLst>
                    <a:ext uri="{9D8B030D-6E8A-4147-A177-3AD203B41FA5}">
                      <a16:colId xmlns:a16="http://schemas.microsoft.com/office/drawing/2014/main" val="674555683"/>
                    </a:ext>
                  </a:extLst>
                </a:gridCol>
                <a:gridCol w="1943875">
                  <a:extLst>
                    <a:ext uri="{9D8B030D-6E8A-4147-A177-3AD203B41FA5}">
                      <a16:colId xmlns:a16="http://schemas.microsoft.com/office/drawing/2014/main" val="630282043"/>
                    </a:ext>
                  </a:extLst>
                </a:gridCol>
              </a:tblGrid>
              <a:tr h="278787">
                <a:tc>
                  <a:txBody>
                    <a:bodyPr/>
                    <a:lstStyle/>
                    <a:p>
                      <a:pPr algn="l" fontAlgn="b"/>
                      <a:r>
                        <a:rPr lang="es-CO" sz="2000" b="1" u="none" strike="noStrike" dirty="0">
                          <a:effectLst/>
                        </a:rPr>
                        <a:t>Descripción</a:t>
                      </a:r>
                      <a:endParaRPr lang="es-CO"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s-CO" sz="2000" b="1" u="none" strike="noStrike" dirty="0">
                          <a:effectLst/>
                        </a:rPr>
                        <a:t>Cantidad</a:t>
                      </a:r>
                      <a:endParaRPr lang="es-CO"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s-CO" sz="2000" b="1" u="none" strike="noStrike" dirty="0">
                          <a:effectLst/>
                        </a:rPr>
                        <a:t>Valor</a:t>
                      </a:r>
                      <a:endParaRPr lang="es-CO" sz="20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42939095"/>
                  </a:ext>
                </a:extLst>
              </a:tr>
              <a:tr h="278787">
                <a:tc>
                  <a:txBody>
                    <a:bodyPr/>
                    <a:lstStyle/>
                    <a:p>
                      <a:pPr algn="l" fontAlgn="b"/>
                      <a:r>
                        <a:rPr lang="es-CO" sz="1800" b="0" u="none" strike="noStrike" dirty="0">
                          <a:effectLst/>
                        </a:rPr>
                        <a:t>Computador Portátil</a:t>
                      </a:r>
                      <a:endParaRPr lang="es-CO" sz="18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s-CO" sz="1800" b="0" u="none" strike="noStrike" dirty="0">
                          <a:effectLst/>
                        </a:rPr>
                        <a:t>44</a:t>
                      </a:r>
                      <a:endParaRPr lang="es-CO" sz="18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s-CO" sz="1800" b="0" u="none" strike="noStrike" dirty="0">
                          <a:effectLst/>
                        </a:rPr>
                        <a:t> $   207.952.500,00 </a:t>
                      </a:r>
                      <a:endParaRPr lang="es-CO" sz="18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238282446"/>
                  </a:ext>
                </a:extLst>
              </a:tr>
              <a:tr h="278787">
                <a:tc>
                  <a:txBody>
                    <a:bodyPr/>
                    <a:lstStyle/>
                    <a:p>
                      <a:pPr algn="l" fontAlgn="b"/>
                      <a:r>
                        <a:rPr lang="es-CO" sz="1800" b="0" u="none" strike="noStrike" dirty="0">
                          <a:effectLst/>
                        </a:rPr>
                        <a:t>Computador de mesa</a:t>
                      </a:r>
                      <a:endParaRPr lang="es-CO" sz="18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s-CO" sz="1800" b="0" u="none" strike="noStrike" dirty="0">
                          <a:effectLst/>
                        </a:rPr>
                        <a:t>10</a:t>
                      </a:r>
                      <a:endParaRPr lang="es-CO" sz="18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s-CO" sz="1800" b="0" u="none" strike="noStrike" dirty="0">
                          <a:effectLst/>
                        </a:rPr>
                        <a:t> $     35.030.000,00 </a:t>
                      </a:r>
                      <a:endParaRPr lang="es-CO" sz="18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405106745"/>
                  </a:ext>
                </a:extLst>
              </a:tr>
              <a:tr h="278787">
                <a:tc>
                  <a:txBody>
                    <a:bodyPr/>
                    <a:lstStyle/>
                    <a:p>
                      <a:pPr algn="l" fontAlgn="b"/>
                      <a:r>
                        <a:rPr lang="es-CO" sz="1800" b="0" u="none" strike="noStrike" dirty="0">
                          <a:effectLst/>
                        </a:rPr>
                        <a:t>Servidores</a:t>
                      </a:r>
                      <a:endParaRPr lang="es-CO" sz="18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s-CO" sz="1800" b="0" u="none" strike="noStrike" dirty="0">
                          <a:effectLst/>
                        </a:rPr>
                        <a:t>1</a:t>
                      </a:r>
                      <a:endParaRPr lang="es-CO" sz="18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s-CO" sz="1800" b="0" u="none" strike="noStrike" dirty="0">
                          <a:effectLst/>
                        </a:rPr>
                        <a:t> $     36.890.000,00 </a:t>
                      </a:r>
                      <a:endParaRPr lang="es-CO" sz="18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73788397"/>
                  </a:ext>
                </a:extLst>
              </a:tr>
              <a:tr h="278787">
                <a:tc>
                  <a:txBody>
                    <a:bodyPr/>
                    <a:lstStyle/>
                    <a:p>
                      <a:pPr algn="l" fontAlgn="b"/>
                      <a:r>
                        <a:rPr lang="es-CO" sz="1800" b="0" u="none" strike="noStrike" dirty="0">
                          <a:effectLst/>
                        </a:rPr>
                        <a:t>Demás Dispositivos Tecnológicos</a:t>
                      </a:r>
                      <a:endParaRPr lang="es-CO" sz="18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s-CO" sz="1800" b="0" u="none" strike="noStrike" dirty="0">
                          <a:effectLst/>
                        </a:rPr>
                        <a:t>102</a:t>
                      </a:r>
                      <a:endParaRPr lang="es-CO" sz="18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s-CO" sz="1800" b="0" u="none" strike="noStrike" dirty="0">
                          <a:effectLst/>
                        </a:rPr>
                        <a:t> $   182.705.536,65 </a:t>
                      </a:r>
                      <a:endParaRPr lang="es-CO" sz="18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766363051"/>
                  </a:ext>
                </a:extLst>
              </a:tr>
              <a:tr h="278787">
                <a:tc gridSpan="2">
                  <a:txBody>
                    <a:bodyPr/>
                    <a:lstStyle/>
                    <a:p>
                      <a:pPr algn="ctr" fontAlgn="b"/>
                      <a:r>
                        <a:rPr lang="es-CO" sz="1800" b="1" u="none" strike="noStrike" dirty="0">
                          <a:effectLst/>
                        </a:rPr>
                        <a:t>Total</a:t>
                      </a:r>
                      <a:endParaRPr lang="es-CO" sz="1800" b="1" i="0" u="none" strike="noStrike" dirty="0">
                        <a:solidFill>
                          <a:srgbClr val="000000"/>
                        </a:solidFill>
                        <a:effectLst/>
                        <a:latin typeface="Aptos Narrow" panose="020B0004020202020204" pitchFamily="34" charset="0"/>
                      </a:endParaRPr>
                    </a:p>
                  </a:txBody>
                  <a:tcPr marL="9525" marR="9525" marT="9525" marB="0" anchor="b"/>
                </a:tc>
                <a:tc hMerge="1">
                  <a:txBody>
                    <a:bodyPr/>
                    <a:lstStyle/>
                    <a:p>
                      <a:endParaRPr lang="es-CO"/>
                    </a:p>
                  </a:txBody>
                  <a:tcPr/>
                </a:tc>
                <a:tc>
                  <a:txBody>
                    <a:bodyPr/>
                    <a:lstStyle/>
                    <a:p>
                      <a:pPr algn="l" fontAlgn="b"/>
                      <a:r>
                        <a:rPr lang="es-CO" sz="1800" b="1" u="none" strike="noStrike" dirty="0">
                          <a:effectLst/>
                        </a:rPr>
                        <a:t> $   462.578.036,65 </a:t>
                      </a:r>
                      <a:endParaRPr lang="es-CO" sz="18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074460433"/>
                  </a:ext>
                </a:extLst>
              </a:tr>
            </a:tbl>
          </a:graphicData>
        </a:graphic>
      </p:graphicFrame>
    </p:spTree>
    <p:extLst>
      <p:ext uri="{BB962C8B-B14F-4D97-AF65-F5344CB8AC3E}">
        <p14:creationId xmlns:p14="http://schemas.microsoft.com/office/powerpoint/2010/main" val="34030847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B5E2FE3A-DA0B-69A5-7F1E-64975C5F5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sp>
        <p:nvSpPr>
          <p:cNvPr id="3" name="Título 2">
            <a:extLst>
              <a:ext uri="{FF2B5EF4-FFF2-40B4-BE49-F238E27FC236}">
                <a16:creationId xmlns:a16="http://schemas.microsoft.com/office/drawing/2014/main" id="{416F44DF-2E12-2B40-54ED-1EA87EE5DD71}"/>
              </a:ext>
            </a:extLst>
          </p:cNvPr>
          <p:cNvSpPr>
            <a:spLocks noGrp="1"/>
          </p:cNvSpPr>
          <p:nvPr>
            <p:ph type="title"/>
          </p:nvPr>
        </p:nvSpPr>
        <p:spPr>
          <a:xfrm>
            <a:off x="4419599" y="261509"/>
            <a:ext cx="2507709" cy="763600"/>
          </a:xfrm>
        </p:spPr>
        <p:txBody>
          <a:bodyPr/>
          <a:lstStyle/>
          <a:p>
            <a:r>
              <a:rPr lang="es-CO" sz="2800" b="1" kern="100" dirty="0">
                <a:effectLst/>
                <a:latin typeface="Arial" panose="020B0604020202020204" pitchFamily="34" charset="0"/>
                <a:ea typeface="Aptos" panose="020B0004020202020204" pitchFamily="34" charset="0"/>
                <a:cs typeface="Arial" panose="020B0604020202020204" pitchFamily="34" charset="0"/>
              </a:rPr>
              <a:t>ANTIVIRUS</a:t>
            </a:r>
            <a:br>
              <a:rPr lang="es-419" sz="1800" b="1" kern="100" dirty="0">
                <a:effectLst/>
                <a:latin typeface="Aptos" panose="020B0004020202020204" pitchFamily="34" charset="0"/>
                <a:ea typeface="Aptos" panose="020B0004020202020204" pitchFamily="34" charset="0"/>
                <a:cs typeface="Times New Roman" panose="02020603050405020304" pitchFamily="18" charset="0"/>
              </a:rPr>
            </a:br>
            <a:endParaRPr lang="es-CO" b="1" dirty="0"/>
          </a:p>
        </p:txBody>
      </p:sp>
      <p:pic>
        <p:nvPicPr>
          <p:cNvPr id="5" name="Imagen 4">
            <a:extLst>
              <a:ext uri="{FF2B5EF4-FFF2-40B4-BE49-F238E27FC236}">
                <a16:creationId xmlns:a16="http://schemas.microsoft.com/office/drawing/2014/main" id="{E3FF3D15-4A53-75EE-CEF1-1C23B0BDF316}"/>
              </a:ext>
            </a:extLst>
          </p:cNvPr>
          <p:cNvPicPr>
            <a:picLocks noChangeAspect="1"/>
          </p:cNvPicPr>
          <p:nvPr/>
        </p:nvPicPr>
        <p:blipFill>
          <a:blip r:embed="rId3"/>
          <a:stretch>
            <a:fillRect/>
          </a:stretch>
        </p:blipFill>
        <p:spPr>
          <a:xfrm>
            <a:off x="415601" y="769662"/>
            <a:ext cx="10405410" cy="1557902"/>
          </a:xfrm>
          <a:prstGeom prst="rect">
            <a:avLst/>
          </a:prstGeom>
        </p:spPr>
      </p:pic>
      <p:pic>
        <p:nvPicPr>
          <p:cNvPr id="7" name="Imagen 6">
            <a:extLst>
              <a:ext uri="{FF2B5EF4-FFF2-40B4-BE49-F238E27FC236}">
                <a16:creationId xmlns:a16="http://schemas.microsoft.com/office/drawing/2014/main" id="{B7995CE2-C9ED-FFBF-B640-6292C8F013CB}"/>
              </a:ext>
            </a:extLst>
          </p:cNvPr>
          <p:cNvPicPr>
            <a:picLocks noChangeAspect="1"/>
          </p:cNvPicPr>
          <p:nvPr/>
        </p:nvPicPr>
        <p:blipFill>
          <a:blip r:embed="rId4"/>
          <a:stretch>
            <a:fillRect/>
          </a:stretch>
        </p:blipFill>
        <p:spPr>
          <a:xfrm>
            <a:off x="415601" y="2414599"/>
            <a:ext cx="10206570" cy="2614602"/>
          </a:xfrm>
          <a:prstGeom prst="rect">
            <a:avLst/>
          </a:prstGeom>
        </p:spPr>
      </p:pic>
    </p:spTree>
    <p:extLst>
      <p:ext uri="{BB962C8B-B14F-4D97-AF65-F5344CB8AC3E}">
        <p14:creationId xmlns:p14="http://schemas.microsoft.com/office/powerpoint/2010/main" val="947769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ráfico&#10;&#10;Descripción generada automáticamente">
            <a:extLst>
              <a:ext uri="{FF2B5EF4-FFF2-40B4-BE49-F238E27FC236}">
                <a16:creationId xmlns:a16="http://schemas.microsoft.com/office/drawing/2014/main" id="{E388E0D8-0BA9-5148-3C08-659E793EB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399"/>
            <a:ext cx="12349316" cy="7020399"/>
          </a:xfrm>
          <a:prstGeom prst="rect">
            <a:avLst/>
          </a:prstGeom>
        </p:spPr>
      </p:pic>
      <p:graphicFrame>
        <p:nvGraphicFramePr>
          <p:cNvPr id="4" name="Tabla 3">
            <a:extLst>
              <a:ext uri="{FF2B5EF4-FFF2-40B4-BE49-F238E27FC236}">
                <a16:creationId xmlns:a16="http://schemas.microsoft.com/office/drawing/2014/main" id="{CF4A9ED9-8E7B-F31E-DE71-F0195F02DB32}"/>
              </a:ext>
            </a:extLst>
          </p:cNvPr>
          <p:cNvGraphicFramePr>
            <a:graphicFrameLocks noGrp="1"/>
          </p:cNvGraphicFramePr>
          <p:nvPr/>
        </p:nvGraphicFramePr>
        <p:xfrm>
          <a:off x="731520" y="1153793"/>
          <a:ext cx="11094720" cy="2312501"/>
        </p:xfrm>
        <a:graphic>
          <a:graphicData uri="http://schemas.openxmlformats.org/drawingml/2006/table">
            <a:tbl>
              <a:tblPr>
                <a:tableStyleId>{5C22544A-7EE6-4342-B048-85BDC9FD1C3A}</a:tableStyleId>
              </a:tblPr>
              <a:tblGrid>
                <a:gridCol w="2929870">
                  <a:extLst>
                    <a:ext uri="{9D8B030D-6E8A-4147-A177-3AD203B41FA5}">
                      <a16:colId xmlns:a16="http://schemas.microsoft.com/office/drawing/2014/main" val="2969466662"/>
                    </a:ext>
                  </a:extLst>
                </a:gridCol>
                <a:gridCol w="1530678">
                  <a:extLst>
                    <a:ext uri="{9D8B030D-6E8A-4147-A177-3AD203B41FA5}">
                      <a16:colId xmlns:a16="http://schemas.microsoft.com/office/drawing/2014/main" val="3333212654"/>
                    </a:ext>
                  </a:extLst>
                </a:gridCol>
                <a:gridCol w="1654488">
                  <a:extLst>
                    <a:ext uri="{9D8B030D-6E8A-4147-A177-3AD203B41FA5}">
                      <a16:colId xmlns:a16="http://schemas.microsoft.com/office/drawing/2014/main" val="3181942803"/>
                    </a:ext>
                  </a:extLst>
                </a:gridCol>
                <a:gridCol w="1703149">
                  <a:extLst>
                    <a:ext uri="{9D8B030D-6E8A-4147-A177-3AD203B41FA5}">
                      <a16:colId xmlns:a16="http://schemas.microsoft.com/office/drawing/2014/main" val="2128574335"/>
                    </a:ext>
                  </a:extLst>
                </a:gridCol>
                <a:gridCol w="1735590">
                  <a:extLst>
                    <a:ext uri="{9D8B030D-6E8A-4147-A177-3AD203B41FA5}">
                      <a16:colId xmlns:a16="http://schemas.microsoft.com/office/drawing/2014/main" val="367477944"/>
                    </a:ext>
                  </a:extLst>
                </a:gridCol>
                <a:gridCol w="1540945">
                  <a:extLst>
                    <a:ext uri="{9D8B030D-6E8A-4147-A177-3AD203B41FA5}">
                      <a16:colId xmlns:a16="http://schemas.microsoft.com/office/drawing/2014/main" val="3416750343"/>
                    </a:ext>
                  </a:extLst>
                </a:gridCol>
              </a:tblGrid>
              <a:tr h="363778">
                <a:tc gridSpan="6">
                  <a:txBody>
                    <a:bodyPr/>
                    <a:lstStyle/>
                    <a:p>
                      <a:pPr algn="ctr" rtl="0" fontAlgn="b"/>
                      <a:r>
                        <a:rPr lang="es-CO" sz="1800" b="1" u="none" strike="noStrike" dirty="0">
                          <a:effectLst/>
                        </a:rPr>
                        <a:t>PERSONAL MALLAMAS EPS-I </a:t>
                      </a:r>
                      <a:endParaRPr lang="es-CO" sz="18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871467876"/>
                  </a:ext>
                </a:extLst>
              </a:tr>
              <a:tr h="363778">
                <a:tc>
                  <a:txBody>
                    <a:bodyPr/>
                    <a:lstStyle/>
                    <a:p>
                      <a:pPr algn="ctr" rtl="0" fontAlgn="b"/>
                      <a:r>
                        <a:rPr lang="es-CO" sz="1800" b="1" u="none" strike="noStrike" dirty="0">
                          <a:effectLst/>
                        </a:rPr>
                        <a:t>AÑO</a:t>
                      </a:r>
                      <a:endParaRPr lang="es-CO" sz="18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CO" sz="1800" b="1" u="none" strike="noStrike" dirty="0">
                          <a:effectLst/>
                        </a:rPr>
                        <a:t>2020</a:t>
                      </a:r>
                      <a:endParaRPr lang="es-CO" sz="18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CO" sz="1800" b="1" u="none" strike="noStrike" dirty="0">
                          <a:effectLst/>
                        </a:rPr>
                        <a:t>2021</a:t>
                      </a:r>
                      <a:endParaRPr lang="es-CO" sz="18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CO" sz="1800" b="1" u="none" strike="noStrike" dirty="0">
                          <a:effectLst/>
                        </a:rPr>
                        <a:t>2022</a:t>
                      </a:r>
                      <a:endParaRPr lang="es-CO" sz="18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CO" sz="1800" b="1" u="none" strike="noStrike" dirty="0">
                          <a:effectLst/>
                        </a:rPr>
                        <a:t>2023</a:t>
                      </a:r>
                      <a:endParaRPr lang="es-CO" sz="18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CO" sz="1800" b="1" u="none" strike="noStrike" dirty="0">
                          <a:effectLst/>
                        </a:rPr>
                        <a:t>2024</a:t>
                      </a:r>
                      <a:endParaRPr lang="es-CO" sz="18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9787990"/>
                  </a:ext>
                </a:extLst>
              </a:tr>
              <a:tr h="501423">
                <a:tc>
                  <a:txBody>
                    <a:bodyPr/>
                    <a:lstStyle/>
                    <a:p>
                      <a:pPr algn="l" rtl="0" fontAlgn="b"/>
                      <a:r>
                        <a:rPr lang="es-CO" sz="1800" b="1" u="none" strike="noStrike" dirty="0">
                          <a:effectLst/>
                        </a:rPr>
                        <a:t>No. TRABAJADORES</a:t>
                      </a:r>
                      <a:endParaRPr lang="es-CO" sz="18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CO" sz="1800" b="1" u="none" strike="noStrike" dirty="0">
                          <a:effectLst/>
                        </a:rPr>
                        <a:t>443</a:t>
                      </a:r>
                      <a:endParaRPr lang="es-CO" sz="18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CO" sz="1800" b="1" u="none" strike="noStrike" dirty="0">
                          <a:effectLst/>
                        </a:rPr>
                        <a:t>479</a:t>
                      </a:r>
                      <a:endParaRPr lang="es-CO" sz="18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CO" sz="1800" b="1" u="none" strike="noStrike" dirty="0">
                          <a:effectLst/>
                        </a:rPr>
                        <a:t>525</a:t>
                      </a:r>
                      <a:endParaRPr lang="es-CO" sz="18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CO" sz="1800" b="1" u="none" strike="noStrike" dirty="0">
                          <a:effectLst/>
                        </a:rPr>
                        <a:t>525</a:t>
                      </a:r>
                      <a:endParaRPr lang="es-CO" sz="18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CO" sz="1800" b="1" u="none" strike="noStrike" dirty="0">
                          <a:effectLst/>
                        </a:rPr>
                        <a:t>468</a:t>
                      </a:r>
                      <a:endParaRPr lang="es-CO" sz="18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4174038"/>
                  </a:ext>
                </a:extLst>
              </a:tr>
              <a:tr h="501423">
                <a:tc>
                  <a:txBody>
                    <a:bodyPr/>
                    <a:lstStyle/>
                    <a:p>
                      <a:pPr algn="ctr" rtl="0" fontAlgn="b"/>
                      <a:r>
                        <a:rPr lang="es-CO" sz="1800" b="1" u="none" strike="noStrike" dirty="0">
                          <a:effectLst/>
                        </a:rPr>
                        <a:t>COSTO NOMINA MENSUAL </a:t>
                      </a:r>
                      <a:endParaRPr lang="es-CO" sz="18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CO" sz="1800" b="1" u="none" strike="noStrike" dirty="0">
                          <a:effectLst/>
                        </a:rPr>
                        <a:t>     612.007.840 </a:t>
                      </a:r>
                      <a:endParaRPr lang="es-CO" sz="18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CO" sz="1800" b="1" u="none" strike="noStrike" dirty="0">
                          <a:effectLst/>
                        </a:rPr>
                        <a:t>        716.212.033 </a:t>
                      </a:r>
                      <a:endParaRPr lang="es-CO" sz="18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CO" sz="1800" b="1" u="none" strike="noStrike" dirty="0">
                          <a:effectLst/>
                        </a:rPr>
                        <a:t>         806.361.396 </a:t>
                      </a:r>
                      <a:endParaRPr lang="es-CO" sz="18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CO" sz="1800" b="1" u="none" strike="noStrike" dirty="0">
                          <a:effectLst/>
                        </a:rPr>
                        <a:t>      1.024.075.507 </a:t>
                      </a:r>
                      <a:endParaRPr lang="es-CO" sz="18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CO" sz="1800" b="1" u="none" strike="noStrike" dirty="0">
                          <a:effectLst/>
                        </a:rPr>
                        <a:t>     878.643.556 </a:t>
                      </a:r>
                      <a:endParaRPr lang="es-CO" sz="18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6283630"/>
                  </a:ext>
                </a:extLst>
              </a:tr>
              <a:tr h="582099">
                <a:tc>
                  <a:txBody>
                    <a:bodyPr/>
                    <a:lstStyle/>
                    <a:p>
                      <a:pPr algn="ctr" rtl="0" fontAlgn="b"/>
                      <a:r>
                        <a:rPr lang="es-CO" sz="1800" b="1" u="none" strike="noStrike" dirty="0">
                          <a:effectLst/>
                        </a:rPr>
                        <a:t>VARIACION NOMINA MENSUAL </a:t>
                      </a:r>
                      <a:endParaRPr lang="es-CO" sz="18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CO" sz="1800" b="1" u="none" strike="noStrike" dirty="0">
                          <a:solidFill>
                            <a:srgbClr val="FF0000"/>
                          </a:solidFill>
                          <a:effectLst/>
                        </a:rPr>
                        <a:t>                         -   </a:t>
                      </a:r>
                      <a:endParaRPr lang="es-CO" sz="1800" b="1" i="0" u="none" strike="noStrike" dirty="0">
                        <a:solidFill>
                          <a:srgbClr val="FF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CO" sz="1800" b="1" u="none" strike="noStrike" dirty="0">
                          <a:solidFill>
                            <a:srgbClr val="FF0000"/>
                          </a:solidFill>
                          <a:effectLst/>
                        </a:rPr>
                        <a:t>-      104.204.193 </a:t>
                      </a:r>
                      <a:endParaRPr lang="es-CO" sz="1800" b="1" i="0" u="none" strike="noStrike" dirty="0">
                        <a:solidFill>
                          <a:srgbClr val="FF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CO" sz="1800" b="1" u="none" strike="noStrike" dirty="0">
                          <a:solidFill>
                            <a:srgbClr val="FF0000"/>
                          </a:solidFill>
                          <a:effectLst/>
                        </a:rPr>
                        <a:t>-          90.149.363 </a:t>
                      </a:r>
                      <a:endParaRPr lang="es-CO" sz="1800" b="1" i="0" u="none" strike="noStrike" dirty="0">
                        <a:solidFill>
                          <a:srgbClr val="FF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CO" sz="1800" b="1" u="none" strike="noStrike" dirty="0">
                          <a:solidFill>
                            <a:srgbClr val="FF0000"/>
                          </a:solidFill>
                          <a:effectLst/>
                        </a:rPr>
                        <a:t>-        217.714.111 </a:t>
                      </a:r>
                      <a:endParaRPr lang="es-CO" sz="1800" b="1" i="0" u="none" strike="noStrike" dirty="0">
                        <a:solidFill>
                          <a:srgbClr val="FF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CO" sz="1800" b="1" u="none" strike="noStrike" dirty="0">
                          <a:effectLst/>
                        </a:rPr>
                        <a:t>     145.431.951 </a:t>
                      </a:r>
                      <a:endParaRPr lang="es-CO" sz="18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2155420"/>
                  </a:ext>
                </a:extLst>
              </a:tr>
            </a:tbl>
          </a:graphicData>
        </a:graphic>
      </p:graphicFrame>
      <p:sp>
        <p:nvSpPr>
          <p:cNvPr id="6" name="CuadroTexto 5">
            <a:extLst>
              <a:ext uri="{FF2B5EF4-FFF2-40B4-BE49-F238E27FC236}">
                <a16:creationId xmlns:a16="http://schemas.microsoft.com/office/drawing/2014/main" id="{CA212057-ECBA-52DD-99FE-A8E461981A28}"/>
              </a:ext>
            </a:extLst>
          </p:cNvPr>
          <p:cNvSpPr txBox="1"/>
          <p:nvPr/>
        </p:nvSpPr>
        <p:spPr>
          <a:xfrm>
            <a:off x="2727718" y="3802764"/>
            <a:ext cx="714780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TOTAL AHORRO PROYECTADO VIGENCIA 2024</a:t>
            </a:r>
            <a:r>
              <a:rPr kumimoji="0" lang="es-MX"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MX" sz="2000" b="1"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           $ 1.745.183.412 </a:t>
            </a:r>
            <a:endParaRPr kumimoji="0" lang="es-CO"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ángulo 1">
            <a:extLst>
              <a:ext uri="{FF2B5EF4-FFF2-40B4-BE49-F238E27FC236}">
                <a16:creationId xmlns:a16="http://schemas.microsoft.com/office/drawing/2014/main" id="{0E8DB370-76BF-7C3B-6227-42379FEC0313}"/>
              </a:ext>
            </a:extLst>
          </p:cNvPr>
          <p:cNvSpPr/>
          <p:nvPr/>
        </p:nvSpPr>
        <p:spPr>
          <a:xfrm>
            <a:off x="4312838" y="190341"/>
            <a:ext cx="3566323" cy="530145"/>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MX"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TALENTO HUMANO</a:t>
            </a:r>
            <a:endParaRPr kumimoji="0" lang="es-CO"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0010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93611C53-18A3-3127-19D1-03ECE08B3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ítulo 2">
            <a:extLst>
              <a:ext uri="{FF2B5EF4-FFF2-40B4-BE49-F238E27FC236}">
                <a16:creationId xmlns:a16="http://schemas.microsoft.com/office/drawing/2014/main" id="{889DCE03-BBEF-1315-605F-24AFCC399E01}"/>
              </a:ext>
            </a:extLst>
          </p:cNvPr>
          <p:cNvSpPr>
            <a:spLocks noGrp="1"/>
          </p:cNvSpPr>
          <p:nvPr>
            <p:ph type="title"/>
          </p:nvPr>
        </p:nvSpPr>
        <p:spPr>
          <a:xfrm>
            <a:off x="415600" y="214341"/>
            <a:ext cx="11360800" cy="763600"/>
          </a:xfrm>
        </p:spPr>
        <p:txBody>
          <a:bodyPr/>
          <a:lstStyle/>
          <a:p>
            <a:r>
              <a:rPr lang="es-CO" sz="2800" b="1" kern="100" dirty="0">
                <a:effectLst/>
                <a:latin typeface="Arial" panose="020B0604020202020204" pitchFamily="34" charset="0"/>
                <a:ea typeface="Aptos" panose="020B0004020202020204" pitchFamily="34" charset="0"/>
                <a:cs typeface="Arial" panose="020B0604020202020204" pitchFamily="34" charset="0"/>
              </a:rPr>
              <a:t>SITIO WEB BLOQUEADOS</a:t>
            </a:r>
            <a:br>
              <a:rPr lang="es-419" sz="2800" kern="100" dirty="0">
                <a:effectLst/>
                <a:latin typeface="Arial" panose="020B0604020202020204" pitchFamily="34" charset="0"/>
                <a:ea typeface="Aptos" panose="020B0004020202020204" pitchFamily="34" charset="0"/>
                <a:cs typeface="Arial" panose="020B0604020202020204" pitchFamily="34" charset="0"/>
              </a:rPr>
            </a:br>
            <a:endParaRPr lang="es-CO" sz="2800"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81E00874-A24F-65A4-6737-D921A3F6B8E6}"/>
              </a:ext>
            </a:extLst>
          </p:cNvPr>
          <p:cNvPicPr>
            <a:picLocks noChangeAspect="1"/>
          </p:cNvPicPr>
          <p:nvPr/>
        </p:nvPicPr>
        <p:blipFill>
          <a:blip r:embed="rId3"/>
          <a:stretch>
            <a:fillRect/>
          </a:stretch>
        </p:blipFill>
        <p:spPr>
          <a:xfrm>
            <a:off x="831273" y="706583"/>
            <a:ext cx="10307781" cy="4281054"/>
          </a:xfrm>
          <a:prstGeom prst="rect">
            <a:avLst/>
          </a:prstGeom>
        </p:spPr>
      </p:pic>
      <p:sp>
        <p:nvSpPr>
          <p:cNvPr id="4" name="CuadroTexto 3">
            <a:extLst>
              <a:ext uri="{FF2B5EF4-FFF2-40B4-BE49-F238E27FC236}">
                <a16:creationId xmlns:a16="http://schemas.microsoft.com/office/drawing/2014/main" id="{88131E69-385F-8202-B26F-6EF55921F278}"/>
              </a:ext>
            </a:extLst>
          </p:cNvPr>
          <p:cNvSpPr txBox="1"/>
          <p:nvPr/>
        </p:nvSpPr>
        <p:spPr>
          <a:xfrm>
            <a:off x="415600" y="5292436"/>
            <a:ext cx="42672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Total de sitios Bloqueados 1.966.000 Aprox.</a:t>
            </a: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8083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E6E144DE-542C-143C-FB95-19EF4BC30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sp>
        <p:nvSpPr>
          <p:cNvPr id="3" name="Título 2">
            <a:extLst>
              <a:ext uri="{FF2B5EF4-FFF2-40B4-BE49-F238E27FC236}">
                <a16:creationId xmlns:a16="http://schemas.microsoft.com/office/drawing/2014/main" id="{CF859F1A-685D-436B-AFD5-BE992CAFC5EA}"/>
              </a:ext>
            </a:extLst>
          </p:cNvPr>
          <p:cNvSpPr>
            <a:spLocks noGrp="1"/>
          </p:cNvSpPr>
          <p:nvPr>
            <p:ph type="title"/>
          </p:nvPr>
        </p:nvSpPr>
        <p:spPr>
          <a:xfrm>
            <a:off x="2343498" y="147043"/>
            <a:ext cx="6747200" cy="763600"/>
          </a:xfrm>
        </p:spPr>
        <p:txBody>
          <a:bodyPr/>
          <a:lstStyle/>
          <a:p>
            <a:r>
              <a:rPr lang="es-MX" sz="2800" b="1" kern="100" dirty="0">
                <a:effectLst/>
                <a:latin typeface="Arial" panose="020B0604020202020204" pitchFamily="34" charset="0"/>
                <a:ea typeface="Aptos" panose="020B0004020202020204" pitchFamily="34" charset="0"/>
                <a:cs typeface="Times New Roman" panose="02020603050405020304" pitchFamily="18" charset="0"/>
              </a:rPr>
              <a:t>ATAQUES CONTENIDOS</a:t>
            </a:r>
            <a:br>
              <a:rPr lang="es-419" sz="1800" kern="100" dirty="0">
                <a:effectLst/>
                <a:latin typeface="Aptos" panose="020B0004020202020204" pitchFamily="34" charset="0"/>
                <a:ea typeface="Aptos" panose="020B0004020202020204" pitchFamily="34" charset="0"/>
                <a:cs typeface="Times New Roman" panose="02020603050405020304" pitchFamily="18" charset="0"/>
              </a:rPr>
            </a:br>
            <a:endParaRPr lang="es-MX" dirty="0"/>
          </a:p>
        </p:txBody>
      </p:sp>
      <p:pic>
        <p:nvPicPr>
          <p:cNvPr id="6" name="Imagen 5">
            <a:extLst>
              <a:ext uri="{FF2B5EF4-FFF2-40B4-BE49-F238E27FC236}">
                <a16:creationId xmlns:a16="http://schemas.microsoft.com/office/drawing/2014/main" id="{CA6E4837-198B-B7A4-59D2-06CC3C2ACF17}"/>
              </a:ext>
            </a:extLst>
          </p:cNvPr>
          <p:cNvPicPr>
            <a:picLocks noChangeAspect="1"/>
          </p:cNvPicPr>
          <p:nvPr/>
        </p:nvPicPr>
        <p:blipFill>
          <a:blip r:embed="rId3"/>
          <a:stretch>
            <a:fillRect/>
          </a:stretch>
        </p:blipFill>
        <p:spPr>
          <a:xfrm>
            <a:off x="10169059" y="4835059"/>
            <a:ext cx="2022941" cy="2022941"/>
          </a:xfrm>
          <a:prstGeom prst="rect">
            <a:avLst/>
          </a:prstGeom>
        </p:spPr>
      </p:pic>
      <p:pic>
        <p:nvPicPr>
          <p:cNvPr id="11" name="Imagen 10">
            <a:extLst>
              <a:ext uri="{FF2B5EF4-FFF2-40B4-BE49-F238E27FC236}">
                <a16:creationId xmlns:a16="http://schemas.microsoft.com/office/drawing/2014/main" id="{4D050D4C-2EDA-BEA5-735C-C90DB2F40A4A}"/>
              </a:ext>
            </a:extLst>
          </p:cNvPr>
          <p:cNvPicPr>
            <a:picLocks noChangeAspect="1"/>
          </p:cNvPicPr>
          <p:nvPr/>
        </p:nvPicPr>
        <p:blipFill>
          <a:blip r:embed="rId4"/>
          <a:stretch>
            <a:fillRect/>
          </a:stretch>
        </p:blipFill>
        <p:spPr>
          <a:xfrm>
            <a:off x="1191491" y="678873"/>
            <a:ext cx="10321635" cy="4752109"/>
          </a:xfrm>
          <a:prstGeom prst="rect">
            <a:avLst/>
          </a:prstGeom>
        </p:spPr>
      </p:pic>
      <p:sp>
        <p:nvSpPr>
          <p:cNvPr id="4" name="CuadroTexto 3">
            <a:extLst>
              <a:ext uri="{FF2B5EF4-FFF2-40B4-BE49-F238E27FC236}">
                <a16:creationId xmlns:a16="http://schemas.microsoft.com/office/drawing/2014/main" id="{774A53F1-EB0E-173A-0F01-31A42D85B40E}"/>
              </a:ext>
            </a:extLst>
          </p:cNvPr>
          <p:cNvSpPr txBox="1"/>
          <p:nvPr/>
        </p:nvSpPr>
        <p:spPr>
          <a:xfrm>
            <a:off x="471055" y="5430982"/>
            <a:ext cx="32973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Total Ciberataques contenidos 85 </a:t>
            </a: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13140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contenido 12" descr="Texto&#10;&#10;Descripción generada automáticamente con confianza baja">
            <a:extLst>
              <a:ext uri="{FF2B5EF4-FFF2-40B4-BE49-F238E27FC236}">
                <a16:creationId xmlns:a16="http://schemas.microsoft.com/office/drawing/2014/main" id="{E34A1CED-D450-E53D-5076-037BCA462E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88952" cy="6929236"/>
          </a:xfrm>
        </p:spPr>
      </p:pic>
      <p:sp>
        <p:nvSpPr>
          <p:cNvPr id="11" name="Título 1">
            <a:extLst>
              <a:ext uri="{FF2B5EF4-FFF2-40B4-BE49-F238E27FC236}">
                <a16:creationId xmlns:a16="http://schemas.microsoft.com/office/drawing/2014/main" id="{E2DE0DC9-DE73-541E-1AD4-0F66F5050DE2}"/>
              </a:ext>
            </a:extLst>
          </p:cNvPr>
          <p:cNvSpPr txBox="1">
            <a:spLocks/>
          </p:cNvSpPr>
          <p:nvPr/>
        </p:nvSpPr>
        <p:spPr>
          <a:xfrm>
            <a:off x="7287491" y="3004536"/>
            <a:ext cx="4904509" cy="3924700"/>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IPS INDÍGENA MALLAMÁS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E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Ipiales – Leticia</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CO" sz="54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FE7A7E66-3E37-36D3-7FD9-E16A22123A56}"/>
              </a:ext>
            </a:extLst>
          </p:cNvPr>
          <p:cNvSpPr txBox="1"/>
          <p:nvPr/>
        </p:nvSpPr>
        <p:spPr>
          <a:xfrm>
            <a:off x="8487047" y="5304196"/>
            <a:ext cx="322004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Arial" panose="020B0604020202020204" pitchFamily="34" charset="0"/>
                <a:cs typeface="Arial" panose="020B0604020202020204" pitchFamily="34" charset="0"/>
              </a:rPr>
              <a:t>MARCELA PASTAS</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DIRECTORA</a:t>
            </a:r>
          </a:p>
        </p:txBody>
      </p:sp>
    </p:spTree>
    <p:extLst>
      <p:ext uri="{BB962C8B-B14F-4D97-AF65-F5344CB8AC3E}">
        <p14:creationId xmlns:p14="http://schemas.microsoft.com/office/powerpoint/2010/main" val="254799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50CBDEE5-2E95-BF87-B09E-1F8373962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sp>
        <p:nvSpPr>
          <p:cNvPr id="14" name="1 Título"/>
          <p:cNvSpPr txBox="1">
            <a:spLocks/>
          </p:cNvSpPr>
          <p:nvPr/>
        </p:nvSpPr>
        <p:spPr>
          <a:xfrm>
            <a:off x="1915391" y="407833"/>
            <a:ext cx="8361218" cy="473445"/>
          </a:xfrm>
          <a:prstGeom prst="rect">
            <a:avLst/>
          </a:prstGeom>
        </p:spPr>
        <p:txBody>
          <a:bodyPr vert="horz" lIns="91440" tIns="45720" rIns="91440" bIns="45720" rtlCol="0" anchor="b">
            <a:noAutofit/>
            <a:scene3d>
              <a:camera prst="orthographicFront"/>
              <a:lightRig rig="harsh" dir="t"/>
            </a:scene3d>
            <a:sp3d extrusionH="57150" prstMaterial="matte">
              <a:bevelT w="63500" h="12700" prst="angle"/>
              <a:contourClr>
                <a:schemeClr val="bg1">
                  <a:lumMod val="65000"/>
                </a:schemeClr>
              </a:contourClr>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s-ES" sz="2800" b="1" i="0" u="none" strike="noStrike" kern="1200" cap="none" spc="0" normalizeH="0" baseline="0" noProof="0" dirty="0">
                <a:ln/>
                <a:solidFill>
                  <a:prstClr val="black"/>
                </a:solidFill>
                <a:effectLst/>
                <a:uLnTx/>
                <a:uFillTx/>
                <a:latin typeface="Arial" panose="020B0604020202020204" pitchFamily="34" charset="0"/>
                <a:ea typeface="+mj-ea"/>
                <a:cs typeface="Arial" panose="020B0604020202020204" pitchFamily="34" charset="0"/>
              </a:rPr>
              <a:t>NUESTRA POBLACIÓN POTENCIAL</a:t>
            </a:r>
            <a:endParaRPr kumimoji="0" lang="es-CO"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7" name="Marcador de contenido 3"/>
          <p:cNvSpPr>
            <a:spLocks noGrp="1"/>
          </p:cNvSpPr>
          <p:nvPr>
            <p:ph idx="1"/>
          </p:nvPr>
        </p:nvSpPr>
        <p:spPr>
          <a:xfrm>
            <a:off x="863794" y="1289111"/>
            <a:ext cx="4636752" cy="4046215"/>
          </a:xfrm>
        </p:spPr>
        <p:txBody>
          <a:bodyPr/>
          <a:lstStyle/>
          <a:p>
            <a:pPr algn="ctr">
              <a:spcBef>
                <a:spcPct val="0"/>
              </a:spcBef>
              <a:buClrTx/>
              <a:buSzPct val="140000"/>
              <a:buFont typeface="Monotype Sorts"/>
              <a:buNone/>
              <a:defRPr/>
            </a:pPr>
            <a:r>
              <a:rPr lang="es-MX" altLang="es-CO" sz="2000" kern="0" dirty="0">
                <a:solidFill>
                  <a:prstClr val="black"/>
                </a:solidFill>
                <a:latin typeface="Arial" panose="020B0604020202020204" pitchFamily="34" charset="0"/>
                <a:cs typeface="Arial" panose="020B0604020202020204" pitchFamily="34" charset="0"/>
              </a:rPr>
              <a:t>IPIALES</a:t>
            </a:r>
          </a:p>
          <a:p>
            <a:pPr algn="ctr">
              <a:spcBef>
                <a:spcPct val="0"/>
              </a:spcBef>
              <a:buClrTx/>
              <a:buSzPct val="140000"/>
              <a:buFont typeface="Monotype Sorts"/>
              <a:buNone/>
              <a:defRPr/>
            </a:pPr>
            <a:r>
              <a:rPr lang="es-MX" altLang="es-CO" sz="2000" kern="0" dirty="0">
                <a:solidFill>
                  <a:prstClr val="black"/>
                </a:solidFill>
                <a:latin typeface="Arial" panose="020B0604020202020204" pitchFamily="34" charset="0"/>
                <a:cs typeface="Arial" panose="020B0604020202020204" pitchFamily="34" charset="0"/>
              </a:rPr>
              <a:t> </a:t>
            </a:r>
            <a:r>
              <a:rPr lang="es-MX" altLang="es-CO" sz="2000" kern="0" dirty="0">
                <a:latin typeface="Arial" panose="020B0604020202020204" pitchFamily="34" charset="0"/>
                <a:cs typeface="Arial" panose="020B0604020202020204" pitchFamily="34" charset="0"/>
              </a:rPr>
              <a:t>Total: 21.986</a:t>
            </a:r>
          </a:p>
          <a:p>
            <a:pPr algn="ctr">
              <a:spcBef>
                <a:spcPct val="0"/>
              </a:spcBef>
              <a:buClrTx/>
              <a:buSzPct val="140000"/>
              <a:buFont typeface="Monotype Sorts"/>
              <a:buNone/>
              <a:defRPr/>
            </a:pPr>
            <a:r>
              <a:rPr lang="es-MX" altLang="es-CO" sz="2000" kern="0" dirty="0">
                <a:latin typeface="Arial" panose="020B0604020202020204" pitchFamily="34" charset="0"/>
                <a:cs typeface="Arial" panose="020B0604020202020204" pitchFamily="34" charset="0"/>
              </a:rPr>
              <a:t> Afiliados</a:t>
            </a:r>
            <a:r>
              <a:rPr lang="es-MX" altLang="es-CO" sz="1800" kern="0" dirty="0">
                <a:latin typeface="Arial" panose="020B0604020202020204" pitchFamily="34" charset="0"/>
                <a:cs typeface="Arial" panose="020B0604020202020204" pitchFamily="34" charset="0"/>
              </a:rPr>
              <a:t> Régimen Contributivo: 2.012</a:t>
            </a:r>
          </a:p>
          <a:p>
            <a:pPr algn="ctr">
              <a:spcBef>
                <a:spcPct val="0"/>
              </a:spcBef>
              <a:buClrTx/>
              <a:buSzPct val="140000"/>
              <a:buFont typeface="Monotype Sorts"/>
              <a:buNone/>
              <a:defRPr/>
            </a:pPr>
            <a:r>
              <a:rPr lang="es-MX" altLang="es-CO" sz="2000" kern="0" dirty="0">
                <a:latin typeface="Arial" panose="020B0604020202020204" pitchFamily="34" charset="0"/>
                <a:cs typeface="Arial" panose="020B0604020202020204" pitchFamily="34" charset="0"/>
              </a:rPr>
              <a:t> </a:t>
            </a:r>
            <a:r>
              <a:rPr lang="es-MX" altLang="es-CO" sz="1800" kern="0" dirty="0">
                <a:latin typeface="Arial" panose="020B0604020202020204" pitchFamily="34" charset="0"/>
                <a:cs typeface="Arial" panose="020B0604020202020204" pitchFamily="34" charset="0"/>
              </a:rPr>
              <a:t>Afiliados Régimen Subsidiado: 19.974</a:t>
            </a:r>
          </a:p>
          <a:p>
            <a:endParaRPr lang="es-CO" dirty="0">
              <a:latin typeface="+mj-lt"/>
            </a:endParaRPr>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2721" y="2643780"/>
            <a:ext cx="4038898" cy="2691547"/>
          </a:xfrm>
          <a:prstGeom prst="rect">
            <a:avLst/>
          </a:prstGeom>
        </p:spPr>
      </p:pic>
      <p:sp>
        <p:nvSpPr>
          <p:cNvPr id="9" name="Marcador de contenido 4"/>
          <p:cNvSpPr txBox="1">
            <a:spLocks/>
          </p:cNvSpPr>
          <p:nvPr/>
        </p:nvSpPr>
        <p:spPr>
          <a:xfrm>
            <a:off x="5723467" y="1289111"/>
            <a:ext cx="4809066" cy="43005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ct val="0"/>
              </a:spcBef>
              <a:spcAft>
                <a:spcPts val="0"/>
              </a:spcAft>
              <a:buClrTx/>
              <a:buSzPct val="140000"/>
              <a:buFont typeface="Monotype Sorts"/>
              <a:buNone/>
              <a:tabLst/>
              <a:defRPr/>
            </a:pPr>
            <a:r>
              <a:rPr kumimoji="0" lang="es-MX" altLang="es-CO"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LETICIA</a:t>
            </a:r>
          </a:p>
          <a:p>
            <a:pPr marL="228600" marR="0" lvl="0" indent="-228600" algn="ctr" defTabSz="914400" rtl="0" eaLnBrk="1" fontAlgn="auto" latinLnBrk="0" hangingPunct="1">
              <a:lnSpc>
                <a:spcPct val="90000"/>
              </a:lnSpc>
              <a:spcBef>
                <a:spcPct val="0"/>
              </a:spcBef>
              <a:spcAft>
                <a:spcPts val="0"/>
              </a:spcAft>
              <a:buClrTx/>
              <a:buSzPct val="140000"/>
              <a:buFont typeface="Monotype Sorts"/>
              <a:buNone/>
              <a:tabLst/>
              <a:defRPr/>
            </a:pPr>
            <a:r>
              <a:rPr kumimoji="0" lang="es-MX" altLang="es-CO"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Total: 15.568 Afiliados</a:t>
            </a:r>
            <a:endParaRPr kumimoji="0" lang="es-MX" altLang="es-CO"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ctr" defTabSz="914400" rtl="0" eaLnBrk="1" fontAlgn="auto" latinLnBrk="0" hangingPunct="1">
              <a:lnSpc>
                <a:spcPct val="90000"/>
              </a:lnSpc>
              <a:spcBef>
                <a:spcPct val="0"/>
              </a:spcBef>
              <a:spcAft>
                <a:spcPts val="0"/>
              </a:spcAft>
              <a:buClrTx/>
              <a:buSzPct val="140000"/>
              <a:buFont typeface="Monotype Sorts"/>
              <a:buNone/>
              <a:tabLst/>
              <a:defRPr/>
            </a:pPr>
            <a:r>
              <a:rPr kumimoji="0" lang="es-MX" altLang="es-CO"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Afiliados Régimen Contributivo:1.257</a:t>
            </a:r>
          </a:p>
          <a:p>
            <a:pPr marL="228600" marR="0" lvl="0" indent="-228600" algn="ctr" defTabSz="914400" rtl="0" eaLnBrk="1" fontAlgn="auto" latinLnBrk="0" hangingPunct="1">
              <a:lnSpc>
                <a:spcPct val="90000"/>
              </a:lnSpc>
              <a:spcBef>
                <a:spcPct val="0"/>
              </a:spcBef>
              <a:spcAft>
                <a:spcPts val="0"/>
              </a:spcAft>
              <a:buClrTx/>
              <a:buSzPct val="140000"/>
              <a:buFont typeface="Monotype Sorts"/>
              <a:buNone/>
              <a:tabLst/>
              <a:defRPr/>
            </a:pPr>
            <a:r>
              <a:rPr kumimoji="0" lang="es-MX" altLang="es-CO"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MX" altLang="es-CO"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Afiliados Régimen Subsidiado:14.311</a:t>
            </a:r>
          </a:p>
          <a:p>
            <a:pPr marL="228600" marR="0" lvl="0" indent="-228600" algn="ctr" defTabSz="914400" rtl="0" eaLnBrk="1" fontAlgn="auto" latinLnBrk="0" hangingPunct="1">
              <a:lnSpc>
                <a:spcPct val="90000"/>
              </a:lnSpc>
              <a:spcBef>
                <a:spcPct val="0"/>
              </a:spcBef>
              <a:spcAft>
                <a:spcPts val="0"/>
              </a:spcAft>
              <a:buClrTx/>
              <a:buSzPct val="140000"/>
              <a:buFont typeface="Monotype Sorts"/>
              <a:buNone/>
              <a:tabLst/>
              <a:defRPr/>
            </a:pPr>
            <a:endParaRPr kumimoji="0" lang="es-MX" altLang="es-CO" sz="1800" b="0" i="0" u="none" strike="noStrike" kern="0" cap="none" spc="0" normalizeH="0" baseline="0" noProof="0" dirty="0">
              <a:ln>
                <a:noFill/>
              </a:ln>
              <a:solidFill>
                <a:prstClr val="black"/>
              </a:solidFill>
              <a:effectLst/>
              <a:uLnTx/>
              <a:uFillTx/>
              <a:latin typeface="Trebuchet MS" panose="020B0603020202020204"/>
              <a:ea typeface="+mn-ea"/>
              <a:cs typeface="Arial" panose="020B0604020202020204" pitchFamily="34" charset="0"/>
            </a:endParaRPr>
          </a:p>
          <a:p>
            <a:pPr marL="228600" marR="0" lvl="0" indent="-228600" algn="ctr" defTabSz="914400" rtl="0" eaLnBrk="1" fontAlgn="auto" latinLnBrk="0" hangingPunct="1">
              <a:lnSpc>
                <a:spcPct val="90000"/>
              </a:lnSpc>
              <a:spcBef>
                <a:spcPct val="0"/>
              </a:spcBef>
              <a:spcAft>
                <a:spcPts val="0"/>
              </a:spcAft>
              <a:buClrTx/>
              <a:buSzPct val="140000"/>
              <a:buFont typeface="Monotype Sorts"/>
              <a:buNone/>
              <a:tabLst/>
              <a:defRPr/>
            </a:pPr>
            <a:endParaRPr kumimoji="0" lang="es-MX" altLang="es-CO" sz="1800" b="0" i="0" u="none" strike="noStrike" kern="0" cap="none" spc="0" normalizeH="0" baseline="0" noProof="0" dirty="0">
              <a:ln>
                <a:noFill/>
              </a:ln>
              <a:solidFill>
                <a:prstClr val="black"/>
              </a:solidFill>
              <a:effectLst/>
              <a:uLnTx/>
              <a:uFillTx/>
              <a:latin typeface="Trebuchet MS" panose="020B0603020202020204"/>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CO"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Imagen 9"/>
          <p:cNvPicPr>
            <a:picLocks noChangeAspect="1"/>
          </p:cNvPicPr>
          <p:nvPr/>
        </p:nvPicPr>
        <p:blipFill rotWithShape="1">
          <a:blip r:embed="rId4">
            <a:extLst>
              <a:ext uri="{28A0092B-C50C-407E-A947-70E740481C1C}">
                <a14:useLocalDpi xmlns:a14="http://schemas.microsoft.com/office/drawing/2010/main" val="0"/>
              </a:ext>
            </a:extLst>
          </a:blip>
          <a:srcRect t="23716" r="3773" b="16897"/>
          <a:stretch/>
        </p:blipFill>
        <p:spPr>
          <a:xfrm>
            <a:off x="6096000" y="2643780"/>
            <a:ext cx="4439443" cy="2691546"/>
          </a:xfrm>
          <a:prstGeom prst="rect">
            <a:avLst/>
          </a:prstGeom>
        </p:spPr>
      </p:pic>
    </p:spTree>
    <p:extLst>
      <p:ext uri="{BB962C8B-B14F-4D97-AF65-F5344CB8AC3E}">
        <p14:creationId xmlns:p14="http://schemas.microsoft.com/office/powerpoint/2010/main" val="320631277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áfico&#10;&#10;Descripción generada automáticamente">
            <a:extLst>
              <a:ext uri="{FF2B5EF4-FFF2-40B4-BE49-F238E27FC236}">
                <a16:creationId xmlns:a16="http://schemas.microsoft.com/office/drawing/2014/main" id="{32B7C838-FFFE-76D8-45B1-9C059731C1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sp>
        <p:nvSpPr>
          <p:cNvPr id="2" name="Título 1"/>
          <p:cNvSpPr>
            <a:spLocks noGrp="1"/>
          </p:cNvSpPr>
          <p:nvPr>
            <p:ph type="title"/>
          </p:nvPr>
        </p:nvSpPr>
        <p:spPr>
          <a:xfrm>
            <a:off x="3527489" y="360971"/>
            <a:ext cx="4679821" cy="517786"/>
          </a:xfrm>
        </p:spPr>
        <p:txBody>
          <a:bodyPr>
            <a:normAutofit/>
          </a:bodyPr>
          <a:lstStyle/>
          <a:p>
            <a:pPr algn="ctr"/>
            <a:r>
              <a:rPr lang="es-MX" sz="2800" b="1" dirty="0">
                <a:latin typeface="Arial" panose="020B0604020202020204" pitchFamily="34" charset="0"/>
                <a:cs typeface="Arial" panose="020B0604020202020204" pitchFamily="34" charset="0"/>
              </a:rPr>
              <a:t>GESTIÓN DE LA CALIDAD</a:t>
            </a:r>
            <a:endParaRPr lang="es-CO" sz="2800" b="1" dirty="0">
              <a:latin typeface="Arial" panose="020B0604020202020204" pitchFamily="34" charset="0"/>
              <a:cs typeface="Arial" panose="020B0604020202020204" pitchFamily="34" charset="0"/>
            </a:endParaRPr>
          </a:p>
        </p:txBody>
      </p:sp>
      <p:sp>
        <p:nvSpPr>
          <p:cNvPr id="6" name="Rectangle 4"/>
          <p:cNvSpPr>
            <a:spLocks noChangeArrowheads="1"/>
          </p:cNvSpPr>
          <p:nvPr/>
        </p:nvSpPr>
        <p:spPr bwMode="auto">
          <a:xfrm>
            <a:off x="1943099" y="1665288"/>
            <a:ext cx="16471311" cy="46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8" name="Objeto 7"/>
          <p:cNvGraphicFramePr>
            <a:graphicFrameLocks noChangeAspect="1"/>
          </p:cNvGraphicFramePr>
          <p:nvPr/>
        </p:nvGraphicFramePr>
        <p:xfrm>
          <a:off x="1611086" y="1140934"/>
          <a:ext cx="4256314" cy="4576131"/>
        </p:xfrm>
        <a:graphic>
          <a:graphicData uri="http://schemas.openxmlformats.org/presentationml/2006/ole">
            <mc:AlternateContent xmlns:mc="http://schemas.openxmlformats.org/markup-compatibility/2006">
              <mc:Choice xmlns:v="urn:schemas-microsoft-com:vml" Requires="v">
                <p:oleObj name="Acrobat Document" r:id="rId3" imgW="5667219" imgH="8019814" progId="AcroExch.Document.7">
                  <p:embed/>
                </p:oleObj>
              </mc:Choice>
              <mc:Fallback>
                <p:oleObj name="Acrobat Document" r:id="rId3" imgW="5667219" imgH="8019814" progId="AcroExch.Document.7">
                  <p:embed/>
                  <p:pic>
                    <p:nvPicPr>
                      <p:cNvPr id="8" name="Objeto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1086" y="1140934"/>
                        <a:ext cx="4256314" cy="4576131"/>
                      </a:xfrm>
                      <a:prstGeom prst="rect">
                        <a:avLst/>
                      </a:prstGeom>
                      <a:noFill/>
                    </p:spPr>
                  </p:pic>
                </p:oleObj>
              </mc:Fallback>
            </mc:AlternateContent>
          </a:graphicData>
        </a:graphic>
      </p:graphicFrame>
      <p:sp>
        <p:nvSpPr>
          <p:cNvPr id="9" name="CuadroTexto 8"/>
          <p:cNvSpPr txBox="1"/>
          <p:nvPr/>
        </p:nvSpPr>
        <p:spPr>
          <a:xfrm>
            <a:off x="6445379" y="1711723"/>
            <a:ext cx="4440336"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ICONTEC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Certifica que el sistema de gestión de la organización IPS INDÍGENA MALLAMAS          ha sido auditado y aprobado con respecto  a los requisitos especificado  en                         ISO 9001:2015 </a:t>
            </a:r>
            <a:endParaRPr kumimoji="0" lang="es-CO"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217578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94478DFA-9C67-F825-07EA-0051014723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12192000" cy="6858000"/>
          </a:xfrm>
          <a:prstGeom prst="rect">
            <a:avLst/>
          </a:prstGeom>
        </p:spPr>
      </p:pic>
      <p:sp>
        <p:nvSpPr>
          <p:cNvPr id="6" name="Título 5">
            <a:extLst>
              <a:ext uri="{FF2B5EF4-FFF2-40B4-BE49-F238E27FC236}">
                <a16:creationId xmlns:a16="http://schemas.microsoft.com/office/drawing/2014/main" id="{FE659D80-5701-3114-91E9-0369D2431064}"/>
              </a:ext>
            </a:extLst>
          </p:cNvPr>
          <p:cNvSpPr>
            <a:spLocks noGrp="1"/>
          </p:cNvSpPr>
          <p:nvPr>
            <p:ph type="title"/>
          </p:nvPr>
        </p:nvSpPr>
        <p:spPr>
          <a:xfrm>
            <a:off x="595744" y="392161"/>
            <a:ext cx="10640291" cy="750839"/>
          </a:xfrm>
        </p:spPr>
        <p:txBody>
          <a:bodyPr>
            <a:normAutofit fontScale="90000"/>
          </a:bodyPr>
          <a:lstStyle/>
          <a:p>
            <a:pPr algn="ctr"/>
            <a:r>
              <a:rPr lang="es-CO" sz="3100" b="1" dirty="0">
                <a:latin typeface="Arial" panose="020B0604020202020204" pitchFamily="34" charset="0"/>
                <a:cs typeface="Arial" panose="020B0604020202020204" pitchFamily="34" charset="0"/>
              </a:rPr>
              <a:t>RESULTADO SATISFACCION DEL USUARIO                                        IPS INDIGENA MALLAMAS IPIALES</a:t>
            </a:r>
            <a:endParaRPr lang="es-419" dirty="0"/>
          </a:p>
        </p:txBody>
      </p:sp>
      <p:graphicFrame>
        <p:nvGraphicFramePr>
          <p:cNvPr id="4" name="Gráfico 3">
            <a:extLst>
              <a:ext uri="{FF2B5EF4-FFF2-40B4-BE49-F238E27FC236}">
                <a16:creationId xmlns:a16="http://schemas.microsoft.com/office/drawing/2014/main" id="{025BCE0B-8356-F714-2602-5BC4DFD7C9C7}"/>
              </a:ext>
            </a:extLst>
          </p:cNvPr>
          <p:cNvGraphicFramePr>
            <a:graphicFrameLocks/>
          </p:cNvGraphicFramePr>
          <p:nvPr/>
        </p:nvGraphicFramePr>
        <p:xfrm>
          <a:off x="3521304" y="1244917"/>
          <a:ext cx="4789170" cy="28632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a 4">
            <a:extLst>
              <a:ext uri="{FF2B5EF4-FFF2-40B4-BE49-F238E27FC236}">
                <a16:creationId xmlns:a16="http://schemas.microsoft.com/office/drawing/2014/main" id="{A5009F3A-B3F2-80C5-1E64-08B0BA7FF040}"/>
              </a:ext>
            </a:extLst>
          </p:cNvPr>
          <p:cNvGraphicFramePr>
            <a:graphicFrameLocks noGrp="1"/>
          </p:cNvGraphicFramePr>
          <p:nvPr/>
        </p:nvGraphicFramePr>
        <p:xfrm>
          <a:off x="3057525" y="4373610"/>
          <a:ext cx="5524499" cy="933451"/>
        </p:xfrm>
        <a:graphic>
          <a:graphicData uri="http://schemas.openxmlformats.org/drawingml/2006/table">
            <a:tbl>
              <a:tblPr>
                <a:tableStyleId>{5C22544A-7EE6-4342-B048-85BDC9FD1C3A}</a:tableStyleId>
              </a:tblPr>
              <a:tblGrid>
                <a:gridCol w="3337053">
                  <a:extLst>
                    <a:ext uri="{9D8B030D-6E8A-4147-A177-3AD203B41FA5}">
                      <a16:colId xmlns:a16="http://schemas.microsoft.com/office/drawing/2014/main" val="3203970880"/>
                    </a:ext>
                  </a:extLst>
                </a:gridCol>
                <a:gridCol w="1181540">
                  <a:extLst>
                    <a:ext uri="{9D8B030D-6E8A-4147-A177-3AD203B41FA5}">
                      <a16:colId xmlns:a16="http://schemas.microsoft.com/office/drawing/2014/main" val="2014930525"/>
                    </a:ext>
                  </a:extLst>
                </a:gridCol>
                <a:gridCol w="1005906">
                  <a:extLst>
                    <a:ext uri="{9D8B030D-6E8A-4147-A177-3AD203B41FA5}">
                      <a16:colId xmlns:a16="http://schemas.microsoft.com/office/drawing/2014/main" val="4074340743"/>
                    </a:ext>
                  </a:extLst>
                </a:gridCol>
              </a:tblGrid>
              <a:tr h="356059">
                <a:tc>
                  <a:txBody>
                    <a:bodyPr/>
                    <a:lstStyle/>
                    <a:p>
                      <a:pPr algn="ctr" fontAlgn="ctr"/>
                      <a:r>
                        <a:rPr lang="es-MX" sz="1100" u="none" strike="noStrike" dirty="0">
                          <a:effectLst/>
                        </a:rPr>
                        <a:t>RESULTADO ENCUESTA SATISFACCION DEL USUARIO</a:t>
                      </a:r>
                      <a:endParaRPr lang="es-MX"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CO" sz="1100" u="none" strike="noStrike" dirty="0">
                          <a:effectLst/>
                        </a:rPr>
                        <a:t>NUEMERO</a:t>
                      </a:r>
                      <a:endParaRPr lang="es-CO"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CO" sz="1100" u="none" strike="noStrike" dirty="0">
                          <a:effectLst/>
                        </a:rPr>
                        <a:t>%</a:t>
                      </a:r>
                      <a:endParaRPr lang="es-CO" sz="11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895703058"/>
                  </a:ext>
                </a:extLst>
              </a:tr>
              <a:tr h="192464">
                <a:tc>
                  <a:txBody>
                    <a:bodyPr/>
                    <a:lstStyle/>
                    <a:p>
                      <a:pPr algn="ctr" fontAlgn="b"/>
                      <a:r>
                        <a:rPr lang="es-CO" sz="1100" u="none" strike="noStrike" dirty="0">
                          <a:effectLst/>
                        </a:rPr>
                        <a:t>SATISFACCION</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100" u="none" strike="noStrike" dirty="0">
                          <a:effectLst/>
                        </a:rPr>
                        <a:t>                   3.523 </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100" u="none" strike="noStrike" dirty="0">
                          <a:effectLst/>
                        </a:rPr>
                        <a:t>83%</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909726443"/>
                  </a:ext>
                </a:extLst>
              </a:tr>
              <a:tr h="192464">
                <a:tc>
                  <a:txBody>
                    <a:bodyPr/>
                    <a:lstStyle/>
                    <a:p>
                      <a:pPr algn="ctr" fontAlgn="b"/>
                      <a:r>
                        <a:rPr lang="es-CO" sz="1100" u="none" strike="noStrike" dirty="0">
                          <a:effectLst/>
                        </a:rPr>
                        <a:t>NO SATISFACCION</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100" u="none" strike="noStrike" dirty="0">
                          <a:effectLst/>
                        </a:rPr>
                        <a:t>                       719 </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100" u="none" strike="noStrike" dirty="0">
                          <a:effectLst/>
                        </a:rPr>
                        <a:t>17%</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307059844"/>
                  </a:ext>
                </a:extLst>
              </a:tr>
              <a:tr h="192464">
                <a:tc>
                  <a:txBody>
                    <a:bodyPr/>
                    <a:lstStyle/>
                    <a:p>
                      <a:pPr algn="ctr" fontAlgn="b"/>
                      <a:r>
                        <a:rPr lang="es-CO" sz="1100" u="none" strike="noStrike" dirty="0">
                          <a:effectLst/>
                        </a:rPr>
                        <a:t>ENCUESTAS</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100" u="none" strike="noStrike" dirty="0">
                          <a:effectLst/>
                        </a:rPr>
                        <a:t>                   4.242 </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100" u="none" strike="noStrike" dirty="0">
                          <a:effectLst/>
                        </a:rPr>
                        <a:t>100%</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334105550"/>
                  </a:ext>
                </a:extLst>
              </a:tr>
            </a:tbl>
          </a:graphicData>
        </a:graphic>
      </p:graphicFrame>
    </p:spTree>
    <p:extLst>
      <p:ext uri="{BB962C8B-B14F-4D97-AF65-F5344CB8AC3E}">
        <p14:creationId xmlns:p14="http://schemas.microsoft.com/office/powerpoint/2010/main" val="81284401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94478DFA-9C67-F825-07EA-0051014723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40" y="-392162"/>
            <a:ext cx="12192000" cy="6858000"/>
          </a:xfrm>
          <a:prstGeom prst="rect">
            <a:avLst/>
          </a:prstGeom>
        </p:spPr>
      </p:pic>
      <p:sp>
        <p:nvSpPr>
          <p:cNvPr id="6" name="Título 5">
            <a:extLst>
              <a:ext uri="{FF2B5EF4-FFF2-40B4-BE49-F238E27FC236}">
                <a16:creationId xmlns:a16="http://schemas.microsoft.com/office/drawing/2014/main" id="{FE659D80-5701-3114-91E9-0369D2431064}"/>
              </a:ext>
            </a:extLst>
          </p:cNvPr>
          <p:cNvSpPr>
            <a:spLocks noGrp="1"/>
          </p:cNvSpPr>
          <p:nvPr>
            <p:ph type="title"/>
          </p:nvPr>
        </p:nvSpPr>
        <p:spPr>
          <a:xfrm>
            <a:off x="595744" y="392162"/>
            <a:ext cx="10640291" cy="505988"/>
          </a:xfrm>
        </p:spPr>
        <p:txBody>
          <a:bodyPr>
            <a:normAutofit fontScale="90000"/>
          </a:bodyPr>
          <a:lstStyle/>
          <a:p>
            <a:pPr algn="ctr"/>
            <a:r>
              <a:rPr lang="es-CO" sz="3100" b="1" dirty="0">
                <a:latin typeface="Arial" panose="020B0604020202020204" pitchFamily="34" charset="0"/>
                <a:cs typeface="Arial" panose="020B0604020202020204" pitchFamily="34" charset="0"/>
              </a:rPr>
              <a:t>MODELO DE ATENCIÓN IPS INDIGENA MALLAMAS IPIALES</a:t>
            </a:r>
            <a:endParaRPr lang="es-419" dirty="0"/>
          </a:p>
        </p:txBody>
      </p:sp>
      <p:graphicFrame>
        <p:nvGraphicFramePr>
          <p:cNvPr id="3" name="Gráfico 2">
            <a:extLst>
              <a:ext uri="{FF2B5EF4-FFF2-40B4-BE49-F238E27FC236}">
                <a16:creationId xmlns:a16="http://schemas.microsoft.com/office/drawing/2014/main" id="{ECD252D5-3D0E-A439-C238-121C2620E530}"/>
              </a:ext>
            </a:extLst>
          </p:cNvPr>
          <p:cNvGraphicFramePr>
            <a:graphicFrameLocks/>
          </p:cNvGraphicFramePr>
          <p:nvPr/>
        </p:nvGraphicFramePr>
        <p:xfrm>
          <a:off x="3629888" y="1190625"/>
          <a:ext cx="5285511" cy="2895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a 3">
            <a:extLst>
              <a:ext uri="{FF2B5EF4-FFF2-40B4-BE49-F238E27FC236}">
                <a16:creationId xmlns:a16="http://schemas.microsoft.com/office/drawing/2014/main" id="{1D29E48E-34D5-54AE-E9CA-BE99EA5AC820}"/>
              </a:ext>
            </a:extLst>
          </p:cNvPr>
          <p:cNvGraphicFramePr>
            <a:graphicFrameLocks noGrp="1"/>
          </p:cNvGraphicFramePr>
          <p:nvPr/>
        </p:nvGraphicFramePr>
        <p:xfrm>
          <a:off x="2638279" y="3914775"/>
          <a:ext cx="7124846" cy="1314450"/>
        </p:xfrm>
        <a:graphic>
          <a:graphicData uri="http://schemas.openxmlformats.org/drawingml/2006/table">
            <a:tbl>
              <a:tblPr firstRow="1" bandRow="1">
                <a:tableStyleId>{5C22544A-7EE6-4342-B048-85BDC9FD1C3A}</a:tableStyleId>
              </a:tblPr>
              <a:tblGrid>
                <a:gridCol w="4303736">
                  <a:extLst>
                    <a:ext uri="{9D8B030D-6E8A-4147-A177-3AD203B41FA5}">
                      <a16:colId xmlns:a16="http://schemas.microsoft.com/office/drawing/2014/main" val="2041377669"/>
                    </a:ext>
                  </a:extLst>
                </a:gridCol>
                <a:gridCol w="1523811">
                  <a:extLst>
                    <a:ext uri="{9D8B030D-6E8A-4147-A177-3AD203B41FA5}">
                      <a16:colId xmlns:a16="http://schemas.microsoft.com/office/drawing/2014/main" val="1658880875"/>
                    </a:ext>
                  </a:extLst>
                </a:gridCol>
                <a:gridCol w="1297299">
                  <a:extLst>
                    <a:ext uri="{9D8B030D-6E8A-4147-A177-3AD203B41FA5}">
                      <a16:colId xmlns:a16="http://schemas.microsoft.com/office/drawing/2014/main" val="4205797833"/>
                    </a:ext>
                  </a:extLst>
                </a:gridCol>
              </a:tblGrid>
              <a:tr h="219075">
                <a:tc>
                  <a:txBody>
                    <a:bodyPr/>
                    <a:lstStyle/>
                    <a:p>
                      <a:pPr algn="ctr" fontAlgn="ctr"/>
                      <a:r>
                        <a:rPr lang="es-CO" sz="1100" u="none" strike="noStrike" dirty="0">
                          <a:effectLst/>
                        </a:rPr>
                        <a:t>MODELO ATENCION</a:t>
                      </a:r>
                      <a:endParaRPr lang="es-CO"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CO" sz="1100" u="none" strike="noStrike" dirty="0">
                          <a:effectLst/>
                        </a:rPr>
                        <a:t>NUMERO</a:t>
                      </a:r>
                      <a:endParaRPr lang="es-CO"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CO" sz="1100" u="none" strike="noStrike" dirty="0">
                          <a:effectLst/>
                        </a:rPr>
                        <a:t>%</a:t>
                      </a:r>
                      <a:endParaRPr lang="es-CO" sz="11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855516085"/>
                  </a:ext>
                </a:extLst>
              </a:tr>
              <a:tr h="219075">
                <a:tc>
                  <a:txBody>
                    <a:bodyPr/>
                    <a:lstStyle/>
                    <a:p>
                      <a:pPr algn="ctr" fontAlgn="b"/>
                      <a:r>
                        <a:rPr lang="es-CO" sz="1100" u="none" strike="noStrike" dirty="0">
                          <a:effectLst/>
                        </a:rPr>
                        <a:t>CONSULTA EXTERNA</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s-CO" sz="1100" u="none" strike="noStrike" dirty="0">
                          <a:effectLst/>
                        </a:rPr>
                        <a:t>67.657 </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100" u="none" strike="noStrike" dirty="0">
                          <a:effectLst/>
                        </a:rPr>
                        <a:t>75%</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614976336"/>
                  </a:ext>
                </a:extLst>
              </a:tr>
              <a:tr h="219075">
                <a:tc>
                  <a:txBody>
                    <a:bodyPr/>
                    <a:lstStyle/>
                    <a:p>
                      <a:pPr algn="ctr" fontAlgn="b"/>
                      <a:r>
                        <a:rPr lang="es-CO" sz="1100" u="none" strike="noStrike" dirty="0">
                          <a:effectLst/>
                        </a:rPr>
                        <a:t>MEDICINA ESPECIALIZADA</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CO" sz="1100" u="none" strike="noStrike" dirty="0">
                          <a:effectLst/>
                        </a:rPr>
                        <a:t>                                    21.687 </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100" u="none" strike="noStrike" dirty="0">
                          <a:effectLst/>
                        </a:rPr>
                        <a:t>24%</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96575087"/>
                  </a:ext>
                </a:extLst>
              </a:tr>
              <a:tr h="219075">
                <a:tc>
                  <a:txBody>
                    <a:bodyPr/>
                    <a:lstStyle/>
                    <a:p>
                      <a:pPr algn="ctr" fontAlgn="b"/>
                      <a:r>
                        <a:rPr lang="es-CO" sz="1100" u="none" strike="noStrike" dirty="0">
                          <a:effectLst/>
                        </a:rPr>
                        <a:t>MEDICNA ANCESTRAL</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CO" sz="1100" u="none" strike="noStrike" dirty="0">
                          <a:effectLst/>
                        </a:rPr>
                        <a:t>                                           991 </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100" u="none" strike="noStrike" dirty="0">
                          <a:effectLst/>
                        </a:rPr>
                        <a:t>1%</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571296056"/>
                  </a:ext>
                </a:extLst>
              </a:tr>
              <a:tr h="219075">
                <a:tc>
                  <a:txBody>
                    <a:bodyPr/>
                    <a:lstStyle/>
                    <a:p>
                      <a:pPr algn="ctr" fontAlgn="b"/>
                      <a:r>
                        <a:rPr lang="es-CO" sz="1100" u="none" strike="noStrike" dirty="0">
                          <a:effectLst/>
                        </a:rPr>
                        <a:t>OTRAS ATENCIONES</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s-CO" sz="1100" u="none" strike="noStrike" dirty="0">
                          <a:effectLst/>
                        </a:rPr>
                        <a:t>254</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100" u="none" strike="noStrike" dirty="0">
                          <a:effectLst/>
                        </a:rPr>
                        <a:t>0%</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663527213"/>
                  </a:ext>
                </a:extLst>
              </a:tr>
              <a:tr h="219075">
                <a:tc>
                  <a:txBody>
                    <a:bodyPr/>
                    <a:lstStyle/>
                    <a:p>
                      <a:pPr algn="ctr" fontAlgn="b"/>
                      <a:r>
                        <a:rPr lang="es-CO" sz="1100" u="none" strike="noStrike" dirty="0">
                          <a:effectLst/>
                        </a:rPr>
                        <a:t>TOTAL ACTIVIDADES</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CO" sz="1100" u="none" strike="noStrike" dirty="0">
                          <a:effectLst/>
                        </a:rPr>
                        <a:t>                 90.589 </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100" u="none" strike="noStrike" dirty="0">
                          <a:effectLst/>
                        </a:rPr>
                        <a:t>100%</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212107552"/>
                  </a:ext>
                </a:extLst>
              </a:tr>
            </a:tbl>
          </a:graphicData>
        </a:graphic>
      </p:graphicFrame>
    </p:spTree>
    <p:extLst>
      <p:ext uri="{BB962C8B-B14F-4D97-AF65-F5344CB8AC3E}">
        <p14:creationId xmlns:p14="http://schemas.microsoft.com/office/powerpoint/2010/main" val="28009167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D4DB12E3-9F46-0119-F5E3-C2AFCD6DD2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graphicFrame>
        <p:nvGraphicFramePr>
          <p:cNvPr id="7" name="Tabla 6"/>
          <p:cNvGraphicFramePr>
            <a:graphicFrameLocks noGrp="1"/>
          </p:cNvGraphicFramePr>
          <p:nvPr>
            <p:extLst>
              <p:ext uri="{D42A27DB-BD31-4B8C-83A1-F6EECF244321}">
                <p14:modId xmlns:p14="http://schemas.microsoft.com/office/powerpoint/2010/main" val="3293067413"/>
              </p:ext>
            </p:extLst>
          </p:nvPr>
        </p:nvGraphicFramePr>
        <p:xfrm>
          <a:off x="2762251" y="1690688"/>
          <a:ext cx="6991350" cy="3586161"/>
        </p:xfrm>
        <a:graphic>
          <a:graphicData uri="http://schemas.openxmlformats.org/drawingml/2006/table">
            <a:tbl>
              <a:tblPr firstRow="1" bandRow="1">
                <a:tableStyleId>{5C22544A-7EE6-4342-B048-85BDC9FD1C3A}</a:tableStyleId>
              </a:tblPr>
              <a:tblGrid>
                <a:gridCol w="3460677">
                  <a:extLst>
                    <a:ext uri="{9D8B030D-6E8A-4147-A177-3AD203B41FA5}">
                      <a16:colId xmlns:a16="http://schemas.microsoft.com/office/drawing/2014/main" val="20000"/>
                    </a:ext>
                  </a:extLst>
                </a:gridCol>
                <a:gridCol w="3530673">
                  <a:extLst>
                    <a:ext uri="{9D8B030D-6E8A-4147-A177-3AD203B41FA5}">
                      <a16:colId xmlns:a16="http://schemas.microsoft.com/office/drawing/2014/main" val="20001"/>
                    </a:ext>
                  </a:extLst>
                </a:gridCol>
              </a:tblGrid>
              <a:tr h="989607">
                <a:tc>
                  <a:txBody>
                    <a:bodyPr/>
                    <a:lstStyle/>
                    <a:p>
                      <a:pPr algn="ctr" fontAlgn="ctr"/>
                      <a:endParaRPr lang="es-CO" sz="2000" b="1" u="none" strike="noStrike" dirty="0">
                        <a:solidFill>
                          <a:schemeClr val="tx1"/>
                        </a:solidFill>
                        <a:effectLst/>
                        <a:latin typeface="Arial" panose="020B0604020202020204" pitchFamily="34" charset="0"/>
                        <a:cs typeface="Arial" panose="020B0604020202020204" pitchFamily="34" charset="0"/>
                      </a:endParaRPr>
                    </a:p>
                    <a:p>
                      <a:pPr algn="ctr" fontAlgn="ctr"/>
                      <a:r>
                        <a:rPr lang="es-CO" sz="2000" b="1" u="none" strike="noStrike" dirty="0">
                          <a:solidFill>
                            <a:schemeClr val="tx1"/>
                          </a:solidFill>
                          <a:effectLst/>
                          <a:latin typeface="Arial" panose="020B0604020202020204" pitchFamily="34" charset="0"/>
                          <a:cs typeface="Arial" panose="020B0604020202020204" pitchFamily="34" charset="0"/>
                        </a:rPr>
                        <a:t>CONSULTAS GENERALES</a:t>
                      </a:r>
                    </a:p>
                    <a:p>
                      <a:pPr algn="ctr" fontAlgn="ctr"/>
                      <a:endParaRPr lang="es-CO" sz="20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b"/>
                      <a:r>
                        <a:rPr lang="es-CO" sz="2000" b="1" u="none" strike="noStrike" dirty="0">
                          <a:solidFill>
                            <a:schemeClr val="tx1"/>
                          </a:solidFill>
                          <a:effectLst/>
                          <a:latin typeface="Arial" panose="020B0604020202020204" pitchFamily="34" charset="0"/>
                          <a:cs typeface="Arial" panose="020B0604020202020204" pitchFamily="34" charset="0"/>
                        </a:rPr>
                        <a:t>USUARIOS ATENDIDOS</a:t>
                      </a:r>
                    </a:p>
                    <a:p>
                      <a:pPr algn="ctr" fontAlgn="b"/>
                      <a:endParaRPr lang="es-CO" sz="20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00"/>
                  </a:ext>
                </a:extLst>
              </a:tr>
              <a:tr h="539654">
                <a:tc>
                  <a:txBody>
                    <a:bodyPr/>
                    <a:lstStyle/>
                    <a:p>
                      <a:pPr algn="l" fontAlgn="b"/>
                      <a:r>
                        <a:rPr lang="es-CO" sz="2000" u="none" strike="noStrike" dirty="0">
                          <a:effectLst/>
                          <a:latin typeface="Arial" panose="020B0604020202020204" pitchFamily="34" charset="0"/>
                          <a:cs typeface="Arial" panose="020B0604020202020204" pitchFamily="34" charset="0"/>
                        </a:rPr>
                        <a:t>Médico General</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ctr" fontAlgn="b"/>
                      <a:r>
                        <a:rPr lang="es-CO" sz="2000" b="0" u="none" strike="noStrike" dirty="0">
                          <a:effectLst/>
                          <a:latin typeface="Arial" panose="020B0604020202020204" pitchFamily="34" charset="0"/>
                          <a:cs typeface="Arial" panose="020B0604020202020204" pitchFamily="34" charset="0"/>
                        </a:rPr>
                        <a:t>12.602</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01"/>
                  </a:ext>
                </a:extLst>
              </a:tr>
              <a:tr h="425028">
                <a:tc>
                  <a:txBody>
                    <a:bodyPr/>
                    <a:lstStyle/>
                    <a:p>
                      <a:pPr algn="l" fontAlgn="b"/>
                      <a:r>
                        <a:rPr lang="es-CO" sz="2000" u="none" strike="noStrike" dirty="0">
                          <a:effectLst/>
                          <a:latin typeface="Arial" panose="020B0604020202020204" pitchFamily="34" charset="0"/>
                          <a:cs typeface="Arial" panose="020B0604020202020204" pitchFamily="34" charset="0"/>
                        </a:rPr>
                        <a:t>Enfermería </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ctr" fontAlgn="b"/>
                      <a:r>
                        <a:rPr lang="es-CO" sz="2000" b="0" u="none" strike="noStrike" dirty="0">
                          <a:effectLst/>
                          <a:latin typeface="Arial" panose="020B0604020202020204" pitchFamily="34" charset="0"/>
                          <a:cs typeface="Arial" panose="020B0604020202020204" pitchFamily="34" charset="0"/>
                        </a:rPr>
                        <a:t>7.546</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02"/>
                  </a:ext>
                </a:extLst>
              </a:tr>
              <a:tr h="425028">
                <a:tc>
                  <a:txBody>
                    <a:bodyPr/>
                    <a:lstStyle/>
                    <a:p>
                      <a:pPr algn="l" fontAlgn="b"/>
                      <a:r>
                        <a:rPr lang="es-CO" sz="2000" u="none" strike="noStrike" dirty="0">
                          <a:effectLst/>
                          <a:latin typeface="Arial" panose="020B0604020202020204" pitchFamily="34" charset="0"/>
                          <a:cs typeface="Arial" panose="020B0604020202020204" pitchFamily="34" charset="0"/>
                        </a:rPr>
                        <a:t>Psicología </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ctr" fontAlgn="b"/>
                      <a:r>
                        <a:rPr lang="es-MX" sz="2000" b="0" i="0" u="none" strike="noStrike" dirty="0">
                          <a:solidFill>
                            <a:srgbClr val="000000"/>
                          </a:solidFill>
                          <a:effectLst/>
                          <a:latin typeface="Arial" panose="020B0604020202020204" pitchFamily="34" charset="0"/>
                          <a:cs typeface="Arial" panose="020B0604020202020204" pitchFamily="34" charset="0"/>
                        </a:rPr>
                        <a:t>2.347</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03"/>
                  </a:ext>
                </a:extLst>
              </a:tr>
              <a:tr h="418871">
                <a:tc>
                  <a:txBody>
                    <a:bodyPr/>
                    <a:lstStyle/>
                    <a:p>
                      <a:pPr algn="l" fontAlgn="b"/>
                      <a:r>
                        <a:rPr lang="es-CO" sz="2000" u="none" strike="noStrike" dirty="0">
                          <a:effectLst/>
                          <a:latin typeface="Arial" panose="020B0604020202020204" pitchFamily="34" charset="0"/>
                          <a:cs typeface="Arial" panose="020B0604020202020204" pitchFamily="34" charset="0"/>
                        </a:rPr>
                        <a:t>Odontología </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ctr" fontAlgn="b"/>
                      <a:r>
                        <a:rPr lang="es-MX" sz="2000" b="0" i="0" u="none" strike="noStrike" dirty="0">
                          <a:solidFill>
                            <a:srgbClr val="000000"/>
                          </a:solidFill>
                          <a:effectLst/>
                          <a:latin typeface="Arial" panose="020B0604020202020204" pitchFamily="34" charset="0"/>
                          <a:cs typeface="Arial" panose="020B0604020202020204" pitchFamily="34" charset="0"/>
                        </a:rPr>
                        <a:t>11.992</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04"/>
                  </a:ext>
                </a:extLst>
              </a:tr>
              <a:tr h="418871">
                <a:tc>
                  <a:txBody>
                    <a:bodyPr/>
                    <a:lstStyle/>
                    <a:p>
                      <a:pPr algn="l" fontAlgn="b"/>
                      <a:r>
                        <a:rPr lang="es-MX" sz="2000" b="0" i="0" u="none" strike="noStrike" dirty="0">
                          <a:solidFill>
                            <a:schemeClr val="dk1"/>
                          </a:solidFill>
                          <a:effectLst/>
                          <a:latin typeface="Arial" panose="020B0604020202020204" pitchFamily="34" charset="0"/>
                          <a:cs typeface="Arial" panose="020B0604020202020204" pitchFamily="34" charset="0"/>
                        </a:rPr>
                        <a:t>Medicina</a:t>
                      </a:r>
                      <a:r>
                        <a:rPr lang="es-MX" sz="2000" b="0" i="0" u="none" strike="noStrike" baseline="0" dirty="0">
                          <a:solidFill>
                            <a:schemeClr val="dk1"/>
                          </a:solidFill>
                          <a:effectLst/>
                          <a:latin typeface="Arial" panose="020B0604020202020204" pitchFamily="34" charset="0"/>
                          <a:cs typeface="Arial" panose="020B0604020202020204" pitchFamily="34" charset="0"/>
                        </a:rPr>
                        <a:t> Tradicional </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ctr" fontAlgn="b"/>
                      <a:r>
                        <a:rPr lang="es-MX" sz="2000" b="0" i="0" u="none" strike="noStrike" dirty="0">
                          <a:solidFill>
                            <a:srgbClr val="000000"/>
                          </a:solidFill>
                          <a:effectLst/>
                          <a:latin typeface="Arial" panose="020B0604020202020204" pitchFamily="34" charset="0"/>
                          <a:cs typeface="Arial" panose="020B0604020202020204" pitchFamily="34" charset="0"/>
                        </a:rPr>
                        <a:t>1.515</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05"/>
                  </a:ext>
                </a:extLst>
              </a:tr>
              <a:tr h="369102">
                <a:tc>
                  <a:txBody>
                    <a:bodyPr/>
                    <a:lstStyle/>
                    <a:p>
                      <a:pPr algn="l" fontAlgn="ctr"/>
                      <a:r>
                        <a:rPr lang="es-MX" sz="2000" b="0" i="0" u="none" strike="noStrike" dirty="0">
                          <a:solidFill>
                            <a:srgbClr val="000000"/>
                          </a:solidFill>
                          <a:effectLst/>
                          <a:latin typeface="Arial" panose="020B0604020202020204" pitchFamily="34" charset="0"/>
                          <a:cs typeface="Arial" panose="020B0604020202020204" pitchFamily="34" charset="0"/>
                        </a:rPr>
                        <a:t>Total de actividades</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b"/>
                      <a:r>
                        <a:rPr lang="es-MX" sz="2000" b="1" i="0" u="none" strike="noStrike" dirty="0">
                          <a:solidFill>
                            <a:srgbClr val="000000"/>
                          </a:solidFill>
                          <a:effectLst/>
                          <a:latin typeface="Arial" panose="020B0604020202020204" pitchFamily="34" charset="0"/>
                          <a:cs typeface="Arial" panose="020B0604020202020204" pitchFamily="34" charset="0"/>
                        </a:rPr>
                        <a:t>36.002</a:t>
                      </a:r>
                      <a:endParaRPr lang="es-CO"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06"/>
                  </a:ext>
                </a:extLst>
              </a:tr>
            </a:tbl>
          </a:graphicData>
        </a:graphic>
      </p:graphicFrame>
      <p:sp>
        <p:nvSpPr>
          <p:cNvPr id="4" name="Título 3">
            <a:extLst>
              <a:ext uri="{FF2B5EF4-FFF2-40B4-BE49-F238E27FC236}">
                <a16:creationId xmlns:a16="http://schemas.microsoft.com/office/drawing/2014/main" id="{EE4B54CF-64AE-B378-0491-73E5E8F88A7D}"/>
              </a:ext>
            </a:extLst>
          </p:cNvPr>
          <p:cNvSpPr>
            <a:spLocks noGrp="1"/>
          </p:cNvSpPr>
          <p:nvPr>
            <p:ph type="title"/>
          </p:nvPr>
        </p:nvSpPr>
        <p:spPr>
          <a:xfrm>
            <a:off x="1814944" y="365125"/>
            <a:ext cx="9538855" cy="1325563"/>
          </a:xfrm>
        </p:spPr>
        <p:txBody>
          <a:bodyPr>
            <a:normAutofit/>
          </a:bodyPr>
          <a:lstStyle/>
          <a:p>
            <a:pPr algn="ctr"/>
            <a:r>
              <a:rPr lang="es-CO" sz="2800" b="1" dirty="0">
                <a:latin typeface="Arial" panose="020B0604020202020204" pitchFamily="34" charset="0"/>
                <a:cs typeface="Arial" panose="020B0604020202020204" pitchFamily="34" charset="0"/>
              </a:rPr>
              <a:t>MODELO DE ATENCIÓN IPS INDIGENA MALLAMAS LETICIA</a:t>
            </a:r>
            <a:endParaRPr lang="es-419"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294180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Descripción generada automáticamente">
            <a:extLst>
              <a:ext uri="{FF2B5EF4-FFF2-40B4-BE49-F238E27FC236}">
                <a16:creationId xmlns:a16="http://schemas.microsoft.com/office/drawing/2014/main" id="{41E58219-F195-4D8D-40AC-EFF6D14A3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3338611831"/>
              </p:ext>
            </p:extLst>
          </p:nvPr>
        </p:nvGraphicFramePr>
        <p:xfrm>
          <a:off x="277091" y="1507981"/>
          <a:ext cx="11277600" cy="3305390"/>
        </p:xfrm>
        <a:graphic>
          <a:graphicData uri="http://schemas.openxmlformats.org/drawingml/2006/table">
            <a:tbl>
              <a:tblPr firstRow="1" bandRow="1">
                <a:tableStyleId>{5C22544A-7EE6-4342-B048-85BDC9FD1C3A}</a:tableStyleId>
              </a:tblPr>
              <a:tblGrid>
                <a:gridCol w="3726873">
                  <a:extLst>
                    <a:ext uri="{9D8B030D-6E8A-4147-A177-3AD203B41FA5}">
                      <a16:colId xmlns:a16="http://schemas.microsoft.com/office/drawing/2014/main" val="20000"/>
                    </a:ext>
                  </a:extLst>
                </a:gridCol>
                <a:gridCol w="1911927">
                  <a:extLst>
                    <a:ext uri="{9D8B030D-6E8A-4147-A177-3AD203B41FA5}">
                      <a16:colId xmlns:a16="http://schemas.microsoft.com/office/drawing/2014/main" val="20001"/>
                    </a:ext>
                  </a:extLst>
                </a:gridCol>
                <a:gridCol w="3823854">
                  <a:extLst>
                    <a:ext uri="{9D8B030D-6E8A-4147-A177-3AD203B41FA5}">
                      <a16:colId xmlns:a16="http://schemas.microsoft.com/office/drawing/2014/main" val="20002"/>
                    </a:ext>
                  </a:extLst>
                </a:gridCol>
                <a:gridCol w="1814946">
                  <a:extLst>
                    <a:ext uri="{9D8B030D-6E8A-4147-A177-3AD203B41FA5}">
                      <a16:colId xmlns:a16="http://schemas.microsoft.com/office/drawing/2014/main" val="20003"/>
                    </a:ext>
                  </a:extLst>
                </a:gridCol>
              </a:tblGrid>
              <a:tr h="362383">
                <a:tc gridSpan="2">
                  <a:txBody>
                    <a:bodyPr/>
                    <a:lstStyle/>
                    <a:p>
                      <a:pPr algn="ctr"/>
                      <a:r>
                        <a:rPr lang="es-MX" sz="2000" dirty="0">
                          <a:solidFill>
                            <a:schemeClr val="tx1"/>
                          </a:solidFill>
                          <a:latin typeface="Arial" panose="020B0604020202020204" pitchFamily="34" charset="0"/>
                          <a:cs typeface="Arial" panose="020B0604020202020204" pitchFamily="34" charset="0"/>
                        </a:rPr>
                        <a:t>SEDE</a:t>
                      </a:r>
                      <a:r>
                        <a:rPr lang="es-MX" sz="2000" baseline="0" dirty="0">
                          <a:solidFill>
                            <a:schemeClr val="tx1"/>
                          </a:solidFill>
                          <a:latin typeface="Arial" panose="020B0604020202020204" pitchFamily="34" charset="0"/>
                          <a:cs typeface="Arial" panose="020B0604020202020204" pitchFamily="34" charset="0"/>
                        </a:rPr>
                        <a:t> IPIALES</a:t>
                      </a:r>
                      <a:endParaRPr lang="es-CO" sz="2000" dirty="0">
                        <a:solidFill>
                          <a:schemeClr val="tx1"/>
                        </a:solidFill>
                        <a:latin typeface="Arial" panose="020B0604020202020204" pitchFamily="34" charset="0"/>
                        <a:cs typeface="Arial" panose="020B0604020202020204" pitchFamily="34" charset="0"/>
                      </a:endParaRPr>
                    </a:p>
                  </a:txBody>
                  <a:tcPr>
                    <a:solidFill>
                      <a:schemeClr val="accent6">
                        <a:lumMod val="40000"/>
                        <a:lumOff val="60000"/>
                      </a:schemeClr>
                    </a:solidFill>
                  </a:tcPr>
                </a:tc>
                <a:tc hMerge="1">
                  <a:txBody>
                    <a:bodyPr/>
                    <a:lstStyle/>
                    <a:p>
                      <a:endParaRPr lang="es-CO" dirty="0"/>
                    </a:p>
                  </a:txBody>
                  <a:tcPr>
                    <a:solidFill>
                      <a:schemeClr val="accent6">
                        <a:lumMod val="20000"/>
                        <a:lumOff val="80000"/>
                      </a:schemeClr>
                    </a:solidFill>
                  </a:tcPr>
                </a:tc>
                <a:tc gridSpan="2">
                  <a:txBody>
                    <a:bodyPr/>
                    <a:lstStyle/>
                    <a:p>
                      <a:pPr algn="ctr"/>
                      <a:r>
                        <a:rPr lang="es-MX" sz="2000" dirty="0">
                          <a:solidFill>
                            <a:schemeClr val="tx1"/>
                          </a:solidFill>
                          <a:latin typeface="Arial" panose="020B0604020202020204" pitchFamily="34" charset="0"/>
                          <a:cs typeface="Arial" panose="020B0604020202020204" pitchFamily="34" charset="0"/>
                        </a:rPr>
                        <a:t>SEDE LETICIA</a:t>
                      </a:r>
                      <a:endParaRPr lang="es-CO" sz="2000" dirty="0">
                        <a:solidFill>
                          <a:schemeClr val="tx1"/>
                        </a:solidFill>
                        <a:latin typeface="Arial" panose="020B0604020202020204" pitchFamily="34" charset="0"/>
                        <a:cs typeface="Arial" panose="020B0604020202020204" pitchFamily="34" charset="0"/>
                      </a:endParaRPr>
                    </a:p>
                  </a:txBody>
                  <a:tcPr>
                    <a:solidFill>
                      <a:schemeClr val="accent6">
                        <a:lumMod val="40000"/>
                        <a:lumOff val="60000"/>
                      </a:schemeClr>
                    </a:solidFill>
                  </a:tcPr>
                </a:tc>
                <a:tc hMerge="1">
                  <a:txBody>
                    <a:bodyPr/>
                    <a:lstStyle/>
                    <a:p>
                      <a:endParaRPr lang="es-CO" dirty="0"/>
                    </a:p>
                  </a:txBody>
                  <a:tcPr>
                    <a:solidFill>
                      <a:schemeClr val="accent6">
                        <a:lumMod val="20000"/>
                        <a:lumOff val="80000"/>
                      </a:schemeClr>
                    </a:solidFill>
                  </a:tcPr>
                </a:tc>
                <a:extLst>
                  <a:ext uri="{0D108BD9-81ED-4DB2-BD59-A6C34878D82A}">
                    <a16:rowId xmlns:a16="http://schemas.microsoft.com/office/drawing/2014/main" val="10000"/>
                  </a:ext>
                </a:extLst>
              </a:tr>
              <a:tr h="524281">
                <a:tc>
                  <a:txBody>
                    <a:bodyPr/>
                    <a:lstStyle/>
                    <a:p>
                      <a:pPr algn="just">
                        <a:lnSpc>
                          <a:spcPct val="115000"/>
                        </a:lnSpc>
                        <a:spcAft>
                          <a:spcPts val="0"/>
                        </a:spcAft>
                      </a:pPr>
                      <a:r>
                        <a:rPr lang="es-CO" sz="2000" dirty="0">
                          <a:effectLst/>
                          <a:latin typeface="Arial" panose="020B0604020202020204" pitchFamily="34" charset="0"/>
                          <a:ea typeface="Calibri" panose="020F0502020204030204" pitchFamily="34" charset="0"/>
                          <a:cs typeface="Arial" panose="020B0604020202020204" pitchFamily="34" charset="0"/>
                        </a:rPr>
                        <a:t>Equipo Médico Científico</a:t>
                      </a:r>
                    </a:p>
                  </a:txBody>
                  <a:tcPr marL="68580" marR="68580" marT="0" marB="0">
                    <a:solidFill>
                      <a:schemeClr val="accent6">
                        <a:lumMod val="40000"/>
                        <a:lumOff val="60000"/>
                      </a:schemeClr>
                    </a:solidFill>
                  </a:tcPr>
                </a:tc>
                <a:tc>
                  <a:txBody>
                    <a:bodyPr/>
                    <a:lstStyle/>
                    <a:p>
                      <a:pPr algn="just">
                        <a:lnSpc>
                          <a:spcPct val="115000"/>
                        </a:lnSpc>
                        <a:spcAft>
                          <a:spcPts val="0"/>
                        </a:spcAft>
                      </a:pPr>
                      <a:r>
                        <a:rPr lang="es-CO" sz="2000" dirty="0">
                          <a:effectLst/>
                          <a:latin typeface="Arial" panose="020B0604020202020204" pitchFamily="34" charset="0"/>
                          <a:ea typeface="Calibri" panose="020F0502020204030204" pitchFamily="34" charset="0"/>
                          <a:cs typeface="Arial" panose="020B0604020202020204" pitchFamily="34" charset="0"/>
                        </a:rPr>
                        <a:t>$38.128.250</a:t>
                      </a:r>
                    </a:p>
                  </a:txBody>
                  <a:tcPr marL="68580" marR="68580" marT="0" marB="0">
                    <a:solidFill>
                      <a:schemeClr val="accent6">
                        <a:lumMod val="40000"/>
                        <a:lumOff val="60000"/>
                      </a:schemeClr>
                    </a:solidFill>
                  </a:tcPr>
                </a:tc>
                <a:tc>
                  <a:txBody>
                    <a:bodyPr/>
                    <a:lstStyle/>
                    <a:p>
                      <a:pPr algn="just">
                        <a:lnSpc>
                          <a:spcPct val="115000"/>
                        </a:lnSpc>
                        <a:spcAft>
                          <a:spcPts val="0"/>
                        </a:spcAft>
                      </a:pPr>
                      <a:r>
                        <a:rPr lang="es-CO" sz="2000" dirty="0">
                          <a:effectLst/>
                          <a:latin typeface="Arial" panose="020B0604020202020204" pitchFamily="34" charset="0"/>
                          <a:ea typeface="Calibri" panose="020F0502020204030204" pitchFamily="34" charset="0"/>
                          <a:cs typeface="Arial" panose="020B0604020202020204" pitchFamily="34" charset="0"/>
                        </a:rPr>
                        <a:t>Mejoras Maloka IPS Leticia</a:t>
                      </a:r>
                    </a:p>
                  </a:txBody>
                  <a:tcPr marL="68580" marR="68580" marT="0" marB="0">
                    <a:solidFill>
                      <a:schemeClr val="accent6">
                        <a:lumMod val="40000"/>
                        <a:lumOff val="60000"/>
                      </a:schemeClr>
                    </a:solidFill>
                  </a:tcPr>
                </a:tc>
                <a:tc>
                  <a:txBody>
                    <a:bodyPr/>
                    <a:lstStyle/>
                    <a:p>
                      <a:pPr algn="just">
                        <a:lnSpc>
                          <a:spcPct val="115000"/>
                        </a:lnSpc>
                        <a:spcAft>
                          <a:spcPts val="0"/>
                        </a:spcAft>
                      </a:pPr>
                      <a:r>
                        <a:rPr lang="es-CO" sz="2000" dirty="0">
                          <a:effectLst/>
                          <a:latin typeface="Arial" panose="020B0604020202020204" pitchFamily="34" charset="0"/>
                          <a:ea typeface="Calibri" panose="020F0502020204030204" pitchFamily="34" charset="0"/>
                          <a:cs typeface="Arial" panose="020B0604020202020204" pitchFamily="34" charset="0"/>
                        </a:rPr>
                        <a:t>$28.364.506</a:t>
                      </a:r>
                    </a:p>
                  </a:txBody>
                  <a:tcPr marL="68580" marR="68580" marT="0" marB="0">
                    <a:solidFill>
                      <a:schemeClr val="accent6">
                        <a:lumMod val="40000"/>
                        <a:lumOff val="60000"/>
                      </a:schemeClr>
                    </a:solidFill>
                  </a:tcPr>
                </a:tc>
                <a:extLst>
                  <a:ext uri="{0D108BD9-81ED-4DB2-BD59-A6C34878D82A}">
                    <a16:rowId xmlns:a16="http://schemas.microsoft.com/office/drawing/2014/main" val="10001"/>
                  </a:ext>
                </a:extLst>
              </a:tr>
              <a:tr h="1189329">
                <a:tc>
                  <a:txBody>
                    <a:bodyPr/>
                    <a:lstStyle/>
                    <a:p>
                      <a:pPr algn="just">
                        <a:lnSpc>
                          <a:spcPct val="115000"/>
                        </a:lnSpc>
                        <a:spcAft>
                          <a:spcPts val="0"/>
                        </a:spcAft>
                      </a:pPr>
                      <a:r>
                        <a:rPr lang="es-CO" sz="2000" dirty="0">
                          <a:effectLst/>
                          <a:latin typeface="Arial" panose="020B0604020202020204" pitchFamily="34" charset="0"/>
                          <a:ea typeface="Calibri" panose="020F0502020204030204" pitchFamily="34" charset="0"/>
                          <a:cs typeface="Arial" panose="020B0604020202020204" pitchFamily="34" charset="0"/>
                        </a:rPr>
                        <a:t>Construcción de 3 consultorios (</a:t>
                      </a:r>
                      <a:r>
                        <a:rPr lang="es-CO" sz="1800" dirty="0">
                          <a:effectLst/>
                          <a:latin typeface="Arial" panose="020B0604020202020204" pitchFamily="34" charset="0"/>
                          <a:ea typeface="Calibri" panose="020F0502020204030204" pitchFamily="34" charset="0"/>
                          <a:cs typeface="Arial" panose="020B0604020202020204" pitchFamily="34" charset="0"/>
                        </a:rPr>
                        <a:t>Medicina General, Odontología, Psicología</a:t>
                      </a:r>
                      <a:r>
                        <a:rPr lang="es-CO" sz="2000" dirty="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solidFill>
                      <a:schemeClr val="accent6">
                        <a:lumMod val="40000"/>
                        <a:lumOff val="60000"/>
                      </a:schemeClr>
                    </a:solidFill>
                  </a:tcPr>
                </a:tc>
                <a:tc>
                  <a:txBody>
                    <a:bodyPr/>
                    <a:lstStyle/>
                    <a:p>
                      <a:pPr algn="just">
                        <a:lnSpc>
                          <a:spcPct val="115000"/>
                        </a:lnSpc>
                        <a:spcAft>
                          <a:spcPts val="0"/>
                        </a:spcAft>
                      </a:pPr>
                      <a:r>
                        <a:rPr lang="es-CO" sz="2000" b="1" dirty="0">
                          <a:effectLst/>
                          <a:latin typeface="Arial" panose="020B0604020202020204" pitchFamily="34" charset="0"/>
                          <a:ea typeface="Calibri" panose="020F0502020204030204" pitchFamily="34" charset="0"/>
                          <a:cs typeface="Arial" panose="020B0604020202020204" pitchFamily="34" charset="0"/>
                        </a:rPr>
                        <a:t> </a:t>
                      </a:r>
                      <a:endParaRPr lang="es-CO"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0"/>
                        </a:spcAft>
                      </a:pPr>
                      <a:r>
                        <a:rPr lang="es-CO" sz="2000" dirty="0">
                          <a:effectLst/>
                          <a:latin typeface="Arial" panose="020B0604020202020204" pitchFamily="34" charset="0"/>
                          <a:ea typeface="Calibri" panose="020F0502020204030204" pitchFamily="34" charset="0"/>
                          <a:cs typeface="Arial" panose="020B0604020202020204" pitchFamily="34" charset="0"/>
                        </a:rPr>
                        <a:t>$70.400.000</a:t>
                      </a:r>
                    </a:p>
                  </a:txBody>
                  <a:tcPr marL="68580" marR="68580" marT="0" marB="0">
                    <a:solidFill>
                      <a:schemeClr val="accent6">
                        <a:lumMod val="40000"/>
                        <a:lumOff val="60000"/>
                      </a:schemeClr>
                    </a:solidFill>
                  </a:tcPr>
                </a:tc>
                <a:tc rowSpan="2">
                  <a:txBody>
                    <a:bodyPr/>
                    <a:lstStyle/>
                    <a:p>
                      <a:pPr algn="just">
                        <a:lnSpc>
                          <a:spcPct val="115000"/>
                        </a:lnSpc>
                        <a:spcAft>
                          <a:spcPts val="0"/>
                        </a:spcAft>
                      </a:pPr>
                      <a:r>
                        <a:rPr lang="es-CO" sz="2000" dirty="0">
                          <a:effectLst/>
                          <a:latin typeface="Arial" panose="020B0604020202020204" pitchFamily="34" charset="0"/>
                          <a:ea typeface="Calibri" panose="020F0502020204030204" pitchFamily="34" charset="0"/>
                          <a:cs typeface="Arial" panose="020B0604020202020204" pitchFamily="34" charset="0"/>
                        </a:rPr>
                        <a:t>Construcción de 3 consultorios ( </a:t>
                      </a:r>
                      <a:r>
                        <a:rPr lang="es-CO" sz="1800" dirty="0">
                          <a:effectLst/>
                          <a:latin typeface="Arial" panose="020B0604020202020204" pitchFamily="34" charset="0"/>
                          <a:ea typeface="Calibri" panose="020F0502020204030204" pitchFamily="34" charset="0"/>
                          <a:cs typeface="Arial" panose="020B0604020202020204" pitchFamily="34" charset="0"/>
                        </a:rPr>
                        <a:t>Medicina General, Psicología, Nutrición)</a:t>
                      </a:r>
                      <a:endParaRPr lang="es-CO"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rowSpan="2">
                  <a:txBody>
                    <a:bodyPr/>
                    <a:lstStyle/>
                    <a:p>
                      <a:pPr algn="just">
                        <a:lnSpc>
                          <a:spcPct val="115000"/>
                        </a:lnSpc>
                        <a:spcAft>
                          <a:spcPts val="0"/>
                        </a:spcAft>
                      </a:pPr>
                      <a:r>
                        <a:rPr lang="es-CO" sz="2000" b="1" dirty="0">
                          <a:effectLst/>
                          <a:latin typeface="Arial" panose="020B0604020202020204" pitchFamily="34" charset="0"/>
                          <a:ea typeface="Calibri" panose="020F0502020204030204" pitchFamily="34" charset="0"/>
                          <a:cs typeface="Arial" panose="020B0604020202020204" pitchFamily="34" charset="0"/>
                        </a:rPr>
                        <a:t> </a:t>
                      </a:r>
                      <a:endParaRPr lang="es-CO"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0"/>
                        </a:spcAft>
                      </a:pPr>
                      <a:r>
                        <a:rPr lang="es-CO" sz="2000" dirty="0">
                          <a:effectLst/>
                          <a:latin typeface="Arial" panose="020B0604020202020204" pitchFamily="34" charset="0"/>
                          <a:ea typeface="Calibri" panose="020F0502020204030204" pitchFamily="34" charset="0"/>
                          <a:cs typeface="Arial" panose="020B0604020202020204" pitchFamily="34" charset="0"/>
                        </a:rPr>
                        <a:t>$17.000.000</a:t>
                      </a:r>
                    </a:p>
                  </a:txBody>
                  <a:tcPr marL="68580" marR="68580" marT="0" marB="0">
                    <a:solidFill>
                      <a:schemeClr val="accent6">
                        <a:lumMod val="40000"/>
                        <a:lumOff val="60000"/>
                      </a:schemeClr>
                    </a:solidFill>
                  </a:tcPr>
                </a:tc>
                <a:extLst>
                  <a:ext uri="{0D108BD9-81ED-4DB2-BD59-A6C34878D82A}">
                    <a16:rowId xmlns:a16="http://schemas.microsoft.com/office/drawing/2014/main" val="10002"/>
                  </a:ext>
                </a:extLst>
              </a:tr>
              <a:tr h="594664">
                <a:tc>
                  <a:txBody>
                    <a:bodyPr/>
                    <a:lstStyle/>
                    <a:p>
                      <a:pPr algn="just">
                        <a:lnSpc>
                          <a:spcPct val="115000"/>
                        </a:lnSpc>
                        <a:spcAft>
                          <a:spcPts val="0"/>
                        </a:spcAft>
                      </a:pPr>
                      <a:r>
                        <a:rPr lang="es-CO" sz="2000" dirty="0">
                          <a:effectLst/>
                          <a:latin typeface="Arial" panose="020B0604020202020204" pitchFamily="34" charset="0"/>
                          <a:ea typeface="Calibri" panose="020F0502020204030204" pitchFamily="34" charset="0"/>
                          <a:cs typeface="Arial" panose="020B0604020202020204" pitchFamily="34" charset="0"/>
                        </a:rPr>
                        <a:t>Equipo  e instrumental odontológico</a:t>
                      </a:r>
                    </a:p>
                  </a:txBody>
                  <a:tcPr marL="68580" marR="68580" marT="0" marB="0">
                    <a:solidFill>
                      <a:schemeClr val="accent6">
                        <a:lumMod val="40000"/>
                        <a:lumOff val="60000"/>
                      </a:schemeClr>
                    </a:solidFill>
                  </a:tcPr>
                </a:tc>
                <a:tc>
                  <a:txBody>
                    <a:bodyPr/>
                    <a:lstStyle/>
                    <a:p>
                      <a:pPr algn="just">
                        <a:lnSpc>
                          <a:spcPct val="115000"/>
                        </a:lnSpc>
                        <a:spcAft>
                          <a:spcPts val="0"/>
                        </a:spcAft>
                      </a:pPr>
                      <a:r>
                        <a:rPr lang="es-CO" sz="2000" dirty="0">
                          <a:effectLst/>
                          <a:latin typeface="Arial" panose="020B0604020202020204" pitchFamily="34" charset="0"/>
                          <a:ea typeface="Calibri" panose="020F0502020204030204" pitchFamily="34" charset="0"/>
                          <a:cs typeface="Arial" panose="020B0604020202020204" pitchFamily="34" charset="0"/>
                        </a:rPr>
                        <a:t>$39.750.600</a:t>
                      </a:r>
                    </a:p>
                  </a:txBody>
                  <a:tcPr marL="68580" marR="68580" marT="0" marB="0">
                    <a:solidFill>
                      <a:schemeClr val="accent6">
                        <a:lumMod val="40000"/>
                        <a:lumOff val="60000"/>
                      </a:schemeClr>
                    </a:solidFill>
                  </a:tcPr>
                </a:tc>
                <a:tc vMerge="1">
                  <a:txBody>
                    <a:bodyPr/>
                    <a:lstStyle/>
                    <a:p>
                      <a:endParaRPr lang="es-CO" dirty="0"/>
                    </a:p>
                  </a:txBody>
                  <a:tcPr marL="68580" marR="68580" marT="0" marB="0">
                    <a:solidFill>
                      <a:schemeClr val="accent6">
                        <a:lumMod val="20000"/>
                        <a:lumOff val="80000"/>
                      </a:schemeClr>
                    </a:solidFill>
                  </a:tcPr>
                </a:tc>
                <a:tc vMerge="1">
                  <a:txBody>
                    <a:bodyPr/>
                    <a:lstStyle/>
                    <a:p>
                      <a:endParaRPr lang="es-CO" dirty="0"/>
                    </a:p>
                  </a:txBody>
                  <a:tcPr marL="68580" marR="68580" marT="0" marB="0">
                    <a:solidFill>
                      <a:schemeClr val="accent6">
                        <a:lumMod val="20000"/>
                        <a:lumOff val="80000"/>
                      </a:schemeClr>
                    </a:solidFill>
                  </a:tcPr>
                </a:tc>
                <a:extLst>
                  <a:ext uri="{0D108BD9-81ED-4DB2-BD59-A6C34878D82A}">
                    <a16:rowId xmlns:a16="http://schemas.microsoft.com/office/drawing/2014/main" val="10003"/>
                  </a:ext>
                </a:extLst>
              </a:tr>
              <a:tr h="524281">
                <a:tc>
                  <a:txBody>
                    <a:bodyPr/>
                    <a:lstStyle/>
                    <a:p>
                      <a:pPr algn="just">
                        <a:lnSpc>
                          <a:spcPct val="115000"/>
                        </a:lnSpc>
                        <a:spcAft>
                          <a:spcPts val="0"/>
                        </a:spcAft>
                      </a:pPr>
                      <a:r>
                        <a:rPr lang="es-CO" sz="2000" dirty="0">
                          <a:effectLst/>
                          <a:latin typeface="Arial" panose="020B0604020202020204" pitchFamily="34" charset="0"/>
                          <a:ea typeface="Calibri" panose="020F0502020204030204" pitchFamily="34" charset="0"/>
                          <a:cs typeface="Arial" panose="020B0604020202020204" pitchFamily="34" charset="0"/>
                        </a:rPr>
                        <a:t>TOTAL INVERSION</a:t>
                      </a:r>
                    </a:p>
                  </a:txBody>
                  <a:tcPr marL="68580" marR="68580" marT="0" marB="0">
                    <a:solidFill>
                      <a:schemeClr val="accent6">
                        <a:lumMod val="40000"/>
                        <a:lumOff val="60000"/>
                      </a:schemeClr>
                    </a:solidFill>
                  </a:tcPr>
                </a:tc>
                <a:tc>
                  <a:txBody>
                    <a:bodyPr/>
                    <a:lstStyle/>
                    <a:p>
                      <a:pPr algn="just">
                        <a:lnSpc>
                          <a:spcPct val="115000"/>
                        </a:lnSpc>
                        <a:spcAft>
                          <a:spcPts val="0"/>
                        </a:spcAft>
                      </a:pPr>
                      <a:r>
                        <a:rPr lang="es-CO" sz="2000" dirty="0">
                          <a:effectLst/>
                          <a:latin typeface="Arial" panose="020B0604020202020204" pitchFamily="34" charset="0"/>
                          <a:ea typeface="Calibri" panose="020F0502020204030204" pitchFamily="34" charset="0"/>
                          <a:cs typeface="Arial" panose="020B0604020202020204" pitchFamily="34" charset="0"/>
                        </a:rPr>
                        <a:t>$148.278.850</a:t>
                      </a:r>
                    </a:p>
                  </a:txBody>
                  <a:tcPr marL="68580" marR="68580" marT="0" marB="0">
                    <a:solidFill>
                      <a:schemeClr val="accent6">
                        <a:lumMod val="40000"/>
                        <a:lumOff val="60000"/>
                      </a:schemeClr>
                    </a:solidFill>
                  </a:tcPr>
                </a:tc>
                <a:tc>
                  <a:txBody>
                    <a:bodyPr/>
                    <a:lstStyle/>
                    <a:p>
                      <a:pPr algn="just">
                        <a:lnSpc>
                          <a:spcPct val="115000"/>
                        </a:lnSpc>
                        <a:spcAft>
                          <a:spcPts val="0"/>
                        </a:spcAft>
                      </a:pPr>
                      <a:r>
                        <a:rPr lang="es-CO" sz="2000" dirty="0">
                          <a:effectLst/>
                          <a:latin typeface="Arial" panose="020B0604020202020204" pitchFamily="34" charset="0"/>
                          <a:ea typeface="Calibri" panose="020F0502020204030204" pitchFamily="34" charset="0"/>
                          <a:cs typeface="Arial" panose="020B0604020202020204" pitchFamily="34" charset="0"/>
                        </a:rPr>
                        <a:t>TOTAL INVERSION</a:t>
                      </a:r>
                    </a:p>
                  </a:txBody>
                  <a:tcPr marL="68580" marR="68580" marT="0" marB="0">
                    <a:solidFill>
                      <a:schemeClr val="accent6">
                        <a:lumMod val="40000"/>
                        <a:lumOff val="60000"/>
                      </a:schemeClr>
                    </a:solidFill>
                  </a:tcPr>
                </a:tc>
                <a:tc>
                  <a:txBody>
                    <a:bodyPr/>
                    <a:lstStyle/>
                    <a:p>
                      <a:pPr algn="just">
                        <a:lnSpc>
                          <a:spcPct val="115000"/>
                        </a:lnSpc>
                        <a:spcAft>
                          <a:spcPts val="0"/>
                        </a:spcAft>
                      </a:pPr>
                      <a:r>
                        <a:rPr lang="es-CO" sz="2000" dirty="0">
                          <a:effectLst/>
                          <a:latin typeface="Arial" panose="020B0604020202020204" pitchFamily="34" charset="0"/>
                          <a:ea typeface="Calibri" panose="020F0502020204030204" pitchFamily="34" charset="0"/>
                          <a:cs typeface="Arial" panose="020B0604020202020204" pitchFamily="34" charset="0"/>
                        </a:rPr>
                        <a:t>$45.364.506</a:t>
                      </a:r>
                    </a:p>
                  </a:txBody>
                  <a:tcPr marL="68580" marR="68580" marT="0" marB="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6" name="CuadroTexto 5">
            <a:extLst>
              <a:ext uri="{FF2B5EF4-FFF2-40B4-BE49-F238E27FC236}">
                <a16:creationId xmlns:a16="http://schemas.microsoft.com/office/drawing/2014/main" id="{FE39E7D2-26F4-34AE-29AB-346CADF19621}"/>
              </a:ext>
            </a:extLst>
          </p:cNvPr>
          <p:cNvSpPr txBox="1"/>
          <p:nvPr/>
        </p:nvSpPr>
        <p:spPr>
          <a:xfrm>
            <a:off x="3900055" y="491199"/>
            <a:ext cx="3706091" cy="480131"/>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800"/>
              </a:spcAft>
              <a:buClrTx/>
              <a:buSzTx/>
              <a:buFontTx/>
              <a:buNone/>
              <a:tabLst/>
              <a:defRPr/>
            </a:pPr>
            <a:r>
              <a:rPr kumimoji="0" lang="es-C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INVERSIÓN IPS 2023</a:t>
            </a:r>
            <a:endParaRPr kumimoji="0" lang="es-419"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5394982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89B59322-BB16-114E-A837-467ED64B7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825"/>
            <a:ext cx="12192000" cy="6858000"/>
          </a:xfrm>
          <a:prstGeom prst="rect">
            <a:avLst/>
          </a:prstGeom>
        </p:spPr>
      </p:pic>
      <p:sp>
        <p:nvSpPr>
          <p:cNvPr id="12" name="Rectángulo 11"/>
          <p:cNvSpPr/>
          <p:nvPr/>
        </p:nvSpPr>
        <p:spPr>
          <a:xfrm>
            <a:off x="1759179" y="664658"/>
            <a:ext cx="9282545" cy="609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INFORMACIÓN FINANCIERA 2023                              </a:t>
            </a:r>
            <a:r>
              <a:rPr kumimoji="0" lang="es-MX"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CIFRAS EN MILLONES DE PESOS </a:t>
            </a:r>
            <a:endParaRPr kumimoji="0" lang="es-MX"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4" name="Tabla 3">
            <a:extLst>
              <a:ext uri="{FF2B5EF4-FFF2-40B4-BE49-F238E27FC236}">
                <a16:creationId xmlns:a16="http://schemas.microsoft.com/office/drawing/2014/main" id="{298013D2-C288-9852-A70E-F0D3571914A2}"/>
              </a:ext>
            </a:extLst>
          </p:cNvPr>
          <p:cNvGraphicFramePr>
            <a:graphicFrameLocks noGrp="1"/>
          </p:cNvGraphicFramePr>
          <p:nvPr/>
        </p:nvGraphicFramePr>
        <p:xfrm>
          <a:off x="1759179" y="4406104"/>
          <a:ext cx="9282545" cy="1265495"/>
        </p:xfrm>
        <a:graphic>
          <a:graphicData uri="http://schemas.openxmlformats.org/drawingml/2006/table">
            <a:tbl>
              <a:tblPr>
                <a:tableStyleId>{5C22544A-7EE6-4342-B048-85BDC9FD1C3A}</a:tableStyleId>
              </a:tblPr>
              <a:tblGrid>
                <a:gridCol w="3178207">
                  <a:extLst>
                    <a:ext uri="{9D8B030D-6E8A-4147-A177-3AD203B41FA5}">
                      <a16:colId xmlns:a16="http://schemas.microsoft.com/office/drawing/2014/main" val="4056692353"/>
                    </a:ext>
                  </a:extLst>
                </a:gridCol>
                <a:gridCol w="2645546">
                  <a:extLst>
                    <a:ext uri="{9D8B030D-6E8A-4147-A177-3AD203B41FA5}">
                      <a16:colId xmlns:a16="http://schemas.microsoft.com/office/drawing/2014/main" val="1516177958"/>
                    </a:ext>
                  </a:extLst>
                </a:gridCol>
                <a:gridCol w="3458792">
                  <a:extLst>
                    <a:ext uri="{9D8B030D-6E8A-4147-A177-3AD203B41FA5}">
                      <a16:colId xmlns:a16="http://schemas.microsoft.com/office/drawing/2014/main" val="4030688014"/>
                    </a:ext>
                  </a:extLst>
                </a:gridCol>
              </a:tblGrid>
              <a:tr h="306134">
                <a:tc>
                  <a:txBody>
                    <a:bodyPr/>
                    <a:lstStyle/>
                    <a:p>
                      <a:pPr algn="ctr" fontAlgn="ctr"/>
                      <a:r>
                        <a:rPr lang="es-CO" sz="1100" u="none" strike="noStrike" dirty="0">
                          <a:effectLst/>
                        </a:rPr>
                        <a:t>SITUACIÓN FINANCIERA </a:t>
                      </a:r>
                      <a:endParaRPr lang="es-CO"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CO" sz="1100" u="none" strike="noStrike" dirty="0">
                          <a:effectLst/>
                        </a:rPr>
                        <a:t>VALOR </a:t>
                      </a:r>
                      <a:endParaRPr lang="es-CO" sz="1100" b="1" i="0" u="none" strike="noStrike" dirty="0">
                        <a:solidFill>
                          <a:srgbClr val="000000"/>
                        </a:solidFill>
                        <a:effectLst/>
                        <a:latin typeface="Calibri" panose="020F0502020204030204" pitchFamily="34" charset="0"/>
                      </a:endParaRPr>
                    </a:p>
                  </a:txBody>
                  <a:tcPr marL="7620" marR="7620" marT="7620" marB="0" anchor="ctr"/>
                </a:tc>
                <a:tc rowSpan="4">
                  <a:txBody>
                    <a:bodyPr/>
                    <a:lstStyle/>
                    <a:p>
                      <a:pPr algn="ctr" fontAlgn="ctr"/>
                      <a:r>
                        <a:rPr lang="es-MX" sz="1100" b="0" i="0" u="none" strike="noStrike" dirty="0">
                          <a:solidFill>
                            <a:srgbClr val="000000"/>
                          </a:solidFill>
                          <a:effectLst/>
                          <a:latin typeface="Calibri" panose="020F0502020204030204" pitchFamily="34" charset="0"/>
                        </a:rPr>
                        <a:t>LA  SITUACION FINANCIERA ESTA REPRESENTADA EN BIENES MUEBLES, INMUEBLES, INTANGIBLES Y OBLIGACIONES  ADQUIRIDAS PARA LA PRESTACION DE SERVICIO DE SALUD</a:t>
                      </a:r>
                      <a:endParaRPr lang="es-CO"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971398548"/>
                  </a:ext>
                </a:extLst>
              </a:tr>
              <a:tr h="306134">
                <a:tc>
                  <a:txBody>
                    <a:bodyPr/>
                    <a:lstStyle/>
                    <a:p>
                      <a:pPr algn="l" fontAlgn="b"/>
                      <a:r>
                        <a:rPr lang="es-CO" sz="1100" u="none" strike="noStrike" dirty="0">
                          <a:effectLst/>
                        </a:rPr>
                        <a:t>ACTIVO</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CO" sz="1100" u="none" strike="noStrike" dirty="0">
                          <a:effectLst/>
                        </a:rPr>
                        <a:t>           25.645 </a:t>
                      </a:r>
                      <a:endParaRPr lang="es-CO" sz="1100" b="0" i="0" u="none" strike="noStrike" dirty="0">
                        <a:solidFill>
                          <a:srgbClr val="000000"/>
                        </a:solidFill>
                        <a:effectLst/>
                        <a:latin typeface="Calibri" panose="020F0502020204030204" pitchFamily="34" charset="0"/>
                      </a:endParaRPr>
                    </a:p>
                  </a:txBody>
                  <a:tcPr marL="7620" marR="7620" marT="7620" marB="0" anchor="b"/>
                </a:tc>
                <a:tc vMerge="1">
                  <a:txBody>
                    <a:bodyPr/>
                    <a:lstStyle/>
                    <a:p>
                      <a:pPr algn="l" fontAlgn="b"/>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6934323"/>
                  </a:ext>
                </a:extLst>
              </a:tr>
              <a:tr h="306134">
                <a:tc>
                  <a:txBody>
                    <a:bodyPr/>
                    <a:lstStyle/>
                    <a:p>
                      <a:pPr algn="l" fontAlgn="b"/>
                      <a:r>
                        <a:rPr lang="es-CO" sz="1100" u="none" strike="noStrike" dirty="0">
                          <a:effectLst/>
                        </a:rPr>
                        <a:t>PASIVO </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CO" sz="1100" u="none" strike="noStrike" dirty="0">
                          <a:effectLst/>
                        </a:rPr>
                        <a:t>             5.217 </a:t>
                      </a:r>
                      <a:endParaRPr lang="es-CO" sz="1100" b="0" i="0" u="none" strike="noStrike" dirty="0">
                        <a:solidFill>
                          <a:srgbClr val="000000"/>
                        </a:solidFill>
                        <a:effectLst/>
                        <a:latin typeface="Calibri" panose="020F0502020204030204" pitchFamily="34" charset="0"/>
                      </a:endParaRPr>
                    </a:p>
                  </a:txBody>
                  <a:tcPr marL="7620" marR="7620" marT="7620" marB="0" anchor="b"/>
                </a:tc>
                <a:tc vMerge="1">
                  <a:txBody>
                    <a:bodyPr/>
                    <a:lstStyle/>
                    <a:p>
                      <a:pPr algn="l" fontAlgn="b"/>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948287782"/>
                  </a:ext>
                </a:extLst>
              </a:tr>
              <a:tr h="347093">
                <a:tc>
                  <a:txBody>
                    <a:bodyPr/>
                    <a:lstStyle/>
                    <a:p>
                      <a:pPr algn="l" fontAlgn="b"/>
                      <a:r>
                        <a:rPr lang="es-CO" sz="1100" u="none" strike="noStrike" dirty="0">
                          <a:effectLst/>
                        </a:rPr>
                        <a:t>PATRIMONIO </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CO" sz="1100" u="none" strike="noStrike" dirty="0">
                          <a:effectLst/>
                        </a:rPr>
                        <a:t>           20.428 </a:t>
                      </a:r>
                      <a:endParaRPr lang="es-CO" sz="1100" b="0" i="0" u="none" strike="noStrike" dirty="0">
                        <a:solidFill>
                          <a:srgbClr val="000000"/>
                        </a:solidFill>
                        <a:effectLst/>
                        <a:latin typeface="Calibri" panose="020F0502020204030204" pitchFamily="34" charset="0"/>
                      </a:endParaRPr>
                    </a:p>
                  </a:txBody>
                  <a:tcPr marL="7620" marR="7620" marT="7620" marB="0" anchor="b"/>
                </a:tc>
                <a:tc vMerge="1">
                  <a:txBody>
                    <a:bodyPr/>
                    <a:lstStyle/>
                    <a:p>
                      <a:pPr algn="l" fontAlgn="b"/>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014286080"/>
                  </a:ext>
                </a:extLst>
              </a:tr>
            </a:tbl>
          </a:graphicData>
        </a:graphic>
      </p:graphicFrame>
      <p:graphicFrame>
        <p:nvGraphicFramePr>
          <p:cNvPr id="5" name="Gráfico 4">
            <a:extLst>
              <a:ext uri="{FF2B5EF4-FFF2-40B4-BE49-F238E27FC236}">
                <a16:creationId xmlns:a16="http://schemas.microsoft.com/office/drawing/2014/main" id="{00000000-0008-0000-0000-000003000000}"/>
              </a:ext>
            </a:extLst>
          </p:cNvPr>
          <p:cNvGraphicFramePr>
            <a:graphicFrameLocks/>
          </p:cNvGraphicFramePr>
          <p:nvPr/>
        </p:nvGraphicFramePr>
        <p:xfrm>
          <a:off x="3247811" y="1274258"/>
          <a:ext cx="5621784" cy="32109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a:extLst>
              <a:ext uri="{FF2B5EF4-FFF2-40B4-BE49-F238E27FC236}">
                <a16:creationId xmlns:a16="http://schemas.microsoft.com/office/drawing/2014/main" id="{D8EF49BE-DCA3-8C97-9F0A-2E73D6E0CAF6}"/>
              </a:ext>
            </a:extLst>
          </p:cNvPr>
          <p:cNvGraphicFramePr>
            <a:graphicFrameLocks/>
          </p:cNvGraphicFramePr>
          <p:nvPr>
            <p:extLst>
              <p:ext uri="{D42A27DB-BD31-4B8C-83A1-F6EECF244321}">
                <p14:modId xmlns:p14="http://schemas.microsoft.com/office/powerpoint/2010/main" val="2640196742"/>
              </p:ext>
            </p:extLst>
          </p:nvPr>
        </p:nvGraphicFramePr>
        <p:xfrm>
          <a:off x="3774607" y="1468581"/>
          <a:ext cx="5826593" cy="28081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42107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E5A1C-EEF9-C831-8809-66153D569F78}"/>
            </a:ext>
          </a:extLst>
        </p:cNvPr>
        <p:cNvGrpSpPr/>
        <p:nvPr/>
      </p:nvGrpSpPr>
      <p:grpSpPr>
        <a:xfrm>
          <a:off x="0" y="0"/>
          <a:ext cx="0" cy="0"/>
          <a:chOff x="0" y="0"/>
          <a:chExt cx="0" cy="0"/>
        </a:xfrm>
      </p:grpSpPr>
      <p:pic>
        <p:nvPicPr>
          <p:cNvPr id="4" name="Imagen 3" descr="Gráfico&#10;&#10;Descripción generada automáticamente">
            <a:extLst>
              <a:ext uri="{FF2B5EF4-FFF2-40B4-BE49-F238E27FC236}">
                <a16:creationId xmlns:a16="http://schemas.microsoft.com/office/drawing/2014/main" id="{6CABE6DC-B9EB-C69A-56A7-67CB5D6456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399"/>
            <a:ext cx="12349316" cy="7020399"/>
          </a:xfrm>
          <a:prstGeom prst="rect">
            <a:avLst/>
          </a:prstGeom>
        </p:spPr>
      </p:pic>
      <p:sp>
        <p:nvSpPr>
          <p:cNvPr id="3" name="Elipse 2">
            <a:extLst>
              <a:ext uri="{FF2B5EF4-FFF2-40B4-BE49-F238E27FC236}">
                <a16:creationId xmlns:a16="http://schemas.microsoft.com/office/drawing/2014/main" id="{4819E58D-F81C-E50E-18D8-C9144AA2996F}"/>
              </a:ext>
            </a:extLst>
          </p:cNvPr>
          <p:cNvSpPr/>
          <p:nvPr/>
        </p:nvSpPr>
        <p:spPr>
          <a:xfrm>
            <a:off x="7924800" y="5117148"/>
            <a:ext cx="1371600" cy="457200"/>
          </a:xfrm>
          <a:prstGeom prst="ellipse">
            <a:avLst/>
          </a:prstGeom>
          <a:solidFill>
            <a:schemeClr val="bg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pic>
        <p:nvPicPr>
          <p:cNvPr id="12" name="Imagen 11">
            <a:extLst>
              <a:ext uri="{FF2B5EF4-FFF2-40B4-BE49-F238E27FC236}">
                <a16:creationId xmlns:a16="http://schemas.microsoft.com/office/drawing/2014/main" id="{ACA5D017-ADCC-9FD7-92E5-C3FA5A2BA1DE}"/>
              </a:ext>
            </a:extLst>
          </p:cNvPr>
          <p:cNvPicPr>
            <a:picLocks noChangeAspect="1"/>
          </p:cNvPicPr>
          <p:nvPr/>
        </p:nvPicPr>
        <p:blipFill>
          <a:blip r:embed="rId3"/>
          <a:stretch>
            <a:fillRect/>
          </a:stretch>
        </p:blipFill>
        <p:spPr>
          <a:xfrm>
            <a:off x="127000" y="156528"/>
            <a:ext cx="11346180" cy="5417820"/>
          </a:xfrm>
          <a:prstGeom prst="rect">
            <a:avLst/>
          </a:prstGeom>
        </p:spPr>
      </p:pic>
    </p:spTree>
    <p:extLst>
      <p:ext uri="{BB962C8B-B14F-4D97-AF65-F5344CB8AC3E}">
        <p14:creationId xmlns:p14="http://schemas.microsoft.com/office/powerpoint/2010/main" val="49198603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Texto&#10;&#10;Descripción generada automáticamente">
            <a:extLst>
              <a:ext uri="{FF2B5EF4-FFF2-40B4-BE49-F238E27FC236}">
                <a16:creationId xmlns:a16="http://schemas.microsoft.com/office/drawing/2014/main" id="{0119F023-BF2B-C0D9-4CEA-49E8CF4A9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484"/>
            <a:ext cx="12192000" cy="6930968"/>
          </a:xfrm>
          <a:prstGeom prst="rect">
            <a:avLst/>
          </a:prstGeom>
        </p:spPr>
      </p:pic>
    </p:spTree>
    <p:extLst>
      <p:ext uri="{BB962C8B-B14F-4D97-AF65-F5344CB8AC3E}">
        <p14:creationId xmlns:p14="http://schemas.microsoft.com/office/powerpoint/2010/main" val="327356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5BFF71-BEAE-3FF3-F19A-052A5E403FF3}"/>
              </a:ext>
            </a:extLst>
          </p:cNvPr>
          <p:cNvSpPr>
            <a:spLocks noGrp="1"/>
          </p:cNvSpPr>
          <p:nvPr>
            <p:ph type="title"/>
          </p:nvPr>
        </p:nvSpPr>
        <p:spPr/>
        <p:txBody>
          <a:bodyPr/>
          <a:lstStyle/>
          <a:p>
            <a:endParaRPr lang="es-419" dirty="0"/>
          </a:p>
        </p:txBody>
      </p:sp>
      <p:sp>
        <p:nvSpPr>
          <p:cNvPr id="3" name="Marcador de contenido 2">
            <a:extLst>
              <a:ext uri="{FF2B5EF4-FFF2-40B4-BE49-F238E27FC236}">
                <a16:creationId xmlns:a16="http://schemas.microsoft.com/office/drawing/2014/main" id="{6B19E0EE-049D-11B1-F93C-F47F1449A755}"/>
              </a:ext>
            </a:extLst>
          </p:cNvPr>
          <p:cNvSpPr>
            <a:spLocks noGrp="1"/>
          </p:cNvSpPr>
          <p:nvPr>
            <p:ph idx="1"/>
          </p:nvPr>
        </p:nvSpPr>
        <p:spPr/>
        <p:txBody>
          <a:bodyPr/>
          <a:lstStyle/>
          <a:p>
            <a:endParaRPr lang="es-419" dirty="0"/>
          </a:p>
        </p:txBody>
      </p:sp>
      <p:pic>
        <p:nvPicPr>
          <p:cNvPr id="4" name="Imagen 3" descr="Gráfico&#10;&#10;Descripción generada automáticamente">
            <a:extLst>
              <a:ext uri="{FF2B5EF4-FFF2-40B4-BE49-F238E27FC236}">
                <a16:creationId xmlns:a16="http://schemas.microsoft.com/office/drawing/2014/main" id="{9431D29A-8E2D-C7A5-64A4-9A7AE307BC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49CDABB4-2908-A6AF-90B0-EF781D7027D8}"/>
              </a:ext>
            </a:extLst>
          </p:cNvPr>
          <p:cNvSpPr txBox="1"/>
          <p:nvPr/>
        </p:nvSpPr>
        <p:spPr>
          <a:xfrm>
            <a:off x="1025235" y="1717323"/>
            <a:ext cx="10183091" cy="2862322"/>
          </a:xfrm>
          <a:prstGeom prst="rect">
            <a:avLst/>
          </a:prstGeom>
          <a:noFill/>
        </p:spPr>
        <p:txBody>
          <a:bodyPr wrap="square">
            <a:spAutoFit/>
          </a:bodyPr>
          <a:lstStyle/>
          <a:p>
            <a:pPr algn="just"/>
            <a:r>
              <a:rPr lang="es-ES" sz="2000" dirty="0">
                <a:latin typeface="Arial" panose="020B0604020202020204" pitchFamily="34" charset="0"/>
                <a:cs typeface="Arial" panose="020B0604020202020204" pitchFamily="34" charset="0"/>
              </a:rPr>
              <a:t>Para evaluar de manera objetiva algunos de los aspectos considerados claves para el éxito de la Audiencia Pública de Rendición de Cuentas de Mallamas EPS-I se aplicó una encuesta a través del formato CI-FR-009 Encuesta de Evaluación Audiencia Pública de Rendición Pública de Cuentas a los participantes del evento, se diligenciaron un total de 70 encuestas por parte de los participantes como se describe a continuación: </a:t>
            </a:r>
          </a:p>
          <a:p>
            <a:pPr algn="just"/>
            <a:endParaRPr lang="es-ES"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Para el resultado y análisis de las encuestas de evaluación de la audiencia de rendición de cuentas vigencia 2023 se diseñaron 10 preguntas las cuales fueron debidamente diligenciadas en su totalidad por los asistentes de la siguiente manera:</a:t>
            </a:r>
            <a:endParaRPr lang="es-419" sz="2000" dirty="0">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62CB5832-C2FD-08CD-4F79-44281A59D7AE}"/>
              </a:ext>
            </a:extLst>
          </p:cNvPr>
          <p:cNvSpPr txBox="1"/>
          <p:nvPr/>
        </p:nvSpPr>
        <p:spPr>
          <a:xfrm>
            <a:off x="2008910" y="513066"/>
            <a:ext cx="7675417" cy="523220"/>
          </a:xfrm>
          <a:prstGeom prst="rect">
            <a:avLst/>
          </a:prstGeom>
          <a:noFill/>
        </p:spPr>
        <p:txBody>
          <a:bodyPr wrap="square">
            <a:spAutoFit/>
          </a:bodyPr>
          <a:lstStyle/>
          <a:p>
            <a:r>
              <a:rPr lang="es-ES" sz="2800" b="1" dirty="0">
                <a:latin typeface="Arial" panose="020B0604020202020204" pitchFamily="34" charset="0"/>
                <a:cs typeface="Arial" panose="020B0604020202020204" pitchFamily="34" charset="0"/>
              </a:rPr>
              <a:t>RESULTADOS ENCUESTA DE EVALUACION </a:t>
            </a:r>
            <a:endParaRPr lang="es-419"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09906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ED8B58-0B24-1802-CD08-6702F98C349B}"/>
              </a:ext>
            </a:extLst>
          </p:cNvPr>
          <p:cNvSpPr>
            <a:spLocks noGrp="1"/>
          </p:cNvSpPr>
          <p:nvPr>
            <p:ph type="title"/>
          </p:nvPr>
        </p:nvSpPr>
        <p:spPr/>
        <p:txBody>
          <a:bodyPr/>
          <a:lstStyle/>
          <a:p>
            <a:endParaRPr lang="es-419" dirty="0"/>
          </a:p>
        </p:txBody>
      </p:sp>
      <p:sp>
        <p:nvSpPr>
          <p:cNvPr id="3" name="Marcador de contenido 2">
            <a:extLst>
              <a:ext uri="{FF2B5EF4-FFF2-40B4-BE49-F238E27FC236}">
                <a16:creationId xmlns:a16="http://schemas.microsoft.com/office/drawing/2014/main" id="{A7C2FA75-415A-98AC-A543-F4D398057659}"/>
              </a:ext>
            </a:extLst>
          </p:cNvPr>
          <p:cNvSpPr>
            <a:spLocks noGrp="1"/>
          </p:cNvSpPr>
          <p:nvPr>
            <p:ph idx="1"/>
          </p:nvPr>
        </p:nvSpPr>
        <p:spPr/>
        <p:txBody>
          <a:bodyPr/>
          <a:lstStyle/>
          <a:p>
            <a:endParaRPr lang="es-419" dirty="0"/>
          </a:p>
        </p:txBody>
      </p:sp>
      <p:pic>
        <p:nvPicPr>
          <p:cNvPr id="4" name="Imagen 3" descr="Gráfico&#10;&#10;Descripción generada automáticamente">
            <a:extLst>
              <a:ext uri="{FF2B5EF4-FFF2-40B4-BE49-F238E27FC236}">
                <a16:creationId xmlns:a16="http://schemas.microsoft.com/office/drawing/2014/main" id="{BD7BE89F-80C1-9A48-0704-0BD6314AC2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CFEC6FE3-D678-CD7B-E9A2-92D3A765562D}"/>
              </a:ext>
            </a:extLst>
          </p:cNvPr>
          <p:cNvSpPr txBox="1"/>
          <p:nvPr/>
        </p:nvSpPr>
        <p:spPr>
          <a:xfrm>
            <a:off x="3552824" y="504686"/>
            <a:ext cx="5711491" cy="523220"/>
          </a:xfrm>
          <a:prstGeom prst="rect">
            <a:avLst/>
          </a:prstGeom>
          <a:noFill/>
        </p:spPr>
        <p:txBody>
          <a:bodyPr wrap="square">
            <a:spAutoFit/>
          </a:bodyPr>
          <a:lstStyle/>
          <a:p>
            <a:r>
              <a:rPr lang="es-419" sz="2800" b="1" dirty="0">
                <a:latin typeface="Arial" panose="020B0604020202020204" pitchFamily="34" charset="0"/>
                <a:cs typeface="Arial" panose="020B0604020202020204" pitchFamily="34" charset="0"/>
              </a:rPr>
              <a:t>RESUMEN DE LA ENCUESTA</a:t>
            </a:r>
          </a:p>
        </p:txBody>
      </p:sp>
      <p:sp>
        <p:nvSpPr>
          <p:cNvPr id="35" name="Rectangle 29">
            <a:extLst>
              <a:ext uri="{FF2B5EF4-FFF2-40B4-BE49-F238E27FC236}">
                <a16:creationId xmlns:a16="http://schemas.microsoft.com/office/drawing/2014/main" id="{A84DF336-009D-6076-E411-61B2E5568D25}"/>
              </a:ext>
            </a:extLst>
          </p:cNvPr>
          <p:cNvSpPr>
            <a:spLocks noChangeArrowheads="1"/>
          </p:cNvSpPr>
          <p:nvPr/>
        </p:nvSpPr>
        <p:spPr bwMode="auto">
          <a:xfrm>
            <a:off x="469230" y="1270074"/>
            <a:ext cx="9468854" cy="377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28600" marR="0" lvl="0" indent="-228600" algn="l" defTabSz="914400" rtl="0" eaLnBrk="0" fontAlgn="base" latinLnBrk="0" hangingPunct="0">
              <a:lnSpc>
                <a:spcPct val="100000"/>
              </a:lnSpc>
              <a:spcBef>
                <a:spcPct val="0"/>
              </a:spcBef>
              <a:spcAft>
                <a:spcPct val="0"/>
              </a:spcAft>
              <a:buClrTx/>
              <a:buSzTx/>
              <a:buFontTx/>
              <a:buAutoNum type="arabicPeriod"/>
              <a:tabLst/>
            </a:pPr>
            <a:r>
              <a:rPr kumimoji="0" lang="es-ES" altLang="es-419" sz="200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¿Cómo se enteró de la realización de la Audiencia Pública?</a:t>
            </a:r>
          </a:p>
          <a:p>
            <a:pPr marL="228600" marR="0" lvl="0" indent="-228600" algn="l" defTabSz="914400" rtl="0" eaLnBrk="0" fontAlgn="base" latinLnBrk="0" hangingPunct="0">
              <a:lnSpc>
                <a:spcPct val="100000"/>
              </a:lnSpc>
              <a:spcBef>
                <a:spcPct val="0"/>
              </a:spcBef>
              <a:spcAft>
                <a:spcPct val="0"/>
              </a:spcAft>
              <a:buClrTx/>
              <a:buSzTx/>
              <a:buFontTx/>
              <a:buAutoNum type="arabicPeriod"/>
              <a:tabLst/>
            </a:pPr>
            <a:endParaRPr lang="es-ES" altLang="es-419" sz="2000" b="1"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419"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Publicación en la Web              33 Personas              47%</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419"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Invitación Directa                      32 </a:t>
            </a:r>
            <a:r>
              <a:rPr lang="es-ES" altLang="es-419" sz="2000" dirty="0">
                <a:latin typeface="Arial" panose="020B0604020202020204" pitchFamily="34" charset="0"/>
                <a:ea typeface="Calibri" panose="020F0502020204030204" pitchFamily="34" charset="0"/>
                <a:cs typeface="Arial" panose="020B0604020202020204" pitchFamily="34" charset="0"/>
              </a:rPr>
              <a:t>P</a:t>
            </a:r>
            <a:r>
              <a:rPr kumimoji="0" lang="es-ES" altLang="es-419"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ersonas              46%</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419"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Publicación Radial                      5 Personas               7%</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419"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 través de la Comunidad           0                               0%</a:t>
            </a:r>
            <a:endParaRPr kumimoji="0" lang="es-ES" altLang="es-419" sz="2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s-ES" altLang="es-419" sz="11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s-ES" altLang="es-419"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419"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s-ES" altLang="es-419" dirty="0">
                <a:latin typeface="Arial" panose="020B0604020202020204" pitchFamily="34" charset="0"/>
              </a:rPr>
              <a:t>2. La explicación sobre el procedimiento de las intervenciones en la Audiencia Pública fue:   </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s-419"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s-ES" altLang="es-419" dirty="0">
                <a:latin typeface="Arial" panose="020B0604020202020204" pitchFamily="34" charset="0"/>
              </a:rPr>
              <a:t>Clara                                               70 Personas                 100%</a:t>
            </a:r>
          </a:p>
          <a:p>
            <a:pPr marL="0" marR="0" lvl="0" indent="0" algn="l" defTabSz="914400" rtl="0" eaLnBrk="0" fontAlgn="base" latinLnBrk="0" hangingPunct="0">
              <a:lnSpc>
                <a:spcPct val="100000"/>
              </a:lnSpc>
              <a:spcBef>
                <a:spcPct val="0"/>
              </a:spcBef>
              <a:spcAft>
                <a:spcPct val="0"/>
              </a:spcAft>
              <a:buClrTx/>
              <a:buSzTx/>
              <a:buFontTx/>
              <a:buNone/>
              <a:tabLst/>
            </a:pPr>
            <a:r>
              <a:rPr lang="es-ES" altLang="es-419" dirty="0">
                <a:latin typeface="Arial" panose="020B0604020202020204" pitchFamily="34" charset="0"/>
              </a:rPr>
              <a:t>Confusa                                           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419" sz="1800" b="0" i="0" u="none" strike="noStrike" cap="none" normalizeH="0" baseline="0" dirty="0">
              <a:ln>
                <a:noFill/>
              </a:ln>
              <a:solidFill>
                <a:schemeClr val="tx1"/>
              </a:solidFill>
              <a:effectLst/>
              <a:latin typeface="Arial" panose="020B0604020202020204" pitchFamily="34" charset="0"/>
            </a:endParaRPr>
          </a:p>
        </p:txBody>
      </p:sp>
      <p:sp>
        <p:nvSpPr>
          <p:cNvPr id="36" name="Rectangle 30">
            <a:extLst>
              <a:ext uri="{FF2B5EF4-FFF2-40B4-BE49-F238E27FC236}">
                <a16:creationId xmlns:a16="http://schemas.microsoft.com/office/drawing/2014/main" id="{E22405F4-8E7D-9AEF-0A0E-E715BC2445E7}"/>
              </a:ext>
            </a:extLst>
          </p:cNvPr>
          <p:cNvSpPr>
            <a:spLocks noChangeArrowheads="1"/>
          </p:cNvSpPr>
          <p:nvPr/>
        </p:nvSpPr>
        <p:spPr bwMode="auto">
          <a:xfrm>
            <a:off x="838200" y="3098418"/>
            <a:ext cx="726707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419"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s-ES" altLang="es-419"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4490160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12515B-58C9-31E1-69AD-1E78988195A3}"/>
              </a:ext>
            </a:extLst>
          </p:cNvPr>
          <p:cNvSpPr>
            <a:spLocks noGrp="1"/>
          </p:cNvSpPr>
          <p:nvPr>
            <p:ph type="title"/>
          </p:nvPr>
        </p:nvSpPr>
        <p:spPr/>
        <p:txBody>
          <a:bodyPr/>
          <a:lstStyle/>
          <a:p>
            <a:endParaRPr lang="es-419" dirty="0"/>
          </a:p>
        </p:txBody>
      </p:sp>
      <p:sp>
        <p:nvSpPr>
          <p:cNvPr id="3" name="Marcador de contenido 2">
            <a:extLst>
              <a:ext uri="{FF2B5EF4-FFF2-40B4-BE49-F238E27FC236}">
                <a16:creationId xmlns:a16="http://schemas.microsoft.com/office/drawing/2014/main" id="{D18EF436-E611-7620-F490-498F37F2DA0A}"/>
              </a:ext>
            </a:extLst>
          </p:cNvPr>
          <p:cNvSpPr>
            <a:spLocks noGrp="1"/>
          </p:cNvSpPr>
          <p:nvPr>
            <p:ph idx="1"/>
          </p:nvPr>
        </p:nvSpPr>
        <p:spPr/>
        <p:txBody>
          <a:bodyPr/>
          <a:lstStyle/>
          <a:p>
            <a:endParaRPr lang="es-419" dirty="0"/>
          </a:p>
        </p:txBody>
      </p:sp>
      <p:pic>
        <p:nvPicPr>
          <p:cNvPr id="4" name="Imagen 3" descr="Gráfico&#10;&#10;Descripción generada automáticamente">
            <a:extLst>
              <a:ext uri="{FF2B5EF4-FFF2-40B4-BE49-F238E27FC236}">
                <a16:creationId xmlns:a16="http://schemas.microsoft.com/office/drawing/2014/main" id="{0FCDD446-F1F1-B4B2-B4B3-1524F817B5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6">
            <a:extLst>
              <a:ext uri="{FF2B5EF4-FFF2-40B4-BE49-F238E27FC236}">
                <a16:creationId xmlns:a16="http://schemas.microsoft.com/office/drawing/2014/main" id="{2647C441-17C4-8B76-31F7-71A74FAD18D7}"/>
              </a:ext>
            </a:extLst>
          </p:cNvPr>
          <p:cNvSpPr>
            <a:spLocks noChangeArrowheads="1"/>
          </p:cNvSpPr>
          <p:nvPr/>
        </p:nvSpPr>
        <p:spPr bwMode="auto">
          <a:xfrm>
            <a:off x="838200" y="365125"/>
            <a:ext cx="10946023" cy="5448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419" sz="2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3 . </a:t>
            </a:r>
            <a:r>
              <a:rPr kumimoji="0" lang="es-ES" altLang="es-419" sz="200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La oportunidad para que los asistentes inscritos opinen durante la Audiencia Pública fue</a:t>
            </a:r>
            <a:r>
              <a:rPr kumimoji="0" lang="es-ES" altLang="es-419" sz="2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s-419" sz="2000" b="1"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r>
              <a:rPr kumimoji="0" lang="es-ES" altLang="es-419"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Adecuada             69 Personas            99% </a:t>
            </a:r>
          </a:p>
          <a:p>
            <a:pPr eaLnBrk="0" fontAlgn="base" hangingPunct="0">
              <a:spcBef>
                <a:spcPct val="0"/>
              </a:spcBef>
              <a:spcAft>
                <a:spcPct val="0"/>
              </a:spcAft>
            </a:pPr>
            <a:r>
              <a:rPr kumimoji="0" lang="es-ES" altLang="es-419"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Insuficiente            1 Persona                 1%</a:t>
            </a:r>
            <a:endParaRPr kumimoji="0" lang="es-ES" altLang="es-419"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419" sz="11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s-419" sz="1100" b="1"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r>
              <a:rPr kumimoji="0" lang="es-ES" altLang="es-419" sz="200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4.  El tiempo de exposición con el informe de gestión institucional fue:</a:t>
            </a:r>
            <a:endParaRPr kumimoji="0" lang="es-ES" altLang="es-419" sz="20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419"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419" sz="1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Muy largo                  1 Persona                     1%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419" sz="1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Adecuado                  69 Personas               99%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419" sz="1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Corto                            0</a:t>
            </a:r>
            <a:endParaRPr kumimoji="0" lang="es-ES" altLang="es-419"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s-ES" altLang="es-419" dirty="0">
              <a:latin typeface="Arial" panose="020B0604020202020204" pitchFamily="34" charset="0"/>
            </a:endParaRPr>
          </a:p>
          <a:p>
            <a:pPr>
              <a:lnSpc>
                <a:spcPct val="115000"/>
              </a:lnSpc>
              <a:spcAft>
                <a:spcPts val="1000"/>
              </a:spcAft>
            </a:pPr>
            <a:r>
              <a:rPr lang="es-ES" altLang="es-419" dirty="0">
                <a:latin typeface="Arial" panose="020B0604020202020204" pitchFamily="34" charset="0"/>
              </a:rPr>
              <a:t>5. </a:t>
            </a:r>
            <a:r>
              <a:rPr lang="es-ES" sz="1800" dirty="0">
                <a:effectLst/>
                <a:latin typeface="Arial" panose="020B0604020202020204" pitchFamily="34" charset="0"/>
                <a:ea typeface="Calibri" panose="020F0502020204030204" pitchFamily="34" charset="0"/>
                <a:cs typeface="Times New Roman" panose="02020603050405020304" pitchFamily="18" charset="0"/>
              </a:rPr>
              <a:t>¿La información presentada en la Audiencia Pública responde a sus intereses?:   </a:t>
            </a:r>
            <a:endParaRPr lang="es-419" sz="1800" dirty="0">
              <a:effectLst/>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pPr>
            <a:r>
              <a:rPr lang="es-ES" sz="1800" dirty="0">
                <a:effectLst/>
                <a:latin typeface="Arial" panose="020B0604020202020204" pitchFamily="34" charset="0"/>
                <a:ea typeface="Calibri" panose="020F0502020204030204" pitchFamily="34" charset="0"/>
              </a:rPr>
              <a:t>Si  </a:t>
            </a:r>
            <a:r>
              <a:rPr lang="es-ES" sz="2000" dirty="0">
                <a:latin typeface="Arial" panose="020B0604020202020204" pitchFamily="34" charset="0"/>
                <a:ea typeface="Calibri" panose="020F0502020204030204" pitchFamily="34" charset="0"/>
                <a:cs typeface="Arial" panose="020B0604020202020204" pitchFamily="34" charset="0"/>
              </a:rPr>
              <a:t>                           </a:t>
            </a:r>
            <a:r>
              <a:rPr kumimoji="0" lang="es-ES" altLang="es-419"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69 Personas            99% </a:t>
            </a:r>
          </a:p>
          <a:p>
            <a:pPr eaLnBrk="0" fontAlgn="base" hangingPunct="0">
              <a:spcBef>
                <a:spcPct val="0"/>
              </a:spcBef>
              <a:spcAft>
                <a:spcPct val="0"/>
              </a:spcAft>
            </a:pPr>
            <a:r>
              <a:rPr lang="es-ES" sz="2000" dirty="0">
                <a:latin typeface="Arial" panose="020B0604020202020204" pitchFamily="34" charset="0"/>
                <a:ea typeface="Calibri" panose="020F0502020204030204" pitchFamily="34" charset="0"/>
                <a:cs typeface="Arial" panose="020B0604020202020204" pitchFamily="34" charset="0"/>
              </a:rPr>
              <a:t>No </a:t>
            </a:r>
            <a:r>
              <a:rPr lang="es-419" sz="2000" dirty="0">
                <a:latin typeface="Arial" panose="020B0604020202020204" pitchFamily="34" charset="0"/>
                <a:ea typeface="Calibri" panose="020F0502020204030204" pitchFamily="34" charset="0"/>
                <a:cs typeface="Arial" panose="020B0604020202020204" pitchFamily="34" charset="0"/>
              </a:rPr>
              <a:t>                            </a:t>
            </a:r>
            <a:r>
              <a:rPr kumimoji="0" lang="es-ES" altLang="es-419"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 Persona              1%</a:t>
            </a:r>
            <a:endParaRPr kumimoji="0" lang="es-ES" altLang="es-419"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419" sz="11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eaLnBrk="0" fontAlgn="base" hangingPunct="0">
              <a:lnSpc>
                <a:spcPct val="115000"/>
              </a:lnSpc>
              <a:spcBef>
                <a:spcPct val="0"/>
              </a:spcBef>
              <a:spcAft>
                <a:spcPct val="0"/>
              </a:spcAft>
            </a:pPr>
            <a:r>
              <a:rPr lang="es-ES" sz="2000" dirty="0">
                <a:latin typeface="Arial" panose="020B0604020202020204" pitchFamily="34" charset="0"/>
                <a:ea typeface="Calibri" panose="020F0502020204030204" pitchFamily="34" charset="0"/>
                <a:cs typeface="Arial" panose="020B0604020202020204" pitchFamily="34" charset="0"/>
              </a:rPr>
              <a:t>6. ¿La Audiencia Pública dio a conocer los resultados de la gestión de MALLAMAS EPS-I?:</a:t>
            </a:r>
          </a:p>
          <a:p>
            <a:pPr eaLnBrk="0" fontAlgn="base" hangingPunct="0">
              <a:spcBef>
                <a:spcPct val="0"/>
              </a:spcBef>
              <a:spcAft>
                <a:spcPct val="0"/>
              </a:spcAft>
            </a:pPr>
            <a:r>
              <a:rPr lang="es-ES" sz="1800" dirty="0">
                <a:effectLst/>
                <a:latin typeface="Arial" panose="020B0604020202020204" pitchFamily="34" charset="0"/>
                <a:ea typeface="Calibri" panose="020F0502020204030204" pitchFamily="34" charset="0"/>
              </a:rPr>
              <a:t>Si  </a:t>
            </a:r>
            <a:r>
              <a:rPr lang="es-ES" sz="2000" dirty="0">
                <a:latin typeface="Arial" panose="020B0604020202020204" pitchFamily="34" charset="0"/>
                <a:ea typeface="Calibri" panose="020F0502020204030204" pitchFamily="34" charset="0"/>
                <a:cs typeface="Arial" panose="020B0604020202020204" pitchFamily="34" charset="0"/>
              </a:rPr>
              <a:t>                           70</a:t>
            </a:r>
            <a:r>
              <a:rPr kumimoji="0" lang="es-ES" altLang="es-419"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Personas            100% </a:t>
            </a:r>
          </a:p>
          <a:p>
            <a:pPr eaLnBrk="0" fontAlgn="base" hangingPunct="0">
              <a:spcBef>
                <a:spcPct val="0"/>
              </a:spcBef>
              <a:spcAft>
                <a:spcPct val="0"/>
              </a:spcAft>
            </a:pPr>
            <a:r>
              <a:rPr lang="es-ES" sz="2000" dirty="0">
                <a:latin typeface="Arial" panose="020B0604020202020204" pitchFamily="34" charset="0"/>
                <a:ea typeface="Calibri" panose="020F0502020204030204" pitchFamily="34" charset="0"/>
                <a:cs typeface="Arial" panose="020B0604020202020204" pitchFamily="34" charset="0"/>
              </a:rPr>
              <a:t>No </a:t>
            </a:r>
            <a:r>
              <a:rPr lang="es-419" sz="2000" dirty="0">
                <a:latin typeface="Arial" panose="020B0604020202020204" pitchFamily="34" charset="0"/>
                <a:ea typeface="Calibri" panose="020F0502020204030204" pitchFamily="34" charset="0"/>
                <a:cs typeface="Arial" panose="020B0604020202020204" pitchFamily="34" charset="0"/>
              </a:rPr>
              <a:t>                            </a:t>
            </a:r>
            <a:r>
              <a:rPr lang="es-ES" sz="2000" dirty="0">
                <a:latin typeface="Arial" panose="020B0604020202020204" pitchFamily="34" charset="0"/>
                <a:ea typeface="Calibri" panose="020F0502020204030204" pitchFamily="34" charset="0"/>
                <a:cs typeface="Arial" panose="020B0604020202020204" pitchFamily="34" charset="0"/>
              </a:rPr>
              <a:t>0</a:t>
            </a:r>
            <a:endParaRPr kumimoji="0" lang="es-ES" altLang="es-419"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754927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A89CB4-BEA1-C12B-8EBC-8A94A3D2B919}"/>
              </a:ext>
            </a:extLst>
          </p:cNvPr>
          <p:cNvSpPr>
            <a:spLocks noGrp="1"/>
          </p:cNvSpPr>
          <p:nvPr>
            <p:ph type="title"/>
          </p:nvPr>
        </p:nvSpPr>
        <p:spPr/>
        <p:txBody>
          <a:bodyPr/>
          <a:lstStyle/>
          <a:p>
            <a:endParaRPr lang="es-419" dirty="0"/>
          </a:p>
        </p:txBody>
      </p:sp>
      <p:sp>
        <p:nvSpPr>
          <p:cNvPr id="3" name="Marcador de contenido 2">
            <a:extLst>
              <a:ext uri="{FF2B5EF4-FFF2-40B4-BE49-F238E27FC236}">
                <a16:creationId xmlns:a16="http://schemas.microsoft.com/office/drawing/2014/main" id="{DEE6DAE1-38A7-2C3A-EB38-087A74AF841C}"/>
              </a:ext>
            </a:extLst>
          </p:cNvPr>
          <p:cNvSpPr>
            <a:spLocks noGrp="1"/>
          </p:cNvSpPr>
          <p:nvPr>
            <p:ph idx="1"/>
          </p:nvPr>
        </p:nvSpPr>
        <p:spPr/>
        <p:txBody>
          <a:bodyPr/>
          <a:lstStyle/>
          <a:p>
            <a:endParaRPr lang="es-419" dirty="0"/>
          </a:p>
        </p:txBody>
      </p:sp>
      <p:pic>
        <p:nvPicPr>
          <p:cNvPr id="4" name="Imagen 3" descr="Gráfico&#10;&#10;Descripción generada automáticamente">
            <a:extLst>
              <a:ext uri="{FF2B5EF4-FFF2-40B4-BE49-F238E27FC236}">
                <a16:creationId xmlns:a16="http://schemas.microsoft.com/office/drawing/2014/main" id="{AB2A2AAB-CF28-2ED3-4D6B-1F6F20E33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89A4A5CF-E3D5-577B-ED4D-5804BD51DCBA}"/>
              </a:ext>
            </a:extLst>
          </p:cNvPr>
          <p:cNvSpPr txBox="1"/>
          <p:nvPr/>
        </p:nvSpPr>
        <p:spPr>
          <a:xfrm>
            <a:off x="721105" y="671410"/>
            <a:ext cx="10632695" cy="5109091"/>
          </a:xfrm>
          <a:prstGeom prst="rect">
            <a:avLst/>
          </a:prstGeom>
          <a:noFill/>
        </p:spPr>
        <p:txBody>
          <a:bodyPr wrap="square">
            <a:spAutoFit/>
          </a:bodyPr>
          <a:lstStyle/>
          <a:p>
            <a:r>
              <a:rPr lang="es-ES" sz="2000" dirty="0">
                <a:latin typeface="Arial" panose="020B0604020202020204" pitchFamily="34" charset="0"/>
                <a:cs typeface="Arial" panose="020B0604020202020204" pitchFamily="34" charset="0"/>
              </a:rPr>
              <a:t>7</a:t>
            </a:r>
            <a:r>
              <a:rPr lang="es-ES" dirty="0">
                <a:latin typeface="Arial" panose="020B0604020202020204" pitchFamily="34" charset="0"/>
                <a:cs typeface="Arial" panose="020B0604020202020204" pitchFamily="34" charset="0"/>
              </a:rPr>
              <a:t>. ¿Consultó información sobre la gestión de MALLAMAS EPS-I antes de la Audiencia Pública?:  </a:t>
            </a:r>
          </a:p>
          <a:p>
            <a:r>
              <a:rPr lang="es-ES" dirty="0">
                <a:latin typeface="Arial" panose="020B0604020202020204" pitchFamily="34" charset="0"/>
                <a:cs typeface="Arial" panose="020B0604020202020204" pitchFamily="34" charset="0"/>
              </a:rPr>
              <a:t> Si                        27 Personas                   39%                                            </a:t>
            </a:r>
          </a:p>
          <a:p>
            <a:r>
              <a:rPr lang="es-ES" dirty="0">
                <a:latin typeface="Arial" panose="020B0604020202020204" pitchFamily="34" charset="0"/>
                <a:cs typeface="Arial" panose="020B0604020202020204" pitchFamily="34" charset="0"/>
              </a:rPr>
              <a:t> No                       43 Personas                   61%</a:t>
            </a:r>
          </a:p>
          <a:p>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8. Según su experiencia, la Audiencia Pública le permitió:</a:t>
            </a:r>
          </a:p>
          <a:p>
            <a:r>
              <a:rPr lang="es-ES" dirty="0">
                <a:latin typeface="Arial" panose="020B0604020202020204" pitchFamily="34" charset="0"/>
                <a:cs typeface="Arial" panose="020B0604020202020204" pitchFamily="34" charset="0"/>
              </a:rPr>
              <a:t>Evaluar la gestión                                   20 Personas              29%     </a:t>
            </a:r>
          </a:p>
          <a:p>
            <a:r>
              <a:rPr lang="es-ES" dirty="0">
                <a:latin typeface="Arial" panose="020B0604020202020204" pitchFamily="34" charset="0"/>
                <a:cs typeface="Arial" panose="020B0604020202020204" pitchFamily="34" charset="0"/>
              </a:rPr>
              <a:t>Informarse de la gestión anual               47 Personas              67%   </a:t>
            </a:r>
          </a:p>
          <a:p>
            <a:r>
              <a:rPr lang="es-ES" dirty="0">
                <a:latin typeface="Arial" panose="020B0604020202020204" pitchFamily="34" charset="0"/>
                <a:cs typeface="Arial" panose="020B0604020202020204" pitchFamily="34" charset="0"/>
              </a:rPr>
              <a:t>Proponer mejoras al servicio                   3 Personas                 4%         </a:t>
            </a:r>
          </a:p>
          <a:p>
            <a:r>
              <a:rPr lang="es-ES" dirty="0">
                <a:latin typeface="Arial" panose="020B0604020202020204" pitchFamily="34" charset="0"/>
                <a:cs typeface="Arial" panose="020B0604020202020204" pitchFamily="34" charset="0"/>
              </a:rPr>
              <a:t>Presentar quejas                                      0</a:t>
            </a:r>
          </a:p>
          <a:p>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 9 . ¿Volvería a participar en otra Audiencia Pública de MALLAMAS EPS-I?:  </a:t>
            </a:r>
          </a:p>
          <a:p>
            <a:r>
              <a:rPr lang="es-ES" dirty="0">
                <a:latin typeface="Arial" panose="020B0604020202020204" pitchFamily="34" charset="0"/>
                <a:cs typeface="Arial" panose="020B0604020202020204" pitchFamily="34" charset="0"/>
              </a:rPr>
              <a:t>Si                         70 Personas                100%                         </a:t>
            </a:r>
          </a:p>
          <a:p>
            <a:r>
              <a:rPr lang="es-ES" dirty="0">
                <a:latin typeface="Arial" panose="020B0604020202020204" pitchFamily="34" charset="0"/>
                <a:cs typeface="Arial" panose="020B0604020202020204" pitchFamily="34" charset="0"/>
              </a:rPr>
              <a:t>No                         0</a:t>
            </a:r>
          </a:p>
          <a:p>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10. ¿Considera necesario que Mallamas EPS-I Continúe realizando Audiencias públicas?</a:t>
            </a:r>
          </a:p>
          <a:p>
            <a:r>
              <a:rPr lang="es-ES" dirty="0">
                <a:latin typeface="Arial" panose="020B0604020202020204" pitchFamily="34" charset="0"/>
                <a:cs typeface="Arial" panose="020B0604020202020204" pitchFamily="34" charset="0"/>
              </a:rPr>
              <a:t>Si                          70 Personas                  0%                                     </a:t>
            </a:r>
          </a:p>
          <a:p>
            <a:r>
              <a:rPr lang="es-ES" dirty="0">
                <a:latin typeface="Arial" panose="020B0604020202020204" pitchFamily="34" charset="0"/>
                <a:cs typeface="Arial" panose="020B0604020202020204" pitchFamily="34" charset="0"/>
              </a:rPr>
              <a:t>No                           0</a:t>
            </a:r>
          </a:p>
          <a:p>
            <a:endParaRPr lang="es-ES" dirty="0"/>
          </a:p>
        </p:txBody>
      </p:sp>
    </p:spTree>
    <p:extLst>
      <p:ext uri="{BB962C8B-B14F-4D97-AF65-F5344CB8AC3E}">
        <p14:creationId xmlns:p14="http://schemas.microsoft.com/office/powerpoint/2010/main" val="352364868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83E612-9760-C4BF-CF93-1DCEC6DBD091}"/>
              </a:ext>
            </a:extLst>
          </p:cNvPr>
          <p:cNvSpPr>
            <a:spLocks noGrp="1"/>
          </p:cNvSpPr>
          <p:nvPr>
            <p:ph type="title"/>
          </p:nvPr>
        </p:nvSpPr>
        <p:spPr>
          <a:xfrm>
            <a:off x="2546685" y="521535"/>
            <a:ext cx="7150768" cy="609433"/>
          </a:xfrm>
        </p:spPr>
        <p:txBody>
          <a:bodyPr>
            <a:normAutofit fontScale="90000"/>
          </a:bodyPr>
          <a:lstStyle/>
          <a:p>
            <a:r>
              <a:rPr lang="es-ES" sz="3100" b="1" dirty="0">
                <a:latin typeface="Arial" panose="020B0604020202020204" pitchFamily="34" charset="0"/>
                <a:cs typeface="Arial" panose="020B0604020202020204" pitchFamily="34" charset="0"/>
              </a:rPr>
              <a:t>CONCLUSIONES</a:t>
            </a:r>
            <a:r>
              <a:rPr lang="es-ES" sz="2800" b="1" dirty="0">
                <a:latin typeface="Arial" panose="020B0604020202020204" pitchFamily="34" charset="0"/>
                <a:cs typeface="Arial" panose="020B0604020202020204" pitchFamily="34" charset="0"/>
              </a:rPr>
              <a:t> Y RECOMENDACIONES</a:t>
            </a:r>
            <a:endParaRPr lang="es-419" sz="2800" b="1" dirty="0">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44A22DD6-BDEE-27EE-4B79-893EF38EE309}"/>
              </a:ext>
            </a:extLst>
          </p:cNvPr>
          <p:cNvSpPr>
            <a:spLocks noGrp="1"/>
          </p:cNvSpPr>
          <p:nvPr>
            <p:ph idx="1"/>
          </p:nvPr>
        </p:nvSpPr>
        <p:spPr>
          <a:xfrm>
            <a:off x="838200" y="1548899"/>
            <a:ext cx="10515600" cy="3757027"/>
          </a:xfrm>
        </p:spPr>
        <p:txBody>
          <a:bodyPr>
            <a:noAutofit/>
          </a:bodyPr>
          <a:lstStyle/>
          <a:p>
            <a:pPr algn="just"/>
            <a:r>
              <a:rPr lang="es-ES" sz="2400" dirty="0">
                <a:latin typeface="Arial" panose="020B0604020202020204" pitchFamily="34" charset="0"/>
                <a:cs typeface="Arial" panose="020B0604020202020204" pitchFamily="34" charset="0"/>
              </a:rPr>
              <a:t>La audiencia pública de rendición de cuentas fue llevada dentro de los términos previstos por la circular externa 0008 del 2018 de acuerdo con la encuesta realizada el informe fue claro y permitió informar a la comunidad en general de la gestión anual. </a:t>
            </a:r>
          </a:p>
          <a:p>
            <a:pPr marL="0" indent="0" algn="just">
              <a:buNone/>
            </a:pPr>
            <a:endParaRPr lang="es-ES" sz="2400" dirty="0">
              <a:latin typeface="Arial" panose="020B0604020202020204" pitchFamily="34" charset="0"/>
              <a:cs typeface="Arial" panose="020B0604020202020204" pitchFamily="34" charset="0"/>
            </a:endParaRPr>
          </a:p>
          <a:p>
            <a:pPr algn="just"/>
            <a:r>
              <a:rPr lang="es-ES" sz="2400" dirty="0">
                <a:latin typeface="Arial" panose="020B0604020202020204" pitchFamily="34" charset="0"/>
                <a:cs typeface="Arial" panose="020B0604020202020204" pitchFamily="34" charset="0"/>
              </a:rPr>
              <a:t>La oficina de Control interno recomienda atender las orientaciones, preguntas y recomendaciones con el fin de dar cumplimiento a los estándares de salud y atención al ciudadano conforme a lo consagrado en la carta de derechos y deberes del afiliado.</a:t>
            </a:r>
            <a:endParaRPr lang="es-419"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2421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ADC33-B92B-94E7-DA0E-04C321BBE8E5}"/>
            </a:ext>
          </a:extLst>
        </p:cNvPr>
        <p:cNvGrpSpPr/>
        <p:nvPr/>
      </p:nvGrpSpPr>
      <p:grpSpPr>
        <a:xfrm>
          <a:off x="0" y="0"/>
          <a:ext cx="0" cy="0"/>
          <a:chOff x="0" y="0"/>
          <a:chExt cx="0" cy="0"/>
        </a:xfrm>
      </p:grpSpPr>
      <p:pic>
        <p:nvPicPr>
          <p:cNvPr id="5" name="Imagen 4" descr="Gráfico&#10;&#10;Descripción generada automáticamente">
            <a:extLst>
              <a:ext uri="{FF2B5EF4-FFF2-40B4-BE49-F238E27FC236}">
                <a16:creationId xmlns:a16="http://schemas.microsoft.com/office/drawing/2014/main" id="{2E8141EA-654A-52EC-496A-7D2345EEE1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399"/>
            <a:ext cx="12349316" cy="7020399"/>
          </a:xfrm>
          <a:prstGeom prst="rect">
            <a:avLst/>
          </a:prstGeom>
        </p:spPr>
      </p:pic>
      <p:pic>
        <p:nvPicPr>
          <p:cNvPr id="3" name="Imagen 2">
            <a:extLst>
              <a:ext uri="{FF2B5EF4-FFF2-40B4-BE49-F238E27FC236}">
                <a16:creationId xmlns:a16="http://schemas.microsoft.com/office/drawing/2014/main" id="{74D161F4-AF2E-DE45-9E82-ED3C2F33EC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3120" y="853441"/>
            <a:ext cx="10281920" cy="4246879"/>
          </a:xfrm>
          <a:prstGeom prst="rect">
            <a:avLst/>
          </a:prstGeom>
          <a:noFill/>
          <a:ln>
            <a:noFill/>
          </a:ln>
        </p:spPr>
      </p:pic>
      <p:sp>
        <p:nvSpPr>
          <p:cNvPr id="4" name="Rectángulo 3">
            <a:extLst>
              <a:ext uri="{FF2B5EF4-FFF2-40B4-BE49-F238E27FC236}">
                <a16:creationId xmlns:a16="http://schemas.microsoft.com/office/drawing/2014/main" id="{D0218DDE-EAF4-449A-51DC-48F03591C9CE}"/>
              </a:ext>
            </a:extLst>
          </p:cNvPr>
          <p:cNvSpPr/>
          <p:nvPr/>
        </p:nvSpPr>
        <p:spPr>
          <a:xfrm>
            <a:off x="1021976" y="241857"/>
            <a:ext cx="9305365" cy="530145"/>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MX"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FACTURACION VIGENCIA 2023</a:t>
            </a:r>
            <a:endParaRPr kumimoji="0" lang="es-CO"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3951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ráfico&#10;&#10;Descripción generada automáticamente">
            <a:extLst>
              <a:ext uri="{FF2B5EF4-FFF2-40B4-BE49-F238E27FC236}">
                <a16:creationId xmlns:a16="http://schemas.microsoft.com/office/drawing/2014/main" id="{1ABDDB0A-5D44-5335-911D-27497CE8A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399"/>
            <a:ext cx="12349316" cy="7020399"/>
          </a:xfrm>
          <a:prstGeom prst="rect">
            <a:avLst/>
          </a:prstGeom>
        </p:spPr>
      </p:pic>
      <p:sp>
        <p:nvSpPr>
          <p:cNvPr id="2" name="Título 1">
            <a:extLst>
              <a:ext uri="{FF2B5EF4-FFF2-40B4-BE49-F238E27FC236}">
                <a16:creationId xmlns:a16="http://schemas.microsoft.com/office/drawing/2014/main" id="{5C16B041-25FF-4506-875A-8E1A9A571016}"/>
              </a:ext>
            </a:extLst>
          </p:cNvPr>
          <p:cNvSpPr>
            <a:spLocks noGrp="1"/>
          </p:cNvSpPr>
          <p:nvPr>
            <p:ph type="title"/>
          </p:nvPr>
        </p:nvSpPr>
        <p:spPr>
          <a:xfrm>
            <a:off x="727364" y="0"/>
            <a:ext cx="10515600" cy="613529"/>
          </a:xfrm>
        </p:spPr>
        <p:txBody>
          <a:bodyPr>
            <a:normAutofit/>
          </a:bodyPr>
          <a:lstStyle/>
          <a:p>
            <a:pPr algn="ctr"/>
            <a:r>
              <a:rPr lang="es-CO" sz="2800" b="1" dirty="0">
                <a:latin typeface="Arial" panose="020B0604020202020204" pitchFamily="34" charset="0"/>
                <a:cs typeface="Arial" panose="020B0604020202020204" pitchFamily="34" charset="0"/>
              </a:rPr>
              <a:t>VALOR RECUPERADO POR GLOSAS AÑO 2021, 2022 Y 2023</a:t>
            </a:r>
          </a:p>
        </p:txBody>
      </p:sp>
      <p:graphicFrame>
        <p:nvGraphicFramePr>
          <p:cNvPr id="3" name="Gráfico 2">
            <a:extLst>
              <a:ext uri="{FF2B5EF4-FFF2-40B4-BE49-F238E27FC236}">
                <a16:creationId xmlns:a16="http://schemas.microsoft.com/office/drawing/2014/main" id="{C89D3C1D-E1B4-6344-2E3A-0DB1E2E375C9}"/>
              </a:ext>
            </a:extLst>
          </p:cNvPr>
          <p:cNvGraphicFramePr/>
          <p:nvPr>
            <p:extLst>
              <p:ext uri="{D42A27DB-BD31-4B8C-83A1-F6EECF244321}">
                <p14:modId xmlns:p14="http://schemas.microsoft.com/office/powerpoint/2010/main" val="3762687281"/>
              </p:ext>
            </p:extLst>
          </p:nvPr>
        </p:nvGraphicFramePr>
        <p:xfrm>
          <a:off x="5606321" y="844631"/>
          <a:ext cx="5531371" cy="4455278"/>
        </p:xfrm>
        <a:graphic>
          <a:graphicData uri="http://schemas.openxmlformats.org/drawingml/2006/chart">
            <c:chart xmlns:c="http://schemas.openxmlformats.org/drawingml/2006/chart" xmlns:r="http://schemas.openxmlformats.org/officeDocument/2006/relationships" r:id="rId3"/>
          </a:graphicData>
        </a:graphic>
      </p:graphicFrame>
      <p:pic>
        <p:nvPicPr>
          <p:cNvPr id="6" name="Imagen 5">
            <a:extLst>
              <a:ext uri="{FF2B5EF4-FFF2-40B4-BE49-F238E27FC236}">
                <a16:creationId xmlns:a16="http://schemas.microsoft.com/office/drawing/2014/main" id="{01EE7166-7364-23F4-C2F1-8013DE9E8FA5}"/>
              </a:ext>
            </a:extLst>
          </p:cNvPr>
          <p:cNvPicPr>
            <a:picLocks noChangeAspect="1"/>
          </p:cNvPicPr>
          <p:nvPr/>
        </p:nvPicPr>
        <p:blipFill>
          <a:blip r:embed="rId4"/>
          <a:stretch>
            <a:fillRect/>
          </a:stretch>
        </p:blipFill>
        <p:spPr>
          <a:xfrm>
            <a:off x="74950" y="1952625"/>
            <a:ext cx="5531371" cy="1476375"/>
          </a:xfrm>
          <a:prstGeom prst="rect">
            <a:avLst/>
          </a:prstGeom>
        </p:spPr>
      </p:pic>
    </p:spTree>
    <p:extLst>
      <p:ext uri="{BB962C8B-B14F-4D97-AF65-F5344CB8AC3E}">
        <p14:creationId xmlns:p14="http://schemas.microsoft.com/office/powerpoint/2010/main" val="2282508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ráfico&#10;&#10;Descripción generada automáticamente">
            <a:extLst>
              <a:ext uri="{FF2B5EF4-FFF2-40B4-BE49-F238E27FC236}">
                <a16:creationId xmlns:a16="http://schemas.microsoft.com/office/drawing/2014/main" id="{0BFA2AE1-1859-D4BB-068D-AB6E8A74D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399"/>
            <a:ext cx="12349316" cy="7020399"/>
          </a:xfrm>
          <a:prstGeom prst="rect">
            <a:avLst/>
          </a:prstGeom>
        </p:spPr>
      </p:pic>
      <p:sp>
        <p:nvSpPr>
          <p:cNvPr id="2" name="Título 1">
            <a:extLst>
              <a:ext uri="{FF2B5EF4-FFF2-40B4-BE49-F238E27FC236}">
                <a16:creationId xmlns:a16="http://schemas.microsoft.com/office/drawing/2014/main" id="{C486D98A-0511-452D-8A75-5CAC3BB92CD4}"/>
              </a:ext>
            </a:extLst>
          </p:cNvPr>
          <p:cNvSpPr>
            <a:spLocks noGrp="1"/>
          </p:cNvSpPr>
          <p:nvPr>
            <p:ph type="title"/>
          </p:nvPr>
        </p:nvSpPr>
        <p:spPr>
          <a:xfrm>
            <a:off x="838200" y="365126"/>
            <a:ext cx="10515600" cy="856574"/>
          </a:xfrm>
        </p:spPr>
        <p:txBody>
          <a:bodyPr>
            <a:noAutofit/>
          </a:bodyPr>
          <a:lstStyle/>
          <a:p>
            <a:pPr algn="ctr"/>
            <a:r>
              <a:rPr lang="es-CO" sz="2800" b="1" dirty="0">
                <a:latin typeface="Arial" panose="020B0604020202020204" pitchFamily="34" charset="0"/>
                <a:cs typeface="Arial" panose="020B0604020202020204" pitchFamily="34" charset="0"/>
              </a:rPr>
              <a:t>VALOR RECUPERADO POR CRUCES DE FACTURAS A IPS CAPITADAS AÑO 2021, 2022 Y 2023</a:t>
            </a:r>
          </a:p>
        </p:txBody>
      </p:sp>
      <p:graphicFrame>
        <p:nvGraphicFramePr>
          <p:cNvPr id="3" name="Gráfico 2">
            <a:extLst>
              <a:ext uri="{FF2B5EF4-FFF2-40B4-BE49-F238E27FC236}">
                <a16:creationId xmlns:a16="http://schemas.microsoft.com/office/drawing/2014/main" id="{CC899C3D-346C-1CD8-D23F-7BB27B6C95B0}"/>
              </a:ext>
            </a:extLst>
          </p:cNvPr>
          <p:cNvGraphicFramePr/>
          <p:nvPr>
            <p:extLst>
              <p:ext uri="{D42A27DB-BD31-4B8C-83A1-F6EECF244321}">
                <p14:modId xmlns:p14="http://schemas.microsoft.com/office/powerpoint/2010/main" val="565673198"/>
              </p:ext>
            </p:extLst>
          </p:nvPr>
        </p:nvGraphicFramePr>
        <p:xfrm>
          <a:off x="5246557" y="1690686"/>
          <a:ext cx="6107243" cy="3945615"/>
        </p:xfrm>
        <a:graphic>
          <a:graphicData uri="http://schemas.openxmlformats.org/drawingml/2006/chart">
            <c:chart xmlns:c="http://schemas.openxmlformats.org/drawingml/2006/chart" xmlns:r="http://schemas.openxmlformats.org/officeDocument/2006/relationships" r:id="rId3"/>
          </a:graphicData>
        </a:graphic>
      </p:graphicFrame>
      <p:pic>
        <p:nvPicPr>
          <p:cNvPr id="10" name="Imagen 9">
            <a:extLst>
              <a:ext uri="{FF2B5EF4-FFF2-40B4-BE49-F238E27FC236}">
                <a16:creationId xmlns:a16="http://schemas.microsoft.com/office/drawing/2014/main" id="{16B73E52-931D-BE46-8560-B1F72DEFB4C5}"/>
              </a:ext>
            </a:extLst>
          </p:cNvPr>
          <p:cNvPicPr>
            <a:picLocks noChangeAspect="1"/>
          </p:cNvPicPr>
          <p:nvPr/>
        </p:nvPicPr>
        <p:blipFill>
          <a:blip r:embed="rId4"/>
          <a:stretch>
            <a:fillRect/>
          </a:stretch>
        </p:blipFill>
        <p:spPr>
          <a:xfrm>
            <a:off x="119921" y="2061303"/>
            <a:ext cx="5021705" cy="1325563"/>
          </a:xfrm>
          <a:prstGeom prst="rect">
            <a:avLst/>
          </a:prstGeom>
        </p:spPr>
      </p:pic>
    </p:spTree>
    <p:extLst>
      <p:ext uri="{BB962C8B-B14F-4D97-AF65-F5344CB8AC3E}">
        <p14:creationId xmlns:p14="http://schemas.microsoft.com/office/powerpoint/2010/main" val="4038327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EDEB0395-1CCF-8D35-1289-7360B9BF0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399"/>
            <a:ext cx="12349316" cy="7020399"/>
          </a:xfrm>
          <a:prstGeom prst="rect">
            <a:avLst/>
          </a:prstGeom>
        </p:spPr>
      </p:pic>
      <p:sp>
        <p:nvSpPr>
          <p:cNvPr id="4" name="Marcador de texto 1">
            <a:extLst>
              <a:ext uri="{FF2B5EF4-FFF2-40B4-BE49-F238E27FC236}">
                <a16:creationId xmlns:a16="http://schemas.microsoft.com/office/drawing/2014/main" id="{EEAF6181-50FB-ED3C-5045-187B9420E776}"/>
              </a:ext>
            </a:extLst>
          </p:cNvPr>
          <p:cNvSpPr txBox="1">
            <a:spLocks/>
          </p:cNvSpPr>
          <p:nvPr/>
        </p:nvSpPr>
        <p:spPr>
          <a:xfrm>
            <a:off x="1151930" y="2306559"/>
            <a:ext cx="9888139" cy="26202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CO"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8B4CD1CB-29E0-1173-4948-FB76EE6FBD48}"/>
              </a:ext>
            </a:extLst>
          </p:cNvPr>
          <p:cNvSpPr txBox="1"/>
          <p:nvPr/>
        </p:nvSpPr>
        <p:spPr>
          <a:xfrm>
            <a:off x="4253346" y="1455746"/>
            <a:ext cx="437603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i="0" u="none" strike="noStrike" kern="1200" cap="none" spc="0" normalizeH="0" baseline="0" noProof="0" dirty="0">
                <a:ln/>
                <a:solidFill>
                  <a:prstClr val="black"/>
                </a:solidFill>
                <a:uLnTx/>
                <a:uFillTx/>
                <a:latin typeface="Arial" panose="020B0604020202020204" pitchFamily="34" charset="0"/>
                <a:ea typeface="+mn-ea"/>
                <a:cs typeface="Arial" panose="020B0604020202020204" pitchFamily="34" charset="0"/>
              </a:rPr>
              <a:t>INVERSION 2023</a:t>
            </a:r>
            <a:endParaRPr kumimoji="0" lang="es-CO" sz="2400" i="0" u="none" strike="noStrike" kern="1200" cap="none" spc="0" normalizeH="0" baseline="0" noProof="0" dirty="0">
              <a:ln>
                <a:noFill/>
              </a:ln>
              <a:solidFill>
                <a:prstClr val="black"/>
              </a:solidFill>
              <a:uLnTx/>
              <a:uFillTx/>
              <a:latin typeface="Arial" panose="020B0604020202020204" pitchFamily="34" charset="0"/>
              <a:ea typeface="+mn-ea"/>
              <a:cs typeface="Arial" panose="020B0604020202020204" pitchFamily="34" charset="0"/>
            </a:endParaRPr>
          </a:p>
        </p:txBody>
      </p:sp>
      <p:pic>
        <p:nvPicPr>
          <p:cNvPr id="5" name="Imagen 4">
            <a:extLst>
              <a:ext uri="{FF2B5EF4-FFF2-40B4-BE49-F238E27FC236}">
                <a16:creationId xmlns:a16="http://schemas.microsoft.com/office/drawing/2014/main" id="{D3C6CCF1-A152-3E81-E575-45D45A2172A0}"/>
              </a:ext>
            </a:extLst>
          </p:cNvPr>
          <p:cNvPicPr>
            <a:picLocks noChangeAspect="1"/>
          </p:cNvPicPr>
          <p:nvPr/>
        </p:nvPicPr>
        <p:blipFill>
          <a:blip r:embed="rId3"/>
          <a:stretch>
            <a:fillRect/>
          </a:stretch>
        </p:blipFill>
        <p:spPr>
          <a:xfrm>
            <a:off x="960119" y="1917411"/>
            <a:ext cx="10271760" cy="3366027"/>
          </a:xfrm>
          <a:prstGeom prst="rect">
            <a:avLst/>
          </a:prstGeom>
        </p:spPr>
      </p:pic>
      <p:sp>
        <p:nvSpPr>
          <p:cNvPr id="8" name="CuadroTexto 7">
            <a:extLst>
              <a:ext uri="{FF2B5EF4-FFF2-40B4-BE49-F238E27FC236}">
                <a16:creationId xmlns:a16="http://schemas.microsoft.com/office/drawing/2014/main" id="{98DE322A-D4B0-BB9E-9942-881ABC991DFD}"/>
              </a:ext>
            </a:extLst>
          </p:cNvPr>
          <p:cNvSpPr txBox="1"/>
          <p:nvPr/>
        </p:nvSpPr>
        <p:spPr>
          <a:xfrm>
            <a:off x="3243424" y="298032"/>
            <a:ext cx="6172200" cy="867930"/>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0" normalizeH="0" baseline="0" noProof="0" dirty="0">
                <a:ln/>
                <a:solidFill>
                  <a:prstClr val="black"/>
                </a:solidFill>
                <a:effectLst/>
                <a:uLnTx/>
                <a:uFillTx/>
                <a:latin typeface="Arial" panose="020B0604020202020204" pitchFamily="34" charset="0"/>
                <a:ea typeface="+mj-ea"/>
                <a:cs typeface="Arial" panose="020B0604020202020204" pitchFamily="34" charset="0"/>
              </a:rPr>
              <a:t>IPS INDÍGENA MALLAMAS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0" normalizeH="0" baseline="0" noProof="0" dirty="0">
                <a:ln/>
                <a:solidFill>
                  <a:prstClr val="black"/>
                </a:solidFill>
                <a:effectLst/>
                <a:uLnTx/>
                <a:uFillTx/>
                <a:latin typeface="Arial" panose="020B0604020202020204" pitchFamily="34" charset="0"/>
                <a:ea typeface="+mj-ea"/>
                <a:cs typeface="Arial" panose="020B0604020202020204" pitchFamily="34" charset="0"/>
              </a:rPr>
              <a:t>Ipiales – Leticia</a:t>
            </a:r>
          </a:p>
        </p:txBody>
      </p:sp>
    </p:spTree>
    <p:extLst>
      <p:ext uri="{BB962C8B-B14F-4D97-AF65-F5344CB8AC3E}">
        <p14:creationId xmlns:p14="http://schemas.microsoft.com/office/powerpoint/2010/main" val="330455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0BD1DA15-3FBF-5292-B866-B03EAE471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399"/>
            <a:ext cx="12349316" cy="7020399"/>
          </a:xfrm>
          <a:prstGeom prst="rect">
            <a:avLst/>
          </a:prstGeom>
        </p:spPr>
      </p:pic>
      <p:sp>
        <p:nvSpPr>
          <p:cNvPr id="6" name="Rectángulo: esquinas redondeadas 5">
            <a:extLst>
              <a:ext uri="{FF2B5EF4-FFF2-40B4-BE49-F238E27FC236}">
                <a16:creationId xmlns:a16="http://schemas.microsoft.com/office/drawing/2014/main" id="{19D94B42-0451-B1A2-CE87-FECA23F88286}"/>
              </a:ext>
            </a:extLst>
          </p:cNvPr>
          <p:cNvSpPr/>
          <p:nvPr/>
        </p:nvSpPr>
        <p:spPr>
          <a:xfrm>
            <a:off x="1727432" y="320705"/>
            <a:ext cx="4298539" cy="114366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highlight>
                <a:srgbClr val="00FFFF"/>
              </a:highligh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3909CD00-AB43-DFBE-40EC-FFFB5BC417FB}"/>
              </a:ext>
            </a:extLst>
          </p:cNvPr>
          <p:cNvSpPr txBox="1"/>
          <p:nvPr/>
        </p:nvSpPr>
        <p:spPr>
          <a:xfrm>
            <a:off x="1828717" y="450933"/>
            <a:ext cx="4472215"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VALOR ANTERIOR NEGOCIACION   MEDICAMENTOS DEL AÑO 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$86.385.678,00 </a:t>
            </a:r>
          </a:p>
        </p:txBody>
      </p:sp>
      <p:sp>
        <p:nvSpPr>
          <p:cNvPr id="7" name="Rectángulo: esquinas redondeadas 6">
            <a:extLst>
              <a:ext uri="{FF2B5EF4-FFF2-40B4-BE49-F238E27FC236}">
                <a16:creationId xmlns:a16="http://schemas.microsoft.com/office/drawing/2014/main" id="{FB15011C-5CAD-605A-929C-3951DEF52EDC}"/>
              </a:ext>
            </a:extLst>
          </p:cNvPr>
          <p:cNvSpPr/>
          <p:nvPr/>
        </p:nvSpPr>
        <p:spPr>
          <a:xfrm>
            <a:off x="7048356" y="294639"/>
            <a:ext cx="3782204" cy="114366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VALOR NUEVA NEGOCIACIÓN DE LOS MEDICAMENTOS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53.483.587,00 </a:t>
            </a: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ángulo: esquinas redondeadas 7">
            <a:extLst>
              <a:ext uri="{FF2B5EF4-FFF2-40B4-BE49-F238E27FC236}">
                <a16:creationId xmlns:a16="http://schemas.microsoft.com/office/drawing/2014/main" id="{19E061DC-C3D6-AF04-2E8B-CFECC73DA9FA}"/>
              </a:ext>
            </a:extLst>
          </p:cNvPr>
          <p:cNvSpPr/>
          <p:nvPr/>
        </p:nvSpPr>
        <p:spPr>
          <a:xfrm>
            <a:off x="4638178" y="1577683"/>
            <a:ext cx="3404691" cy="1306039"/>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VALOR A FAVOR DE LA IPS- INDIGENA MALLAMAS  A PARTIR DE LA NUEVA NEGOCIACIÓN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s-CO"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32.902.091,00</a:t>
            </a:r>
            <a:r>
              <a:rPr kumimoji="0" lang="es-CO" sz="18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ángulo: esquinas redondeadas 9">
            <a:extLst>
              <a:ext uri="{FF2B5EF4-FFF2-40B4-BE49-F238E27FC236}">
                <a16:creationId xmlns:a16="http://schemas.microsoft.com/office/drawing/2014/main" id="{73E07825-56F9-A7ED-DA88-5FB78ECC390E}"/>
              </a:ext>
            </a:extLst>
          </p:cNvPr>
          <p:cNvSpPr/>
          <p:nvPr/>
        </p:nvSpPr>
        <p:spPr>
          <a:xfrm>
            <a:off x="-31146" y="4436225"/>
            <a:ext cx="4095970" cy="990426"/>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AHORRO TOTAL EN LA COMPRA DE MEDICAMENTOS SOLICITADOS DE LOS MESES  JULIO A DICIEMBRE DE 2023</a:t>
            </a:r>
            <a:endPar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lecha: a la derecha 10">
            <a:extLst>
              <a:ext uri="{FF2B5EF4-FFF2-40B4-BE49-F238E27FC236}">
                <a16:creationId xmlns:a16="http://schemas.microsoft.com/office/drawing/2014/main" id="{0EE21F94-CF77-60E6-F781-B35B4FBF854D}"/>
              </a:ext>
            </a:extLst>
          </p:cNvPr>
          <p:cNvSpPr/>
          <p:nvPr/>
        </p:nvSpPr>
        <p:spPr>
          <a:xfrm>
            <a:off x="4268627" y="5068345"/>
            <a:ext cx="3875469" cy="301154"/>
          </a:xfrm>
          <a:prstGeom prst="rightArrow">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ángulo: esquinas redondeadas 11">
            <a:extLst>
              <a:ext uri="{FF2B5EF4-FFF2-40B4-BE49-F238E27FC236}">
                <a16:creationId xmlns:a16="http://schemas.microsoft.com/office/drawing/2014/main" id="{5A2244F5-CD7D-8B7B-6193-14AEA1AC4787}"/>
              </a:ext>
            </a:extLst>
          </p:cNvPr>
          <p:cNvSpPr/>
          <p:nvPr/>
        </p:nvSpPr>
        <p:spPr>
          <a:xfrm>
            <a:off x="8347899" y="4931438"/>
            <a:ext cx="2687480" cy="540507"/>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$ 2.723.004.439</a:t>
            </a:r>
            <a:endPar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3" name="Gráfico 12"/>
          <p:cNvGraphicFramePr>
            <a:graphicFrameLocks/>
          </p:cNvGraphicFramePr>
          <p:nvPr/>
        </p:nvGraphicFramePr>
        <p:xfrm>
          <a:off x="4152711" y="3084997"/>
          <a:ext cx="3875469" cy="17820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27132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ráfico&#10;&#10;Descripción generada automáticamente">
            <a:extLst>
              <a:ext uri="{FF2B5EF4-FFF2-40B4-BE49-F238E27FC236}">
                <a16:creationId xmlns:a16="http://schemas.microsoft.com/office/drawing/2014/main" id="{8A8DA2CF-2D60-498D-31C6-643383200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399"/>
            <a:ext cx="12349316" cy="7020399"/>
          </a:xfrm>
          <a:prstGeom prst="rect">
            <a:avLst/>
          </a:prstGeom>
        </p:spPr>
      </p:pic>
      <p:sp>
        <p:nvSpPr>
          <p:cNvPr id="4" name="Marcador de texto 1">
            <a:extLst>
              <a:ext uri="{FF2B5EF4-FFF2-40B4-BE49-F238E27FC236}">
                <a16:creationId xmlns:a16="http://schemas.microsoft.com/office/drawing/2014/main" id="{EEAF6181-50FB-ED3C-5045-187B9420E776}"/>
              </a:ext>
            </a:extLst>
          </p:cNvPr>
          <p:cNvSpPr txBox="1">
            <a:spLocks/>
          </p:cNvSpPr>
          <p:nvPr/>
        </p:nvSpPr>
        <p:spPr>
          <a:xfrm>
            <a:off x="1151930" y="2306559"/>
            <a:ext cx="9888139" cy="26202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CO"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8B4CD1CB-29E0-1173-4948-FB76EE6FBD48}"/>
              </a:ext>
            </a:extLst>
          </p:cNvPr>
          <p:cNvSpPr txBox="1"/>
          <p:nvPr/>
        </p:nvSpPr>
        <p:spPr>
          <a:xfrm>
            <a:off x="2715491" y="342472"/>
            <a:ext cx="587232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solidFill>
                  <a:prstClr val="black"/>
                </a:solidFill>
                <a:uLnTx/>
                <a:uFillTx/>
                <a:latin typeface="Arial" panose="020B0604020202020204" pitchFamily="34" charset="0"/>
                <a:ea typeface="+mn-ea"/>
                <a:cs typeface="Arial" panose="020B0604020202020204" pitchFamily="34" charset="0"/>
              </a:rPr>
              <a:t>COMPRAS</a:t>
            </a:r>
            <a:r>
              <a:rPr kumimoji="0" lang="es-ES" sz="2800" b="1" i="0" u="none" strike="noStrike" kern="1200" cap="none" spc="0" normalizeH="0" baseline="0" noProof="0" dirty="0">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s-ES" sz="2800" b="1" i="0" u="none" strike="noStrike" kern="1200" cap="none" spc="0" normalizeH="0" baseline="0" noProof="0" dirty="0">
                <a:ln/>
                <a:solidFill>
                  <a:prstClr val="black"/>
                </a:solidFill>
                <a:uLnTx/>
                <a:uFillTx/>
                <a:latin typeface="Arial" panose="020B0604020202020204" pitchFamily="34" charset="0"/>
                <a:ea typeface="+mn-ea"/>
                <a:cs typeface="Arial" panose="020B0604020202020204" pitchFamily="34" charset="0"/>
              </a:rPr>
              <a:t>ALMACEN IPS</a:t>
            </a:r>
            <a:endParaRPr kumimoji="0" lang="es-CO" sz="2800" b="1" i="0" u="none" strike="noStrike" kern="1200" cap="none" spc="0" normalizeH="0" baseline="0" noProof="0" dirty="0">
              <a:ln>
                <a:noFill/>
              </a:ln>
              <a:solidFill>
                <a:prstClr val="black"/>
              </a:solidFill>
              <a:uLnTx/>
              <a:uFillTx/>
              <a:latin typeface="Arial" panose="020B0604020202020204" pitchFamily="34" charset="0"/>
              <a:ea typeface="+mn-ea"/>
              <a:cs typeface="Arial" panose="020B0604020202020204" pitchFamily="34" charset="0"/>
            </a:endParaRPr>
          </a:p>
        </p:txBody>
      </p:sp>
      <p:graphicFrame>
        <p:nvGraphicFramePr>
          <p:cNvPr id="2" name="Tabla 1">
            <a:extLst>
              <a:ext uri="{FF2B5EF4-FFF2-40B4-BE49-F238E27FC236}">
                <a16:creationId xmlns:a16="http://schemas.microsoft.com/office/drawing/2014/main" id="{497E0300-DA68-5626-8F87-58F5802AEE1D}"/>
              </a:ext>
            </a:extLst>
          </p:cNvPr>
          <p:cNvGraphicFramePr>
            <a:graphicFrameLocks noGrp="1"/>
          </p:cNvGraphicFramePr>
          <p:nvPr>
            <p:extLst>
              <p:ext uri="{D42A27DB-BD31-4B8C-83A1-F6EECF244321}">
                <p14:modId xmlns:p14="http://schemas.microsoft.com/office/powerpoint/2010/main" val="978769550"/>
              </p:ext>
            </p:extLst>
          </p:nvPr>
        </p:nvGraphicFramePr>
        <p:xfrm>
          <a:off x="1151930" y="1044190"/>
          <a:ext cx="9664849" cy="4178973"/>
        </p:xfrm>
        <a:graphic>
          <a:graphicData uri="http://schemas.openxmlformats.org/drawingml/2006/table">
            <a:tbl>
              <a:tblPr firstRow="1" bandRow="1"/>
              <a:tblGrid>
                <a:gridCol w="1833825">
                  <a:extLst>
                    <a:ext uri="{9D8B030D-6E8A-4147-A177-3AD203B41FA5}">
                      <a16:colId xmlns:a16="http://schemas.microsoft.com/office/drawing/2014/main" val="1754835985"/>
                    </a:ext>
                  </a:extLst>
                </a:gridCol>
                <a:gridCol w="1449826">
                  <a:extLst>
                    <a:ext uri="{9D8B030D-6E8A-4147-A177-3AD203B41FA5}">
                      <a16:colId xmlns:a16="http://schemas.microsoft.com/office/drawing/2014/main" val="2225824344"/>
                    </a:ext>
                  </a:extLst>
                </a:gridCol>
                <a:gridCol w="1519369">
                  <a:extLst>
                    <a:ext uri="{9D8B030D-6E8A-4147-A177-3AD203B41FA5}">
                      <a16:colId xmlns:a16="http://schemas.microsoft.com/office/drawing/2014/main" val="3782212967"/>
                    </a:ext>
                  </a:extLst>
                </a:gridCol>
                <a:gridCol w="1508030">
                  <a:extLst>
                    <a:ext uri="{9D8B030D-6E8A-4147-A177-3AD203B41FA5}">
                      <a16:colId xmlns:a16="http://schemas.microsoft.com/office/drawing/2014/main" val="3353545996"/>
                    </a:ext>
                  </a:extLst>
                </a:gridCol>
                <a:gridCol w="1616729">
                  <a:extLst>
                    <a:ext uri="{9D8B030D-6E8A-4147-A177-3AD203B41FA5}">
                      <a16:colId xmlns:a16="http://schemas.microsoft.com/office/drawing/2014/main" val="107150495"/>
                    </a:ext>
                  </a:extLst>
                </a:gridCol>
                <a:gridCol w="1737070">
                  <a:extLst>
                    <a:ext uri="{9D8B030D-6E8A-4147-A177-3AD203B41FA5}">
                      <a16:colId xmlns:a16="http://schemas.microsoft.com/office/drawing/2014/main" val="1704917428"/>
                    </a:ext>
                  </a:extLst>
                </a:gridCol>
              </a:tblGrid>
              <a:tr h="483470">
                <a:tc>
                  <a:txBody>
                    <a:bodyPr/>
                    <a:lstStyle/>
                    <a:p>
                      <a:pPr algn="l" fontAlgn="t">
                        <a:lnSpc>
                          <a:spcPct val="107000"/>
                        </a:lnSpc>
                        <a:spcBef>
                          <a:spcPts val="0"/>
                        </a:spcBef>
                        <a:spcAft>
                          <a:spcPts val="0"/>
                        </a:spcAft>
                      </a:pPr>
                      <a:endParaRPr lang="es-CO" sz="2100" b="0" i="0" u="none" strike="noStrike" dirty="0">
                        <a:effectLst/>
                        <a:latin typeface="Arial" panose="020B0604020202020204" pitchFamily="34" charset="0"/>
                      </a:endParaRPr>
                    </a:p>
                  </a:txBody>
                  <a:tcPr marL="108850" marR="108850" marT="54425" marB="544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fontAlgn="t">
                        <a:lnSpc>
                          <a:spcPct val="107000"/>
                        </a:lnSpc>
                        <a:spcBef>
                          <a:spcPts val="0"/>
                        </a:spcBef>
                        <a:spcAft>
                          <a:spcPts val="800"/>
                        </a:spcAft>
                      </a:pPr>
                      <a:r>
                        <a:rPr lang="es-ES" sz="1300" b="1" i="0" u="none" strike="noStrike" kern="100" dirty="0">
                          <a:effectLst/>
                          <a:latin typeface="Aptos" panose="020B0004020202020204" pitchFamily="34" charset="0"/>
                          <a:ea typeface="Aptos" panose="020B0004020202020204" pitchFamily="34" charset="0"/>
                          <a:cs typeface="Times New Roman" panose="02020603050405020304" pitchFamily="18" charset="0"/>
                        </a:rPr>
                        <a:t>I SEMESTRE </a:t>
                      </a:r>
                      <a:endParaRPr lang="es-ES" sz="2100" b="0" i="0" u="none" strike="noStrike" dirty="0">
                        <a:effectLst/>
                        <a:latin typeface="Arial" panose="020B0604020202020204" pitchFamily="34" charset="0"/>
                      </a:endParaRPr>
                    </a:p>
                  </a:txBody>
                  <a:tcPr marL="108850" marR="108850" marT="54425" marB="544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fontAlgn="t">
                        <a:lnSpc>
                          <a:spcPct val="107000"/>
                        </a:lnSpc>
                        <a:spcBef>
                          <a:spcPts val="0"/>
                        </a:spcBef>
                        <a:spcAft>
                          <a:spcPts val="800"/>
                        </a:spcAft>
                      </a:pPr>
                      <a:r>
                        <a:rPr lang="es-ES" sz="1300" b="1" i="0" u="none" strike="noStrike" kern="100" dirty="0">
                          <a:effectLst/>
                          <a:latin typeface="Aptos" panose="020B0004020202020204" pitchFamily="34" charset="0"/>
                          <a:ea typeface="Aptos" panose="020B0004020202020204" pitchFamily="34" charset="0"/>
                          <a:cs typeface="Times New Roman" panose="02020603050405020304" pitchFamily="18" charset="0"/>
                        </a:rPr>
                        <a:t>PROVEEDOR</a:t>
                      </a:r>
                      <a:endParaRPr lang="es-ES" sz="2100" b="0" i="0" u="none" strike="noStrike" dirty="0">
                        <a:effectLst/>
                        <a:latin typeface="Arial" panose="020B0604020202020204" pitchFamily="34" charset="0"/>
                      </a:endParaRPr>
                    </a:p>
                  </a:txBody>
                  <a:tcPr marL="11339" marR="11339" marT="113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fontAlgn="t">
                        <a:lnSpc>
                          <a:spcPct val="107000"/>
                        </a:lnSpc>
                        <a:spcBef>
                          <a:spcPts val="0"/>
                        </a:spcBef>
                        <a:spcAft>
                          <a:spcPts val="800"/>
                        </a:spcAft>
                      </a:pPr>
                      <a:r>
                        <a:rPr lang="es-ES" sz="1300" b="1" i="0" u="none" strike="noStrike" kern="100" dirty="0">
                          <a:effectLst/>
                          <a:latin typeface="Aptos" panose="020B0004020202020204" pitchFamily="34" charset="0"/>
                          <a:ea typeface="Aptos" panose="020B0004020202020204" pitchFamily="34" charset="0"/>
                          <a:cs typeface="Times New Roman" panose="02020603050405020304" pitchFamily="18" charset="0"/>
                        </a:rPr>
                        <a:t>II SEMESTRE</a:t>
                      </a:r>
                      <a:endParaRPr lang="es-ES" sz="2100" b="0" i="0" u="none" strike="noStrike" dirty="0">
                        <a:effectLst/>
                        <a:latin typeface="Arial" panose="020B0604020202020204" pitchFamily="34" charset="0"/>
                      </a:endParaRPr>
                    </a:p>
                  </a:txBody>
                  <a:tcPr marL="108850" marR="108850" marT="54425" marB="544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fontAlgn="t">
                        <a:lnSpc>
                          <a:spcPct val="107000"/>
                        </a:lnSpc>
                        <a:spcBef>
                          <a:spcPts val="0"/>
                        </a:spcBef>
                        <a:spcAft>
                          <a:spcPts val="800"/>
                        </a:spcAft>
                      </a:pPr>
                      <a:r>
                        <a:rPr lang="es-ES" sz="1300" b="1" i="0" u="none" strike="noStrike" kern="100" dirty="0">
                          <a:effectLst/>
                          <a:latin typeface="Aptos" panose="020B0004020202020204" pitchFamily="34" charset="0"/>
                          <a:ea typeface="Aptos" panose="020B0004020202020204" pitchFamily="34" charset="0"/>
                          <a:cs typeface="Times New Roman" panose="02020603050405020304" pitchFamily="18" charset="0"/>
                        </a:rPr>
                        <a:t>PROVEEDOR</a:t>
                      </a:r>
                      <a:endParaRPr lang="es-ES" sz="2100" b="0" i="0" u="none" strike="noStrike" dirty="0">
                        <a:effectLst/>
                        <a:latin typeface="Arial" panose="020B0604020202020204" pitchFamily="34" charset="0"/>
                      </a:endParaRPr>
                    </a:p>
                  </a:txBody>
                  <a:tcPr marL="11339" marR="11339" marT="113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fontAlgn="t">
                        <a:lnSpc>
                          <a:spcPct val="107000"/>
                        </a:lnSpc>
                        <a:spcBef>
                          <a:spcPts val="0"/>
                        </a:spcBef>
                        <a:spcAft>
                          <a:spcPts val="800"/>
                        </a:spcAft>
                      </a:pPr>
                      <a:r>
                        <a:rPr lang="es-ES" sz="1300" b="1" i="0" u="none" strike="noStrike" kern="100" dirty="0">
                          <a:effectLst/>
                          <a:latin typeface="Aptos" panose="020B0004020202020204" pitchFamily="34" charset="0"/>
                          <a:ea typeface="Aptos" panose="020B0004020202020204" pitchFamily="34" charset="0"/>
                          <a:cs typeface="Times New Roman" panose="02020603050405020304" pitchFamily="18" charset="0"/>
                        </a:rPr>
                        <a:t>AHORRO</a:t>
                      </a:r>
                      <a:endParaRPr lang="es-ES" sz="2100" b="0" i="0" u="none" strike="noStrike" dirty="0">
                        <a:effectLst/>
                        <a:latin typeface="Arial" panose="020B0604020202020204" pitchFamily="34" charset="0"/>
                      </a:endParaRPr>
                    </a:p>
                  </a:txBody>
                  <a:tcPr marL="11339" marR="11339" marT="113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212984"/>
                  </a:ext>
                </a:extLst>
              </a:tr>
              <a:tr h="516314">
                <a:tc>
                  <a:txBody>
                    <a:bodyPr/>
                    <a:lstStyle/>
                    <a:p>
                      <a:pPr algn="l" fontAlgn="t">
                        <a:lnSpc>
                          <a:spcPct val="107000"/>
                        </a:lnSpc>
                        <a:spcBef>
                          <a:spcPts val="0"/>
                        </a:spcBef>
                        <a:spcAft>
                          <a:spcPts val="800"/>
                        </a:spcAft>
                      </a:pPr>
                      <a:r>
                        <a:rPr lang="es-ES" sz="1300" b="0" i="0" u="none" strike="noStrike" kern="100" dirty="0">
                          <a:solidFill>
                            <a:srgbClr val="000000"/>
                          </a:solidFill>
                          <a:effectLst/>
                          <a:highlight>
                            <a:srgbClr val="E7E7E7"/>
                          </a:highlight>
                          <a:latin typeface="Aptos" panose="020B0004020202020204" pitchFamily="34" charset="0"/>
                          <a:ea typeface="Aptos" panose="020B0004020202020204" pitchFamily="34" charset="0"/>
                          <a:cs typeface="Times New Roman" panose="02020603050405020304" pitchFamily="18" charset="0"/>
                        </a:rPr>
                        <a:t>PAPELERIA</a:t>
                      </a:r>
                      <a:endParaRPr lang="es-ES" sz="2100" b="0" i="0" u="none" strike="noStrike" dirty="0">
                        <a:effectLst/>
                        <a:highlight>
                          <a:srgbClr val="E7E7E7"/>
                        </a:highlight>
                        <a:latin typeface="Arial" panose="020B0604020202020204" pitchFamily="34" charset="0"/>
                      </a:endParaRPr>
                    </a:p>
                  </a:txBody>
                  <a:tcPr marL="108850" marR="108850" marT="54425" marB="544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algn="l" fontAlgn="t">
                        <a:lnSpc>
                          <a:spcPct val="107000"/>
                        </a:lnSpc>
                        <a:spcBef>
                          <a:spcPts val="0"/>
                        </a:spcBef>
                        <a:spcAft>
                          <a:spcPts val="800"/>
                        </a:spcAft>
                      </a:pPr>
                      <a:r>
                        <a:rPr lang="es-ES" sz="1300" b="0" i="0" u="none" strike="noStrike" kern="100" dirty="0">
                          <a:solidFill>
                            <a:srgbClr val="000000"/>
                          </a:solidFill>
                          <a:effectLst/>
                          <a:highlight>
                            <a:srgbClr val="E7E7E7"/>
                          </a:highlight>
                          <a:latin typeface="Aptos" panose="020B0004020202020204" pitchFamily="34" charset="0"/>
                          <a:ea typeface="Aptos" panose="020B0004020202020204" pitchFamily="34" charset="0"/>
                          <a:cs typeface="Times New Roman" panose="02020603050405020304" pitchFamily="18" charset="0"/>
                        </a:rPr>
                        <a:t>$ 30.449.800</a:t>
                      </a:r>
                      <a:endParaRPr lang="es-ES" sz="2100" b="0" i="0" u="none" strike="noStrike" dirty="0">
                        <a:effectLst/>
                        <a:highlight>
                          <a:srgbClr val="E7E7E7"/>
                        </a:highlight>
                        <a:latin typeface="Arial" panose="020B0604020202020204" pitchFamily="34" charset="0"/>
                      </a:endParaRPr>
                    </a:p>
                  </a:txBody>
                  <a:tcPr marL="108850" marR="108850" marT="54425" marB="544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algn="l" fontAlgn="t">
                        <a:lnSpc>
                          <a:spcPct val="107000"/>
                        </a:lnSpc>
                        <a:spcBef>
                          <a:spcPts val="0"/>
                        </a:spcBef>
                        <a:spcAft>
                          <a:spcPts val="800"/>
                        </a:spcAft>
                      </a:pPr>
                      <a:r>
                        <a:rPr lang="es-ES" sz="1300" b="0" i="0" u="none" strike="noStrike" kern="100" dirty="0">
                          <a:solidFill>
                            <a:srgbClr val="000000"/>
                          </a:solidFill>
                          <a:effectLst/>
                          <a:highlight>
                            <a:srgbClr val="E7E7E7"/>
                          </a:highlight>
                          <a:latin typeface="Aptos" panose="020B0004020202020204" pitchFamily="34" charset="0"/>
                          <a:ea typeface="Aptos" panose="020B0004020202020204" pitchFamily="34" charset="0"/>
                          <a:cs typeface="Times New Roman" panose="02020603050405020304" pitchFamily="18" charset="0"/>
                        </a:rPr>
                        <a:t>DISTRIBUCIONES STEFY</a:t>
                      </a:r>
                      <a:endParaRPr lang="es-ES" sz="2100" b="0" i="0" u="none" strike="noStrike" dirty="0">
                        <a:effectLst/>
                        <a:highlight>
                          <a:srgbClr val="E7E7E7"/>
                        </a:highlight>
                        <a:latin typeface="Arial" panose="020B0604020202020204" pitchFamily="34" charset="0"/>
                      </a:endParaRPr>
                    </a:p>
                  </a:txBody>
                  <a:tcPr marL="11339" marR="11339" marT="113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algn="l" fontAlgn="t">
                        <a:lnSpc>
                          <a:spcPct val="107000"/>
                        </a:lnSpc>
                        <a:spcBef>
                          <a:spcPts val="0"/>
                        </a:spcBef>
                        <a:spcAft>
                          <a:spcPts val="800"/>
                        </a:spcAft>
                      </a:pPr>
                      <a:r>
                        <a:rPr lang="es-ES" sz="1300" b="0" i="0" u="none" strike="noStrike" kern="100" dirty="0">
                          <a:solidFill>
                            <a:srgbClr val="000000"/>
                          </a:solidFill>
                          <a:effectLst/>
                          <a:highlight>
                            <a:srgbClr val="E7E7E7"/>
                          </a:highlight>
                          <a:latin typeface="Aptos" panose="020B0004020202020204" pitchFamily="34" charset="0"/>
                          <a:ea typeface="Aptos" panose="020B0004020202020204" pitchFamily="34" charset="0"/>
                          <a:cs typeface="Times New Roman" panose="02020603050405020304" pitchFamily="18" charset="0"/>
                        </a:rPr>
                        <a:t>$ 8.120.715</a:t>
                      </a:r>
                      <a:endParaRPr lang="es-ES" sz="2100" b="0" i="0" u="none" strike="noStrike" dirty="0">
                        <a:effectLst/>
                        <a:highlight>
                          <a:srgbClr val="E7E7E7"/>
                        </a:highlight>
                        <a:latin typeface="Arial" panose="020B0604020202020204" pitchFamily="34" charset="0"/>
                      </a:endParaRPr>
                    </a:p>
                  </a:txBody>
                  <a:tcPr marL="108850" marR="108850" marT="54425" marB="544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algn="l" fontAlgn="t">
                        <a:lnSpc>
                          <a:spcPct val="107000"/>
                        </a:lnSpc>
                        <a:spcBef>
                          <a:spcPts val="0"/>
                        </a:spcBef>
                        <a:spcAft>
                          <a:spcPts val="800"/>
                        </a:spcAft>
                      </a:pPr>
                      <a:r>
                        <a:rPr lang="es-ES" sz="1300" b="0" i="0" u="none" strike="noStrike" kern="100" dirty="0">
                          <a:solidFill>
                            <a:srgbClr val="000000"/>
                          </a:solidFill>
                          <a:effectLst/>
                          <a:highlight>
                            <a:srgbClr val="E7E7E7"/>
                          </a:highlight>
                          <a:latin typeface="Aptos" panose="020B0004020202020204" pitchFamily="34" charset="0"/>
                          <a:ea typeface="Aptos" panose="020B0004020202020204" pitchFamily="34" charset="0"/>
                          <a:cs typeface="Times New Roman" panose="02020603050405020304" pitchFamily="18" charset="0"/>
                        </a:rPr>
                        <a:t>DISTRIBUCIONES EL DORADO</a:t>
                      </a:r>
                      <a:endParaRPr lang="es-ES" sz="2100" b="0" i="0" u="none" strike="noStrike" dirty="0">
                        <a:effectLst/>
                        <a:highlight>
                          <a:srgbClr val="E7E7E7"/>
                        </a:highlight>
                        <a:latin typeface="Arial" panose="020B0604020202020204" pitchFamily="34" charset="0"/>
                      </a:endParaRPr>
                    </a:p>
                  </a:txBody>
                  <a:tcPr marL="11339" marR="11339" marT="113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algn="ctr" fontAlgn="t">
                        <a:lnSpc>
                          <a:spcPct val="107000"/>
                        </a:lnSpc>
                        <a:spcBef>
                          <a:spcPts val="0"/>
                        </a:spcBef>
                        <a:spcAft>
                          <a:spcPts val="800"/>
                        </a:spcAft>
                      </a:pPr>
                      <a:r>
                        <a:rPr lang="es-ES" sz="1300" b="1" i="0" u="none" strike="noStrike" kern="100" dirty="0">
                          <a:solidFill>
                            <a:srgbClr val="000000"/>
                          </a:solidFill>
                          <a:effectLst/>
                          <a:highlight>
                            <a:srgbClr val="E7E7E7"/>
                          </a:highlight>
                          <a:latin typeface="Aptos" panose="020B0004020202020204" pitchFamily="34" charset="0"/>
                          <a:ea typeface="Aptos" panose="020B0004020202020204" pitchFamily="34" charset="0"/>
                          <a:cs typeface="Times New Roman" panose="02020603050405020304" pitchFamily="18" charset="0"/>
                        </a:rPr>
                        <a:t>$ 22.329.085</a:t>
                      </a:r>
                      <a:endParaRPr lang="es-ES" sz="2100" b="1" i="0" u="none" strike="noStrike" dirty="0">
                        <a:effectLst/>
                        <a:highlight>
                          <a:srgbClr val="E7E7E7"/>
                        </a:highlight>
                        <a:latin typeface="Arial" panose="020B0604020202020204" pitchFamily="34" charset="0"/>
                      </a:endParaRPr>
                    </a:p>
                  </a:txBody>
                  <a:tcPr marL="11339" marR="11339" marT="113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2236304002"/>
                  </a:ext>
                </a:extLst>
              </a:tr>
              <a:tr h="645879">
                <a:tc>
                  <a:txBody>
                    <a:bodyPr/>
                    <a:lstStyle/>
                    <a:p>
                      <a:pPr algn="l" fontAlgn="t">
                        <a:lnSpc>
                          <a:spcPct val="107000"/>
                        </a:lnSpc>
                        <a:spcBef>
                          <a:spcPts val="0"/>
                        </a:spcBef>
                        <a:spcAft>
                          <a:spcPts val="800"/>
                        </a:spcAft>
                      </a:pPr>
                      <a:r>
                        <a:rPr lang="es-ES" sz="1300" b="0" i="0" u="none" strike="noStrike" kern="100" dirty="0">
                          <a:effectLst/>
                          <a:latin typeface="Aptos" panose="020B0004020202020204" pitchFamily="34" charset="0"/>
                          <a:ea typeface="Aptos" panose="020B0004020202020204" pitchFamily="34" charset="0"/>
                          <a:cs typeface="Times New Roman" panose="02020603050405020304" pitchFamily="18" charset="0"/>
                        </a:rPr>
                        <a:t>ASEO Y CAFETERIA</a:t>
                      </a:r>
                      <a:endParaRPr lang="es-ES" sz="2100" b="0" i="0" u="none" strike="noStrike" dirty="0">
                        <a:effectLst/>
                        <a:latin typeface="Arial" panose="020B0604020202020204" pitchFamily="34" charset="0"/>
                      </a:endParaRPr>
                    </a:p>
                  </a:txBody>
                  <a:tcPr marL="108850" marR="108850" marT="54425" marB="544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07000"/>
                        </a:lnSpc>
                        <a:spcBef>
                          <a:spcPts val="0"/>
                        </a:spcBef>
                        <a:spcAft>
                          <a:spcPts val="800"/>
                        </a:spcAft>
                      </a:pPr>
                      <a:r>
                        <a:rPr lang="es-ES" sz="1300" b="0" i="0" u="none" strike="noStrike" kern="100" dirty="0">
                          <a:effectLst/>
                          <a:latin typeface="Aptos" panose="020B0004020202020204" pitchFamily="34" charset="0"/>
                          <a:ea typeface="Aptos" panose="020B0004020202020204" pitchFamily="34" charset="0"/>
                          <a:cs typeface="Times New Roman" panose="02020603050405020304" pitchFamily="18" charset="0"/>
                        </a:rPr>
                        <a:t>$ 105.674.444</a:t>
                      </a:r>
                      <a:endParaRPr lang="es-ES" sz="2100" b="0" i="0" u="none" strike="noStrike" dirty="0">
                        <a:effectLst/>
                        <a:latin typeface="Arial" panose="020B0604020202020204" pitchFamily="34" charset="0"/>
                      </a:endParaRPr>
                    </a:p>
                  </a:txBody>
                  <a:tcPr marL="108850" marR="108850" marT="54425" marB="544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07000"/>
                        </a:lnSpc>
                        <a:spcBef>
                          <a:spcPts val="0"/>
                        </a:spcBef>
                        <a:spcAft>
                          <a:spcPts val="800"/>
                        </a:spcAft>
                      </a:pPr>
                      <a:r>
                        <a:rPr lang="es-ES" sz="1300" b="0" i="0" u="none" strike="noStrike" kern="100" dirty="0">
                          <a:effectLst/>
                          <a:latin typeface="Aptos" panose="020B0004020202020204" pitchFamily="34" charset="0"/>
                          <a:ea typeface="Aptos" panose="020B0004020202020204" pitchFamily="34" charset="0"/>
                          <a:cs typeface="Times New Roman" panose="02020603050405020304" pitchFamily="18" charset="0"/>
                        </a:rPr>
                        <a:t>DISTRIBUCIONES STEFY</a:t>
                      </a:r>
                      <a:endParaRPr lang="es-ES" sz="2100" b="0" i="0" u="none" strike="noStrike" dirty="0">
                        <a:effectLst/>
                        <a:latin typeface="Arial" panose="020B0604020202020204" pitchFamily="34" charset="0"/>
                      </a:endParaRPr>
                    </a:p>
                  </a:txBody>
                  <a:tcPr marL="11339" marR="11339" marT="113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07000"/>
                        </a:lnSpc>
                        <a:spcBef>
                          <a:spcPts val="0"/>
                        </a:spcBef>
                        <a:spcAft>
                          <a:spcPts val="800"/>
                        </a:spcAft>
                      </a:pPr>
                      <a:r>
                        <a:rPr lang="es-ES" sz="1300" b="0" i="0" u="none" strike="noStrike" kern="100" dirty="0">
                          <a:effectLst/>
                          <a:latin typeface="Aptos" panose="020B0004020202020204" pitchFamily="34" charset="0"/>
                          <a:ea typeface="Aptos" panose="020B0004020202020204" pitchFamily="34" charset="0"/>
                          <a:cs typeface="Times New Roman" panose="02020603050405020304" pitchFamily="18" charset="0"/>
                        </a:rPr>
                        <a:t>$ 17.843.200</a:t>
                      </a:r>
                      <a:endParaRPr lang="es-ES" sz="2100" b="0" i="0" u="none" strike="noStrike" dirty="0">
                        <a:effectLst/>
                        <a:latin typeface="Arial" panose="020B0604020202020204" pitchFamily="34" charset="0"/>
                      </a:endParaRPr>
                    </a:p>
                  </a:txBody>
                  <a:tcPr marL="108850" marR="108850" marT="54425" marB="544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07000"/>
                        </a:lnSpc>
                        <a:spcBef>
                          <a:spcPts val="0"/>
                        </a:spcBef>
                        <a:spcAft>
                          <a:spcPts val="800"/>
                        </a:spcAft>
                      </a:pPr>
                      <a:r>
                        <a:rPr lang="es-ES" sz="1300" b="0" i="0" u="none" strike="noStrike" kern="100" dirty="0">
                          <a:effectLst/>
                          <a:latin typeface="Aptos" panose="020B0004020202020204" pitchFamily="34" charset="0"/>
                          <a:ea typeface="Aptos" panose="020B0004020202020204" pitchFamily="34" charset="0"/>
                          <a:cs typeface="Times New Roman" panose="02020603050405020304" pitchFamily="18" charset="0"/>
                        </a:rPr>
                        <a:t>FERREANDINA </a:t>
                      </a:r>
                      <a:endParaRPr lang="es-ES" sz="2100" b="0" i="0" u="none" strike="noStrike" dirty="0">
                        <a:effectLst/>
                        <a:latin typeface="Arial" panose="020B0604020202020204" pitchFamily="34" charset="0"/>
                      </a:endParaRPr>
                    </a:p>
                    <a:p>
                      <a:pPr algn="l" fontAlgn="t">
                        <a:lnSpc>
                          <a:spcPct val="107000"/>
                        </a:lnSpc>
                        <a:spcBef>
                          <a:spcPts val="0"/>
                        </a:spcBef>
                        <a:spcAft>
                          <a:spcPts val="800"/>
                        </a:spcAft>
                      </a:pPr>
                      <a:r>
                        <a:rPr lang="es-ES" sz="1300" b="0" i="0" u="none" strike="noStrike" kern="100" dirty="0">
                          <a:effectLst/>
                          <a:latin typeface="Aptos" panose="020B0004020202020204" pitchFamily="34" charset="0"/>
                          <a:ea typeface="Aptos" panose="020B0004020202020204" pitchFamily="34" charset="0"/>
                          <a:cs typeface="Times New Roman" panose="02020603050405020304" pitchFamily="18" charset="0"/>
                        </a:rPr>
                        <a:t>ALKOSTO</a:t>
                      </a:r>
                      <a:endParaRPr lang="es-ES" sz="2100" b="0" i="0" u="none" strike="noStrike" dirty="0">
                        <a:effectLst/>
                        <a:latin typeface="Arial" panose="020B0604020202020204" pitchFamily="34" charset="0"/>
                      </a:endParaRPr>
                    </a:p>
                  </a:txBody>
                  <a:tcPr marL="11339" marR="11339" marT="113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07000"/>
                        </a:lnSpc>
                        <a:spcBef>
                          <a:spcPts val="0"/>
                        </a:spcBef>
                        <a:spcAft>
                          <a:spcPts val="800"/>
                        </a:spcAft>
                      </a:pPr>
                      <a:r>
                        <a:rPr lang="es-ES" sz="1300" b="1" i="0" u="none" strike="noStrike" kern="100" dirty="0">
                          <a:effectLst/>
                          <a:latin typeface="Aptos" panose="020B0004020202020204" pitchFamily="34" charset="0"/>
                          <a:ea typeface="Aptos" panose="020B0004020202020204" pitchFamily="34" charset="0"/>
                          <a:cs typeface="Times New Roman" panose="02020603050405020304" pitchFamily="18" charset="0"/>
                        </a:rPr>
                        <a:t>$ 87.831.244</a:t>
                      </a:r>
                      <a:endParaRPr lang="es-ES" sz="2100" b="1" i="0" u="none" strike="noStrike" dirty="0">
                        <a:effectLst/>
                        <a:latin typeface="Arial" panose="020B0604020202020204" pitchFamily="34" charset="0"/>
                      </a:endParaRPr>
                    </a:p>
                  </a:txBody>
                  <a:tcPr marL="11339" marR="11339" marT="113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520795"/>
                  </a:ext>
                </a:extLst>
              </a:tr>
              <a:tr h="1004205">
                <a:tc>
                  <a:txBody>
                    <a:bodyPr/>
                    <a:lstStyle/>
                    <a:p>
                      <a:pPr algn="l" fontAlgn="t">
                        <a:lnSpc>
                          <a:spcPct val="107000"/>
                        </a:lnSpc>
                        <a:spcBef>
                          <a:spcPts val="0"/>
                        </a:spcBef>
                        <a:spcAft>
                          <a:spcPts val="800"/>
                        </a:spcAft>
                      </a:pPr>
                      <a:r>
                        <a:rPr lang="es-ES" sz="1300" b="0" i="0" u="none" strike="noStrike" kern="100" dirty="0">
                          <a:solidFill>
                            <a:srgbClr val="000000"/>
                          </a:solidFill>
                          <a:effectLst/>
                          <a:highlight>
                            <a:srgbClr val="E7E7E7"/>
                          </a:highlight>
                          <a:latin typeface="Aptos" panose="020B0004020202020204" pitchFamily="34" charset="0"/>
                          <a:ea typeface="Aptos" panose="020B0004020202020204" pitchFamily="34" charset="0"/>
                          <a:cs typeface="Times New Roman" panose="02020603050405020304" pitchFamily="18" charset="0"/>
                        </a:rPr>
                        <a:t>INSUMOS DE LABORATORIO</a:t>
                      </a:r>
                      <a:endParaRPr lang="es-ES" sz="2100" b="0" i="0" u="none" strike="noStrike" dirty="0">
                        <a:effectLst/>
                        <a:highlight>
                          <a:srgbClr val="E7E7E7"/>
                        </a:highlight>
                        <a:latin typeface="Arial" panose="020B0604020202020204" pitchFamily="34" charset="0"/>
                      </a:endParaRPr>
                    </a:p>
                  </a:txBody>
                  <a:tcPr marL="108850" marR="108850" marT="54425" marB="544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algn="l" fontAlgn="t">
                        <a:lnSpc>
                          <a:spcPct val="107000"/>
                        </a:lnSpc>
                        <a:spcBef>
                          <a:spcPts val="0"/>
                        </a:spcBef>
                        <a:spcAft>
                          <a:spcPts val="800"/>
                        </a:spcAft>
                      </a:pPr>
                      <a:r>
                        <a:rPr lang="es-ES" sz="1300" b="0" i="0" u="none" strike="noStrike" kern="100" dirty="0">
                          <a:solidFill>
                            <a:srgbClr val="000000"/>
                          </a:solidFill>
                          <a:effectLst/>
                          <a:highlight>
                            <a:srgbClr val="E7E7E7"/>
                          </a:highlight>
                          <a:latin typeface="Aptos" panose="020B0004020202020204" pitchFamily="34" charset="0"/>
                          <a:ea typeface="Aptos" panose="020B0004020202020204" pitchFamily="34" charset="0"/>
                          <a:cs typeface="Times New Roman" panose="02020603050405020304" pitchFamily="18" charset="0"/>
                        </a:rPr>
                        <a:t>$183.242.516</a:t>
                      </a:r>
                      <a:endParaRPr lang="es-ES" sz="2100" b="0" i="0" u="none" strike="noStrike" dirty="0">
                        <a:effectLst/>
                        <a:highlight>
                          <a:srgbClr val="E7E7E7"/>
                        </a:highlight>
                        <a:latin typeface="Arial" panose="020B0604020202020204" pitchFamily="34" charset="0"/>
                      </a:endParaRPr>
                    </a:p>
                  </a:txBody>
                  <a:tcPr marL="108850" marR="108850" marT="54425" marB="544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algn="l" fontAlgn="t">
                        <a:lnSpc>
                          <a:spcPct val="107000"/>
                        </a:lnSpc>
                        <a:spcBef>
                          <a:spcPts val="0"/>
                        </a:spcBef>
                        <a:spcAft>
                          <a:spcPts val="800"/>
                        </a:spcAft>
                      </a:pPr>
                      <a:r>
                        <a:rPr lang="es-ES" sz="1300" b="0" i="0" u="none" strike="noStrike" kern="100" dirty="0">
                          <a:solidFill>
                            <a:srgbClr val="000000"/>
                          </a:solidFill>
                          <a:effectLst/>
                          <a:highlight>
                            <a:srgbClr val="E7E7E7"/>
                          </a:highlight>
                          <a:latin typeface="Aptos" panose="020B0004020202020204" pitchFamily="34" charset="0"/>
                          <a:ea typeface="Aptos" panose="020B0004020202020204" pitchFamily="34" charset="0"/>
                          <a:cs typeface="Times New Roman" panose="02020603050405020304" pitchFamily="18" charset="0"/>
                        </a:rPr>
                        <a:t>CLINIMEDICAL</a:t>
                      </a:r>
                      <a:endParaRPr lang="es-ES" sz="2100" b="0" i="0" u="none" strike="noStrike" dirty="0">
                        <a:effectLst/>
                        <a:highlight>
                          <a:srgbClr val="E7E7E7"/>
                        </a:highlight>
                        <a:latin typeface="Arial" panose="020B0604020202020204" pitchFamily="34" charset="0"/>
                      </a:endParaRPr>
                    </a:p>
                    <a:p>
                      <a:pPr algn="l" fontAlgn="t">
                        <a:lnSpc>
                          <a:spcPct val="107000"/>
                        </a:lnSpc>
                        <a:spcBef>
                          <a:spcPts val="0"/>
                        </a:spcBef>
                        <a:spcAft>
                          <a:spcPts val="800"/>
                        </a:spcAft>
                      </a:pPr>
                      <a:r>
                        <a:rPr lang="es-ES" sz="1300" b="0" i="0" u="none" strike="noStrike" kern="100" dirty="0">
                          <a:solidFill>
                            <a:srgbClr val="000000"/>
                          </a:solidFill>
                          <a:effectLst/>
                          <a:highlight>
                            <a:srgbClr val="E7E7E7"/>
                          </a:highlight>
                          <a:latin typeface="Aptos" panose="020B0004020202020204" pitchFamily="34" charset="0"/>
                          <a:ea typeface="Aptos" panose="020B0004020202020204" pitchFamily="34" charset="0"/>
                          <a:cs typeface="Times New Roman" panose="02020603050405020304" pitchFamily="18" charset="0"/>
                        </a:rPr>
                        <a:t>LOUIS PASTEUR</a:t>
                      </a:r>
                      <a:endParaRPr lang="es-ES" sz="2100" b="0" i="0" u="none" strike="noStrike" dirty="0">
                        <a:effectLst/>
                        <a:highlight>
                          <a:srgbClr val="E7E7E7"/>
                        </a:highlight>
                        <a:latin typeface="Arial" panose="020B0604020202020204" pitchFamily="34" charset="0"/>
                      </a:endParaRPr>
                    </a:p>
                    <a:p>
                      <a:pPr algn="l" fontAlgn="t">
                        <a:lnSpc>
                          <a:spcPct val="107000"/>
                        </a:lnSpc>
                        <a:spcBef>
                          <a:spcPts val="0"/>
                        </a:spcBef>
                        <a:spcAft>
                          <a:spcPts val="800"/>
                        </a:spcAft>
                      </a:pPr>
                      <a:r>
                        <a:rPr lang="es-ES" sz="1300" b="0" i="0" u="none" strike="noStrike" kern="100" dirty="0">
                          <a:solidFill>
                            <a:srgbClr val="000000"/>
                          </a:solidFill>
                          <a:effectLst/>
                          <a:highlight>
                            <a:srgbClr val="E7E7E7"/>
                          </a:highlight>
                          <a:latin typeface="Aptos" panose="020B0004020202020204" pitchFamily="34" charset="0"/>
                          <a:ea typeface="Aptos" panose="020B0004020202020204" pitchFamily="34" charset="0"/>
                          <a:cs typeface="Times New Roman" panose="02020603050405020304" pitchFamily="18" charset="0"/>
                        </a:rPr>
                        <a:t>LUMIRA S.A.S</a:t>
                      </a:r>
                      <a:endParaRPr lang="es-ES" sz="2100" b="0" i="0" u="none" strike="noStrike" dirty="0">
                        <a:effectLst/>
                        <a:highlight>
                          <a:srgbClr val="E7E7E7"/>
                        </a:highlight>
                        <a:latin typeface="Arial" panose="020B0604020202020204" pitchFamily="34" charset="0"/>
                      </a:endParaRPr>
                    </a:p>
                  </a:txBody>
                  <a:tcPr marL="11339" marR="11339" marT="113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algn="l" fontAlgn="t">
                        <a:lnSpc>
                          <a:spcPct val="107000"/>
                        </a:lnSpc>
                        <a:spcBef>
                          <a:spcPts val="0"/>
                        </a:spcBef>
                        <a:spcAft>
                          <a:spcPts val="800"/>
                        </a:spcAft>
                      </a:pPr>
                      <a:r>
                        <a:rPr lang="es-ES" sz="1300" b="0" i="0" u="none" strike="noStrike" kern="100" dirty="0">
                          <a:solidFill>
                            <a:srgbClr val="000000"/>
                          </a:solidFill>
                          <a:effectLst/>
                          <a:highlight>
                            <a:srgbClr val="E7E7E7"/>
                          </a:highlight>
                          <a:latin typeface="Aptos" panose="020B0004020202020204" pitchFamily="34" charset="0"/>
                          <a:ea typeface="Aptos" panose="020B0004020202020204" pitchFamily="34" charset="0"/>
                          <a:cs typeface="Times New Roman" panose="02020603050405020304" pitchFamily="18" charset="0"/>
                        </a:rPr>
                        <a:t>$ 134.424.375</a:t>
                      </a:r>
                      <a:endParaRPr lang="es-ES" sz="2100" b="0" i="0" u="none" strike="noStrike" dirty="0">
                        <a:effectLst/>
                        <a:highlight>
                          <a:srgbClr val="E7E7E7"/>
                        </a:highlight>
                        <a:latin typeface="Arial" panose="020B0604020202020204" pitchFamily="34" charset="0"/>
                      </a:endParaRPr>
                    </a:p>
                  </a:txBody>
                  <a:tcPr marL="108850" marR="108850" marT="54425" marB="544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algn="l" fontAlgn="t">
                        <a:lnSpc>
                          <a:spcPct val="107000"/>
                        </a:lnSpc>
                        <a:spcBef>
                          <a:spcPts val="0"/>
                        </a:spcBef>
                        <a:spcAft>
                          <a:spcPts val="800"/>
                        </a:spcAft>
                      </a:pPr>
                      <a:r>
                        <a:rPr lang="es-ES" sz="1300" b="0" i="0" u="none" strike="noStrike" kern="100" dirty="0">
                          <a:solidFill>
                            <a:srgbClr val="000000"/>
                          </a:solidFill>
                          <a:effectLst/>
                          <a:highlight>
                            <a:srgbClr val="E7E7E7"/>
                          </a:highlight>
                          <a:latin typeface="Aptos" panose="020B0004020202020204" pitchFamily="34" charset="0"/>
                          <a:ea typeface="Aptos" panose="020B0004020202020204" pitchFamily="34" charset="0"/>
                          <a:cs typeface="Times New Roman" panose="02020603050405020304" pitchFamily="18" charset="0"/>
                        </a:rPr>
                        <a:t>LUMIRA</a:t>
                      </a:r>
                      <a:endParaRPr lang="es-ES" sz="2100" b="0" i="0" u="none" strike="noStrike" dirty="0">
                        <a:effectLst/>
                        <a:highlight>
                          <a:srgbClr val="E7E7E7"/>
                        </a:highlight>
                        <a:latin typeface="Arial" panose="020B0604020202020204" pitchFamily="34" charset="0"/>
                      </a:endParaRPr>
                    </a:p>
                    <a:p>
                      <a:pPr algn="l" fontAlgn="t">
                        <a:lnSpc>
                          <a:spcPct val="107000"/>
                        </a:lnSpc>
                        <a:spcBef>
                          <a:spcPts val="0"/>
                        </a:spcBef>
                        <a:spcAft>
                          <a:spcPts val="800"/>
                        </a:spcAft>
                      </a:pPr>
                      <a:r>
                        <a:rPr lang="es-ES" sz="1300" b="0" i="0" u="none" strike="noStrike" kern="100" dirty="0">
                          <a:solidFill>
                            <a:srgbClr val="000000"/>
                          </a:solidFill>
                          <a:effectLst/>
                          <a:highlight>
                            <a:srgbClr val="E7E7E7"/>
                          </a:highlight>
                          <a:latin typeface="Aptos" panose="020B0004020202020204" pitchFamily="34" charset="0"/>
                          <a:ea typeface="Aptos" panose="020B0004020202020204" pitchFamily="34" charset="0"/>
                          <a:cs typeface="Times New Roman" panose="02020603050405020304" pitchFamily="18" charset="0"/>
                        </a:rPr>
                        <a:t>LOUIS PASTEUR</a:t>
                      </a:r>
                      <a:endParaRPr lang="es-ES" sz="2100" b="0" i="0" u="none" strike="noStrike" dirty="0">
                        <a:effectLst/>
                        <a:highlight>
                          <a:srgbClr val="E7E7E7"/>
                        </a:highlight>
                        <a:latin typeface="Arial" panose="020B0604020202020204" pitchFamily="34" charset="0"/>
                      </a:endParaRPr>
                    </a:p>
                  </a:txBody>
                  <a:tcPr marL="11339" marR="11339" marT="113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algn="ctr" fontAlgn="t">
                        <a:lnSpc>
                          <a:spcPct val="107000"/>
                        </a:lnSpc>
                        <a:spcBef>
                          <a:spcPts val="0"/>
                        </a:spcBef>
                        <a:spcAft>
                          <a:spcPts val="800"/>
                        </a:spcAft>
                      </a:pPr>
                      <a:r>
                        <a:rPr lang="es-ES" sz="1300" b="1" i="0" u="none" strike="noStrike" kern="100" dirty="0">
                          <a:solidFill>
                            <a:srgbClr val="000000"/>
                          </a:solidFill>
                          <a:effectLst/>
                          <a:highlight>
                            <a:srgbClr val="E7E7E7"/>
                          </a:highlight>
                          <a:latin typeface="Aptos" panose="020B0004020202020204" pitchFamily="34" charset="0"/>
                          <a:ea typeface="Aptos" panose="020B0004020202020204" pitchFamily="34" charset="0"/>
                          <a:cs typeface="Times New Roman" panose="02020603050405020304" pitchFamily="18" charset="0"/>
                        </a:rPr>
                        <a:t>$ 48.818141</a:t>
                      </a:r>
                      <a:endParaRPr lang="es-ES" sz="2100" b="1" i="0" u="none" strike="noStrike" dirty="0">
                        <a:effectLst/>
                        <a:highlight>
                          <a:srgbClr val="E7E7E7"/>
                        </a:highlight>
                        <a:latin typeface="Arial" panose="020B0604020202020204" pitchFamily="34" charset="0"/>
                      </a:endParaRPr>
                    </a:p>
                  </a:txBody>
                  <a:tcPr marL="11339" marR="11339" marT="113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2221930796"/>
                  </a:ext>
                </a:extLst>
              </a:tr>
              <a:tr h="516314">
                <a:tc>
                  <a:txBody>
                    <a:bodyPr/>
                    <a:lstStyle/>
                    <a:p>
                      <a:pPr algn="l" fontAlgn="t">
                        <a:lnSpc>
                          <a:spcPct val="107000"/>
                        </a:lnSpc>
                        <a:spcBef>
                          <a:spcPts val="0"/>
                        </a:spcBef>
                        <a:spcAft>
                          <a:spcPts val="800"/>
                        </a:spcAft>
                      </a:pPr>
                      <a:r>
                        <a:rPr lang="es-ES" sz="1300" b="0" i="0" u="none" strike="noStrike" kern="100" dirty="0">
                          <a:effectLst/>
                          <a:latin typeface="Aptos" panose="020B0004020202020204" pitchFamily="34" charset="0"/>
                          <a:ea typeface="Aptos" panose="020B0004020202020204" pitchFamily="34" charset="0"/>
                          <a:cs typeface="Times New Roman" panose="02020603050405020304" pitchFamily="18" charset="0"/>
                        </a:rPr>
                        <a:t>INSUMOS MEDICOS</a:t>
                      </a:r>
                      <a:endParaRPr lang="es-ES" sz="2100" b="0" i="0" u="none" strike="noStrike" dirty="0">
                        <a:effectLst/>
                        <a:latin typeface="Arial" panose="020B0604020202020204" pitchFamily="34" charset="0"/>
                      </a:endParaRPr>
                    </a:p>
                  </a:txBody>
                  <a:tcPr marL="108850" marR="108850" marT="54425" marB="544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07000"/>
                        </a:lnSpc>
                        <a:spcBef>
                          <a:spcPts val="0"/>
                        </a:spcBef>
                        <a:spcAft>
                          <a:spcPts val="800"/>
                        </a:spcAft>
                      </a:pPr>
                      <a:r>
                        <a:rPr lang="es-CO" sz="1300" b="0" i="0" u="none" strike="noStrike" kern="100" dirty="0">
                          <a:effectLst/>
                          <a:latin typeface="Aptos" panose="020B0004020202020204" pitchFamily="34" charset="0"/>
                          <a:ea typeface="Aptos" panose="020B0004020202020204" pitchFamily="34" charset="0"/>
                          <a:cs typeface="Times New Roman" panose="02020603050405020304" pitchFamily="18" charset="0"/>
                        </a:rPr>
                        <a:t>$ 58.607.763</a:t>
                      </a:r>
                      <a:endParaRPr lang="es-CO" sz="2100" b="0" i="0" u="none" strike="noStrike" dirty="0">
                        <a:effectLst/>
                        <a:latin typeface="Arial" panose="020B0604020202020204" pitchFamily="34" charset="0"/>
                      </a:endParaRPr>
                    </a:p>
                  </a:txBody>
                  <a:tcPr marL="108850" marR="108850" marT="54425" marB="544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07000"/>
                        </a:lnSpc>
                        <a:spcBef>
                          <a:spcPts val="0"/>
                        </a:spcBef>
                        <a:spcAft>
                          <a:spcPts val="800"/>
                        </a:spcAft>
                      </a:pPr>
                      <a:r>
                        <a:rPr lang="es-CO" sz="1300" b="0" i="0" u="none" strike="noStrike" kern="100" dirty="0">
                          <a:effectLst/>
                          <a:latin typeface="Aptos" panose="020B0004020202020204" pitchFamily="34" charset="0"/>
                          <a:ea typeface="Aptos" panose="020B0004020202020204" pitchFamily="34" charset="0"/>
                          <a:cs typeface="Times New Roman" panose="02020603050405020304" pitchFamily="18" charset="0"/>
                        </a:rPr>
                        <a:t>DENSALUD </a:t>
                      </a:r>
                      <a:endParaRPr lang="es-CO" sz="2100" b="0" i="0" u="none" strike="noStrike" dirty="0">
                        <a:effectLst/>
                        <a:latin typeface="Arial" panose="020B0604020202020204" pitchFamily="34" charset="0"/>
                      </a:endParaRPr>
                    </a:p>
                  </a:txBody>
                  <a:tcPr marL="11339" marR="11339" marT="113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07000"/>
                        </a:lnSpc>
                        <a:spcBef>
                          <a:spcPts val="0"/>
                        </a:spcBef>
                        <a:spcAft>
                          <a:spcPts val="800"/>
                        </a:spcAft>
                      </a:pPr>
                      <a:r>
                        <a:rPr lang="es-CO" sz="1300" b="0" i="0" u="none" strike="noStrike" kern="100" dirty="0">
                          <a:effectLst/>
                          <a:latin typeface="Aptos" panose="020B0004020202020204" pitchFamily="34" charset="0"/>
                          <a:ea typeface="Aptos" panose="020B0004020202020204" pitchFamily="34" charset="0"/>
                          <a:cs typeface="Times New Roman" panose="02020603050405020304" pitchFamily="18" charset="0"/>
                        </a:rPr>
                        <a:t>$ 65.969.692</a:t>
                      </a:r>
                      <a:endParaRPr lang="es-CO" sz="2100" b="0" i="0" u="none" strike="noStrike" dirty="0">
                        <a:effectLst/>
                        <a:latin typeface="Arial" panose="020B0604020202020204" pitchFamily="34" charset="0"/>
                      </a:endParaRPr>
                    </a:p>
                  </a:txBody>
                  <a:tcPr marL="108850" marR="108850" marT="54425" marB="544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07000"/>
                        </a:lnSpc>
                        <a:spcBef>
                          <a:spcPts val="0"/>
                        </a:spcBef>
                        <a:spcAft>
                          <a:spcPts val="800"/>
                        </a:spcAft>
                      </a:pPr>
                      <a:r>
                        <a:rPr lang="es-CO" sz="1300" b="0" i="0" u="none" strike="noStrike" kern="100" dirty="0">
                          <a:effectLst/>
                          <a:latin typeface="Aptos" panose="020B0004020202020204" pitchFamily="34" charset="0"/>
                          <a:ea typeface="Aptos" panose="020B0004020202020204" pitchFamily="34" charset="0"/>
                          <a:cs typeface="Times New Roman" panose="02020603050405020304" pitchFamily="18" charset="0"/>
                        </a:rPr>
                        <a:t>VITALMED DE COLOMBIA S.A.S</a:t>
                      </a:r>
                      <a:endParaRPr lang="es-CO" sz="2100" b="0" i="0" u="none" strike="noStrike" dirty="0">
                        <a:effectLst/>
                        <a:latin typeface="Arial" panose="020B0604020202020204" pitchFamily="34" charset="0"/>
                      </a:endParaRPr>
                    </a:p>
                  </a:txBody>
                  <a:tcPr marL="11339" marR="11339" marT="113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07000"/>
                        </a:lnSpc>
                        <a:spcBef>
                          <a:spcPts val="0"/>
                        </a:spcBef>
                        <a:spcAft>
                          <a:spcPts val="800"/>
                        </a:spcAft>
                      </a:pPr>
                      <a:r>
                        <a:rPr lang="es-CO" sz="1300" b="1" i="0" u="none" strike="noStrike" kern="100" dirty="0">
                          <a:effectLst/>
                          <a:latin typeface="Aptos" panose="020B0004020202020204" pitchFamily="34" charset="0"/>
                          <a:ea typeface="Aptos" panose="020B0004020202020204" pitchFamily="34" charset="0"/>
                          <a:cs typeface="Times New Roman" panose="02020603050405020304" pitchFamily="18" charset="0"/>
                        </a:rPr>
                        <a:t>$ 7.361.929</a:t>
                      </a:r>
                      <a:endParaRPr lang="es-CO" sz="2100" b="1" i="0" u="none" strike="noStrike" dirty="0">
                        <a:effectLst/>
                        <a:latin typeface="Arial" panose="020B0604020202020204" pitchFamily="34" charset="0"/>
                      </a:endParaRPr>
                    </a:p>
                  </a:txBody>
                  <a:tcPr marL="11339" marR="11339" marT="113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7795371"/>
                  </a:ext>
                </a:extLst>
              </a:tr>
              <a:tr h="620776">
                <a:tc>
                  <a:txBody>
                    <a:bodyPr/>
                    <a:lstStyle/>
                    <a:p>
                      <a:pPr algn="l" fontAlgn="t">
                        <a:lnSpc>
                          <a:spcPct val="107000"/>
                        </a:lnSpc>
                        <a:spcBef>
                          <a:spcPts val="0"/>
                        </a:spcBef>
                        <a:spcAft>
                          <a:spcPts val="800"/>
                        </a:spcAft>
                      </a:pPr>
                      <a:r>
                        <a:rPr lang="es-ES" sz="1300" b="0" i="0" u="none" strike="noStrike" kern="100" dirty="0">
                          <a:solidFill>
                            <a:srgbClr val="000000"/>
                          </a:solidFill>
                          <a:effectLst/>
                          <a:highlight>
                            <a:srgbClr val="E7E7E7"/>
                          </a:highlight>
                          <a:latin typeface="Aptos" panose="020B0004020202020204" pitchFamily="34" charset="0"/>
                          <a:ea typeface="Aptos" panose="020B0004020202020204" pitchFamily="34" charset="0"/>
                          <a:cs typeface="Times New Roman" panose="02020603050405020304" pitchFamily="18" charset="0"/>
                        </a:rPr>
                        <a:t>INSUMOS ODONTOLOGICOS</a:t>
                      </a:r>
                      <a:endParaRPr lang="es-ES" sz="2100" b="0" i="0" u="none" strike="noStrike" dirty="0">
                        <a:effectLst/>
                        <a:highlight>
                          <a:srgbClr val="E7E7E7"/>
                        </a:highlight>
                        <a:latin typeface="Arial" panose="020B0604020202020204" pitchFamily="34" charset="0"/>
                      </a:endParaRPr>
                    </a:p>
                  </a:txBody>
                  <a:tcPr marL="108850" marR="108850" marT="54425" marB="544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algn="l" fontAlgn="t">
                        <a:lnSpc>
                          <a:spcPct val="107000"/>
                        </a:lnSpc>
                        <a:spcBef>
                          <a:spcPts val="0"/>
                        </a:spcBef>
                        <a:spcAft>
                          <a:spcPts val="800"/>
                        </a:spcAft>
                      </a:pPr>
                      <a:r>
                        <a:rPr lang="es-CO" sz="1300" b="0" i="0" u="none" strike="noStrike" kern="100" dirty="0">
                          <a:solidFill>
                            <a:srgbClr val="000000"/>
                          </a:solidFill>
                          <a:effectLst/>
                          <a:highlight>
                            <a:srgbClr val="E7E7E7"/>
                          </a:highlight>
                          <a:latin typeface="Aptos" panose="020B0004020202020204" pitchFamily="34" charset="0"/>
                          <a:ea typeface="Aptos" panose="020B0004020202020204" pitchFamily="34" charset="0"/>
                          <a:cs typeface="Times New Roman" panose="02020603050405020304" pitchFamily="18" charset="0"/>
                        </a:rPr>
                        <a:t>$ 117.777.612</a:t>
                      </a:r>
                      <a:endParaRPr lang="es-CO" sz="2100" b="0" i="0" u="none" strike="noStrike" dirty="0">
                        <a:effectLst/>
                        <a:highlight>
                          <a:srgbClr val="E7E7E7"/>
                        </a:highlight>
                        <a:latin typeface="Arial" panose="020B0604020202020204" pitchFamily="34" charset="0"/>
                      </a:endParaRPr>
                    </a:p>
                  </a:txBody>
                  <a:tcPr marL="108850" marR="108850" marT="54425" marB="544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algn="l" fontAlgn="t">
                        <a:lnSpc>
                          <a:spcPct val="107000"/>
                        </a:lnSpc>
                        <a:spcBef>
                          <a:spcPts val="0"/>
                        </a:spcBef>
                        <a:spcAft>
                          <a:spcPts val="800"/>
                        </a:spcAft>
                      </a:pPr>
                      <a:r>
                        <a:rPr lang="es-CO" sz="1300" b="0" i="0" u="none" strike="noStrike" kern="100" dirty="0">
                          <a:solidFill>
                            <a:srgbClr val="000000"/>
                          </a:solidFill>
                          <a:effectLst/>
                          <a:highlight>
                            <a:srgbClr val="E7E7E7"/>
                          </a:highlight>
                          <a:latin typeface="Aptos" panose="020B0004020202020204" pitchFamily="34" charset="0"/>
                          <a:ea typeface="Aptos" panose="020B0004020202020204" pitchFamily="34" charset="0"/>
                          <a:cs typeface="Times New Roman" panose="02020603050405020304" pitchFamily="18" charset="0"/>
                        </a:rPr>
                        <a:t>VITALMED</a:t>
                      </a:r>
                      <a:endParaRPr lang="es-CO" sz="2100" b="0" i="0" u="none" strike="noStrike" dirty="0">
                        <a:effectLst/>
                        <a:highlight>
                          <a:srgbClr val="E7E7E7"/>
                        </a:highlight>
                        <a:latin typeface="Arial" panose="020B0604020202020204" pitchFamily="34" charset="0"/>
                      </a:endParaRPr>
                    </a:p>
                  </a:txBody>
                  <a:tcPr marL="11339" marR="11339" marT="113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algn="l" fontAlgn="t">
                        <a:lnSpc>
                          <a:spcPct val="107000"/>
                        </a:lnSpc>
                        <a:spcBef>
                          <a:spcPts val="0"/>
                        </a:spcBef>
                        <a:spcAft>
                          <a:spcPts val="800"/>
                        </a:spcAft>
                      </a:pPr>
                      <a:r>
                        <a:rPr lang="es-CO" sz="1300" b="0" i="0" u="none" strike="noStrike" kern="100" dirty="0">
                          <a:solidFill>
                            <a:srgbClr val="000000"/>
                          </a:solidFill>
                          <a:effectLst/>
                          <a:highlight>
                            <a:srgbClr val="E7E7E7"/>
                          </a:highlight>
                          <a:latin typeface="Aptos" panose="020B0004020202020204" pitchFamily="34" charset="0"/>
                          <a:ea typeface="Aptos" panose="020B0004020202020204" pitchFamily="34" charset="0"/>
                          <a:cs typeface="Times New Roman" panose="02020603050405020304" pitchFamily="18" charset="0"/>
                        </a:rPr>
                        <a:t>$ 84.068.506</a:t>
                      </a:r>
                      <a:endParaRPr lang="es-CO" sz="2100" b="0" i="0" u="none" strike="noStrike" dirty="0">
                        <a:effectLst/>
                        <a:highlight>
                          <a:srgbClr val="E7E7E7"/>
                        </a:highlight>
                        <a:latin typeface="Arial" panose="020B0604020202020204" pitchFamily="34" charset="0"/>
                      </a:endParaRPr>
                    </a:p>
                  </a:txBody>
                  <a:tcPr marL="108850" marR="108850" marT="54425" marB="544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algn="l" fontAlgn="t">
                        <a:lnSpc>
                          <a:spcPct val="107000"/>
                        </a:lnSpc>
                        <a:spcBef>
                          <a:spcPts val="0"/>
                        </a:spcBef>
                        <a:spcAft>
                          <a:spcPts val="800"/>
                        </a:spcAft>
                      </a:pPr>
                      <a:r>
                        <a:rPr lang="es-CO" sz="1300" b="0" i="0" u="none" strike="noStrike" kern="100" dirty="0">
                          <a:solidFill>
                            <a:srgbClr val="000000"/>
                          </a:solidFill>
                          <a:effectLst/>
                          <a:highlight>
                            <a:srgbClr val="E7E7E7"/>
                          </a:highlight>
                          <a:latin typeface="Aptos" panose="020B0004020202020204" pitchFamily="34" charset="0"/>
                          <a:ea typeface="Aptos" panose="020B0004020202020204" pitchFamily="34" charset="0"/>
                          <a:cs typeface="Times New Roman" panose="02020603050405020304" pitchFamily="18" charset="0"/>
                        </a:rPr>
                        <a:t>DENSALUD</a:t>
                      </a:r>
                      <a:endParaRPr lang="es-CO" sz="2100" b="0" i="0" u="none" strike="noStrike" dirty="0">
                        <a:effectLst/>
                        <a:highlight>
                          <a:srgbClr val="E7E7E7"/>
                        </a:highlight>
                        <a:latin typeface="Arial" panose="020B0604020202020204" pitchFamily="34" charset="0"/>
                      </a:endParaRPr>
                    </a:p>
                  </a:txBody>
                  <a:tcPr marL="11339" marR="11339" marT="113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algn="ctr" fontAlgn="t">
                        <a:lnSpc>
                          <a:spcPct val="107000"/>
                        </a:lnSpc>
                        <a:spcBef>
                          <a:spcPts val="0"/>
                        </a:spcBef>
                        <a:spcAft>
                          <a:spcPts val="800"/>
                        </a:spcAft>
                      </a:pPr>
                      <a:r>
                        <a:rPr lang="es-CO" sz="1300" b="1" i="0" u="none" strike="noStrike" kern="100" dirty="0">
                          <a:solidFill>
                            <a:srgbClr val="000000"/>
                          </a:solidFill>
                          <a:effectLst/>
                          <a:highlight>
                            <a:srgbClr val="E7E7E7"/>
                          </a:highlight>
                          <a:latin typeface="Aptos" panose="020B0004020202020204" pitchFamily="34" charset="0"/>
                          <a:ea typeface="Aptos" panose="020B0004020202020204" pitchFamily="34" charset="0"/>
                          <a:cs typeface="Times New Roman" panose="02020603050405020304" pitchFamily="18" charset="0"/>
                        </a:rPr>
                        <a:t>$ 33.709.106</a:t>
                      </a:r>
                      <a:endParaRPr lang="es-CO" sz="2100" b="1" i="0" u="none" strike="noStrike" dirty="0">
                        <a:effectLst/>
                        <a:highlight>
                          <a:srgbClr val="E7E7E7"/>
                        </a:highlight>
                        <a:latin typeface="Arial" panose="020B0604020202020204" pitchFamily="34" charset="0"/>
                      </a:endParaRPr>
                    </a:p>
                  </a:txBody>
                  <a:tcPr marL="11339" marR="11339" marT="113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3161850044"/>
                  </a:ext>
                </a:extLst>
              </a:tr>
              <a:tr h="392015">
                <a:tc>
                  <a:txBody>
                    <a:bodyPr/>
                    <a:lstStyle/>
                    <a:p>
                      <a:pPr algn="l" fontAlgn="t">
                        <a:lnSpc>
                          <a:spcPct val="107000"/>
                        </a:lnSpc>
                        <a:spcBef>
                          <a:spcPts val="0"/>
                        </a:spcBef>
                        <a:spcAft>
                          <a:spcPts val="800"/>
                        </a:spcAft>
                      </a:pPr>
                      <a:r>
                        <a:rPr lang="es-ES" sz="1300" b="0" i="0" u="none" strike="noStrike" kern="100" dirty="0">
                          <a:effectLst/>
                          <a:highlight>
                            <a:srgbClr val="C1E4F5"/>
                          </a:highlight>
                          <a:latin typeface="Aptos" panose="020B0004020202020204" pitchFamily="34" charset="0"/>
                          <a:ea typeface="Aptos" panose="020B0004020202020204" pitchFamily="34" charset="0"/>
                          <a:cs typeface="Times New Roman" panose="02020603050405020304" pitchFamily="18" charset="0"/>
                        </a:rPr>
                        <a:t> TOTAL</a:t>
                      </a:r>
                      <a:endParaRPr lang="es-ES" sz="2100" b="0" i="0" u="none" strike="noStrike" dirty="0">
                        <a:effectLst/>
                        <a:highlight>
                          <a:srgbClr val="C1E4F5"/>
                        </a:highlight>
                        <a:latin typeface="Arial" panose="020B0604020202020204" pitchFamily="34" charset="0"/>
                      </a:endParaRPr>
                    </a:p>
                  </a:txBody>
                  <a:tcPr marL="108850" marR="108850" marT="54425" marB="544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l" fontAlgn="t">
                        <a:lnSpc>
                          <a:spcPct val="107000"/>
                        </a:lnSpc>
                        <a:spcBef>
                          <a:spcPts val="0"/>
                        </a:spcBef>
                        <a:spcAft>
                          <a:spcPts val="800"/>
                        </a:spcAft>
                      </a:pPr>
                      <a:r>
                        <a:rPr lang="es-CO" sz="1300" b="1" i="0" u="none" strike="noStrike" kern="100" dirty="0">
                          <a:solidFill>
                            <a:srgbClr val="000000"/>
                          </a:solidFill>
                          <a:effectLst/>
                          <a:highlight>
                            <a:srgbClr val="C1E4F5"/>
                          </a:highlight>
                          <a:latin typeface="Aptos" panose="020B0004020202020204" pitchFamily="34" charset="0"/>
                          <a:ea typeface="Aptos" panose="020B0004020202020204" pitchFamily="34" charset="0"/>
                          <a:cs typeface="Times New Roman" panose="02020603050405020304" pitchFamily="18" charset="0"/>
                        </a:rPr>
                        <a:t>$ 495.752.135</a:t>
                      </a:r>
                      <a:endParaRPr lang="es-CO" sz="2100" b="0" i="0" u="none" strike="noStrike" dirty="0">
                        <a:effectLst/>
                        <a:highlight>
                          <a:srgbClr val="C1E4F5"/>
                        </a:highlight>
                        <a:latin typeface="Arial" panose="020B0604020202020204" pitchFamily="34" charset="0"/>
                      </a:endParaRPr>
                    </a:p>
                  </a:txBody>
                  <a:tcPr marL="108850" marR="108850" marT="54425" marB="544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l" fontAlgn="t">
                        <a:lnSpc>
                          <a:spcPct val="107000"/>
                        </a:lnSpc>
                        <a:spcBef>
                          <a:spcPts val="0"/>
                        </a:spcBef>
                        <a:spcAft>
                          <a:spcPts val="800"/>
                        </a:spcAft>
                      </a:pPr>
                      <a:r>
                        <a:rPr lang="es-CO" sz="1300" b="0" i="0" u="none" strike="noStrike" kern="100" dirty="0">
                          <a:effectLst/>
                          <a:highlight>
                            <a:srgbClr val="C1E4F5"/>
                          </a:highlight>
                          <a:latin typeface="Aptos" panose="020B0004020202020204" pitchFamily="34" charset="0"/>
                          <a:ea typeface="Aptos" panose="020B0004020202020204" pitchFamily="34" charset="0"/>
                          <a:cs typeface="Times New Roman" panose="02020603050405020304" pitchFamily="18" charset="0"/>
                        </a:rPr>
                        <a:t> </a:t>
                      </a:r>
                      <a:endParaRPr lang="es-CO" sz="2100" b="0" i="0" u="none" strike="noStrike" dirty="0">
                        <a:effectLst/>
                        <a:highlight>
                          <a:srgbClr val="C1E4F5"/>
                        </a:highlight>
                        <a:latin typeface="Arial" panose="020B0604020202020204" pitchFamily="34" charset="0"/>
                      </a:endParaRPr>
                    </a:p>
                  </a:txBody>
                  <a:tcPr marL="11339" marR="11339" marT="113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l" fontAlgn="t">
                        <a:lnSpc>
                          <a:spcPct val="107000"/>
                        </a:lnSpc>
                        <a:spcBef>
                          <a:spcPts val="0"/>
                        </a:spcBef>
                        <a:spcAft>
                          <a:spcPts val="800"/>
                        </a:spcAft>
                      </a:pPr>
                      <a:r>
                        <a:rPr lang="es-CO" sz="1300" b="1" i="0" u="none" strike="noStrike" kern="100" dirty="0">
                          <a:solidFill>
                            <a:srgbClr val="000000"/>
                          </a:solidFill>
                          <a:effectLst/>
                          <a:highlight>
                            <a:srgbClr val="C1E4F5"/>
                          </a:highlight>
                          <a:latin typeface="Aptos" panose="020B0004020202020204" pitchFamily="34" charset="0"/>
                          <a:ea typeface="Aptos" panose="020B0004020202020204" pitchFamily="34" charset="0"/>
                          <a:cs typeface="Times New Roman" panose="02020603050405020304" pitchFamily="18" charset="0"/>
                        </a:rPr>
                        <a:t>$ 310.426.488</a:t>
                      </a:r>
                      <a:endParaRPr lang="es-CO" sz="2100" b="0" i="0" u="none" strike="noStrike" dirty="0">
                        <a:effectLst/>
                        <a:highlight>
                          <a:srgbClr val="C1E4F5"/>
                        </a:highlight>
                        <a:latin typeface="Arial" panose="020B0604020202020204" pitchFamily="34" charset="0"/>
                      </a:endParaRPr>
                    </a:p>
                  </a:txBody>
                  <a:tcPr marL="108850" marR="108850" marT="54425" marB="544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l" fontAlgn="t">
                        <a:lnSpc>
                          <a:spcPct val="107000"/>
                        </a:lnSpc>
                        <a:spcBef>
                          <a:spcPts val="0"/>
                        </a:spcBef>
                        <a:spcAft>
                          <a:spcPts val="800"/>
                        </a:spcAft>
                      </a:pPr>
                      <a:r>
                        <a:rPr lang="es-CO" sz="1300" b="0" i="0" u="none" strike="noStrike" kern="100" dirty="0">
                          <a:effectLst/>
                          <a:highlight>
                            <a:srgbClr val="C1E4F5"/>
                          </a:highlight>
                          <a:latin typeface="Aptos" panose="020B0004020202020204" pitchFamily="34" charset="0"/>
                          <a:ea typeface="Aptos" panose="020B0004020202020204" pitchFamily="34" charset="0"/>
                          <a:cs typeface="Times New Roman" panose="02020603050405020304" pitchFamily="18" charset="0"/>
                        </a:rPr>
                        <a:t> </a:t>
                      </a:r>
                      <a:endParaRPr lang="es-CO" sz="2100" b="0" i="0" u="none" strike="noStrike" dirty="0">
                        <a:effectLst/>
                        <a:highlight>
                          <a:srgbClr val="C1E4F5"/>
                        </a:highlight>
                        <a:latin typeface="Arial" panose="020B0604020202020204" pitchFamily="34" charset="0"/>
                      </a:endParaRPr>
                    </a:p>
                  </a:txBody>
                  <a:tcPr marL="11339" marR="11339" marT="113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fontAlgn="t">
                        <a:lnSpc>
                          <a:spcPct val="107000"/>
                        </a:lnSpc>
                        <a:spcBef>
                          <a:spcPts val="0"/>
                        </a:spcBef>
                        <a:spcAft>
                          <a:spcPts val="800"/>
                        </a:spcAft>
                      </a:pPr>
                      <a:r>
                        <a:rPr lang="es-CO" sz="1300" b="1" i="0" u="none" strike="noStrike" kern="100" dirty="0">
                          <a:solidFill>
                            <a:srgbClr val="000000"/>
                          </a:solidFill>
                          <a:effectLst/>
                          <a:highlight>
                            <a:srgbClr val="C1E4F5"/>
                          </a:highlight>
                          <a:latin typeface="Aptos" panose="020B0004020202020204" pitchFamily="34" charset="0"/>
                          <a:ea typeface="Aptos" panose="020B0004020202020204" pitchFamily="34" charset="0"/>
                          <a:cs typeface="Times New Roman" panose="02020603050405020304" pitchFamily="18" charset="0"/>
                        </a:rPr>
                        <a:t>$ 200.049.505</a:t>
                      </a:r>
                      <a:endParaRPr lang="es-CO" sz="2100" b="0" i="0" u="none" strike="noStrike" dirty="0">
                        <a:effectLst/>
                        <a:highlight>
                          <a:srgbClr val="C1E4F5"/>
                        </a:highlight>
                        <a:latin typeface="Arial" panose="020B0604020202020204" pitchFamily="34" charset="0"/>
                      </a:endParaRPr>
                    </a:p>
                  </a:txBody>
                  <a:tcPr marL="11339" marR="11339" marT="113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3027869949"/>
                  </a:ext>
                </a:extLst>
              </a:tr>
            </a:tbl>
          </a:graphicData>
        </a:graphic>
      </p:graphicFrame>
    </p:spTree>
    <p:extLst>
      <p:ext uri="{BB962C8B-B14F-4D97-AF65-F5344CB8AC3E}">
        <p14:creationId xmlns:p14="http://schemas.microsoft.com/office/powerpoint/2010/main" val="98928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Descripción generada automáticamente">
            <a:extLst>
              <a:ext uri="{FF2B5EF4-FFF2-40B4-BE49-F238E27FC236}">
                <a16:creationId xmlns:a16="http://schemas.microsoft.com/office/drawing/2014/main" id="{A122A6D8-7C99-E8F2-0780-98A15A3FB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399"/>
            <a:ext cx="12349316" cy="7020399"/>
          </a:xfrm>
          <a:prstGeom prst="rect">
            <a:avLst/>
          </a:prstGeom>
        </p:spPr>
      </p:pic>
      <p:sp>
        <p:nvSpPr>
          <p:cNvPr id="2" name="Título 1">
            <a:extLst>
              <a:ext uri="{FF2B5EF4-FFF2-40B4-BE49-F238E27FC236}">
                <a16:creationId xmlns:a16="http://schemas.microsoft.com/office/drawing/2014/main" id="{9E4051C6-6784-28D7-7030-47875D1218CE}"/>
              </a:ext>
            </a:extLst>
          </p:cNvPr>
          <p:cNvSpPr>
            <a:spLocks noGrp="1"/>
          </p:cNvSpPr>
          <p:nvPr>
            <p:ph type="title"/>
          </p:nvPr>
        </p:nvSpPr>
        <p:spPr>
          <a:xfrm>
            <a:off x="4487779" y="115553"/>
            <a:ext cx="3216442" cy="645528"/>
          </a:xfrm>
        </p:spPr>
        <p:txBody>
          <a:bodyPr>
            <a:normAutofit/>
          </a:bodyPr>
          <a:lstStyle/>
          <a:p>
            <a:r>
              <a:rPr lang="es-ES" sz="2800" b="1" dirty="0">
                <a:latin typeface="Arial" panose="020B0604020202020204" pitchFamily="34" charset="0"/>
                <a:cs typeface="Arial" panose="020B0604020202020204" pitchFamily="34" charset="0"/>
              </a:rPr>
              <a:t>INTRODUCCIÓN </a:t>
            </a:r>
            <a:endParaRPr lang="es-419" sz="2800" b="1" dirty="0">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2BAFA988-DE06-3B11-DB1C-ABAF910FC348}"/>
              </a:ext>
            </a:extLst>
          </p:cNvPr>
          <p:cNvSpPr>
            <a:spLocks noGrp="1"/>
          </p:cNvSpPr>
          <p:nvPr>
            <p:ph idx="1"/>
          </p:nvPr>
        </p:nvSpPr>
        <p:spPr>
          <a:xfrm>
            <a:off x="661736" y="761081"/>
            <a:ext cx="10780295" cy="4351338"/>
          </a:xfrm>
        </p:spPr>
        <p:txBody>
          <a:bodyPr>
            <a:noAutofit/>
          </a:bodyPr>
          <a:lstStyle/>
          <a:p>
            <a:pPr marL="0" indent="0" algn="just">
              <a:lnSpc>
                <a:spcPct val="100000"/>
              </a:lnSpc>
              <a:buNone/>
            </a:pPr>
            <a:r>
              <a:rPr lang="es-ES" sz="2000" dirty="0">
                <a:latin typeface="Arial" panose="020B0604020202020204" pitchFamily="34" charset="0"/>
                <a:cs typeface="Arial" panose="020B0604020202020204" pitchFamily="34" charset="0"/>
              </a:rPr>
              <a:t>En cumplimiento de la normatividad vigente y en especial la Circular Externa 000008 del 14 de septiembre de 2018 de la Superintendencia Nacional de Salud, por la cual se dispone en el numeral 1.2. Rendición de Cuentas, por medio del presente informe se da a conocer a la comunidad la gestión de MALLAMAS EPS-I realizada en la vigencia 2023. De acuerdo a lo establecido en la circular externa 0008 de la Superintendencia Nacional de Salud, la oficina de control Interno adelantó el seguimiento al desarrollo de esta actividad, donde se procede a verificar las evidencias de las actividades contempladas en el procedimiento interno de rendición de cuentas, y los controles establecidos por Mallamas EPS-I para garantizar el cumplimiento de las actividades definidas, establecidas en la estrategia de rendición de cuentas para la vigencia 2023.</a:t>
            </a:r>
          </a:p>
          <a:p>
            <a:pPr marL="0" indent="0" algn="just">
              <a:lnSpc>
                <a:spcPct val="100000"/>
              </a:lnSpc>
              <a:buNone/>
            </a:pPr>
            <a:endParaRPr lang="es-ES" sz="2000" dirty="0">
              <a:latin typeface="Arial" panose="020B0604020202020204" pitchFamily="34" charset="0"/>
              <a:cs typeface="Arial" panose="020B0604020202020204" pitchFamily="34" charset="0"/>
            </a:endParaRPr>
          </a:p>
          <a:p>
            <a:pPr marL="0" indent="0" algn="just">
              <a:lnSpc>
                <a:spcPct val="100000"/>
              </a:lnSpc>
              <a:buNone/>
            </a:pPr>
            <a:r>
              <a:rPr lang="es-ES" sz="2000" dirty="0">
                <a:latin typeface="Arial" panose="020B0604020202020204" pitchFamily="34" charset="0"/>
                <a:cs typeface="Arial" panose="020B0604020202020204" pitchFamily="34" charset="0"/>
              </a:rPr>
              <a:t>Para la evaluación de rendición de cuentas, se tuvo en cuenta lo que por norma establece la circular y los resultados arrojados en la aplicación de la “ENCUESTA DE RENDICIÓN DE CUENTAS” y por otro lado la verificación de los soportes, herramientas y demás elementos empleados para la realización del evento</a:t>
            </a:r>
            <a:r>
              <a:rPr lang="es-ES" sz="2400" dirty="0">
                <a:latin typeface="Arial" panose="020B0604020202020204" pitchFamily="34" charset="0"/>
                <a:cs typeface="Arial" panose="020B0604020202020204" pitchFamily="34" charset="0"/>
              </a:rPr>
              <a:t>.</a:t>
            </a:r>
            <a:endParaRPr lang="es-419"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588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D81E15DF-FFE6-85F0-77A9-CE8FAB33C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399"/>
            <a:ext cx="12349316" cy="7020399"/>
          </a:xfrm>
          <a:prstGeom prst="rect">
            <a:avLst/>
          </a:prstGeom>
        </p:spPr>
      </p:pic>
      <p:graphicFrame>
        <p:nvGraphicFramePr>
          <p:cNvPr id="4" name="1 Gráfico">
            <a:extLst>
              <a:ext uri="{FF2B5EF4-FFF2-40B4-BE49-F238E27FC236}">
                <a16:creationId xmlns:a16="http://schemas.microsoft.com/office/drawing/2014/main" id="{00000000-0008-0000-0500-000008000000}"/>
              </a:ext>
            </a:extLst>
          </p:cNvPr>
          <p:cNvGraphicFramePr>
            <a:graphicFrameLocks/>
          </p:cNvGraphicFramePr>
          <p:nvPr/>
        </p:nvGraphicFramePr>
        <p:xfrm>
          <a:off x="515566" y="1724296"/>
          <a:ext cx="10291864" cy="4394402"/>
        </p:xfrm>
        <a:graphic>
          <a:graphicData uri="http://schemas.openxmlformats.org/drawingml/2006/chart">
            <c:chart xmlns:c="http://schemas.openxmlformats.org/drawingml/2006/chart" xmlns:r="http://schemas.openxmlformats.org/officeDocument/2006/relationships" r:id="rId4"/>
          </a:graphicData>
        </a:graphic>
      </p:graphicFrame>
      <p:pic>
        <p:nvPicPr>
          <p:cNvPr id="6" name="Imagen 5">
            <a:extLst>
              <a:ext uri="{FF2B5EF4-FFF2-40B4-BE49-F238E27FC236}">
                <a16:creationId xmlns:a16="http://schemas.microsoft.com/office/drawing/2014/main" id="{D4E2E5C3-D500-C1C4-9217-2C203729D055}"/>
              </a:ext>
            </a:extLst>
          </p:cNvPr>
          <p:cNvPicPr>
            <a:picLocks noChangeAspect="1"/>
          </p:cNvPicPr>
          <p:nvPr/>
        </p:nvPicPr>
        <p:blipFill rotWithShape="1">
          <a:blip r:embed="rId5"/>
          <a:srcRect t="6397"/>
          <a:stretch/>
        </p:blipFill>
        <p:spPr>
          <a:xfrm>
            <a:off x="2319712" y="984993"/>
            <a:ext cx="7552575" cy="4394401"/>
          </a:xfrm>
          <a:prstGeom prst="rect">
            <a:avLst/>
          </a:prstGeom>
        </p:spPr>
      </p:pic>
      <p:sp>
        <p:nvSpPr>
          <p:cNvPr id="3" name="CuadroTexto 2">
            <a:extLst>
              <a:ext uri="{FF2B5EF4-FFF2-40B4-BE49-F238E27FC236}">
                <a16:creationId xmlns:a16="http://schemas.microsoft.com/office/drawing/2014/main" id="{38C73698-25BB-CF05-9273-9C32489516F9}"/>
              </a:ext>
            </a:extLst>
          </p:cNvPr>
          <p:cNvSpPr txBox="1"/>
          <p:nvPr/>
        </p:nvSpPr>
        <p:spPr>
          <a:xfrm>
            <a:off x="1988738" y="230832"/>
            <a:ext cx="809193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solidFill>
                  <a:prstClr val="black"/>
                </a:solidFill>
                <a:uLnTx/>
                <a:uFillTx/>
                <a:latin typeface="Arial" panose="020B0604020202020204" pitchFamily="34" charset="0"/>
                <a:ea typeface="+mn-ea"/>
                <a:cs typeface="Arial" panose="020B0604020202020204" pitchFamily="34" charset="0"/>
              </a:rPr>
              <a:t>CONTENCION</a:t>
            </a:r>
            <a:r>
              <a:rPr kumimoji="0" lang="es-ES" sz="3200" b="1" i="0" u="none" strike="noStrike" kern="1200" cap="none" spc="0" normalizeH="0" baseline="0" noProof="0" dirty="0">
                <a:ln/>
                <a:solidFill>
                  <a:prstClr val="black"/>
                </a:solidFill>
                <a:uLnTx/>
                <a:uFillTx/>
                <a:latin typeface="Arial" panose="020B0604020202020204" pitchFamily="34" charset="0"/>
                <a:ea typeface="+mn-ea"/>
                <a:cs typeface="Arial" panose="020B0604020202020204" pitchFamily="34" charset="0"/>
              </a:rPr>
              <a:t> DE COSTOS Y GASTOS </a:t>
            </a:r>
            <a:endParaRPr kumimoji="0" lang="es-CO" sz="3200" b="1" i="0" u="none" strike="noStrike" kern="1200" cap="none" spc="0" normalizeH="0" baseline="0" noProof="0" dirty="0">
              <a:ln>
                <a:noFill/>
              </a:ln>
              <a:solidFill>
                <a:prstClr val="black"/>
              </a:solidFill>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7102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Gráfico&#10;&#10;Descripción generada automáticamente">
            <a:extLst>
              <a:ext uri="{FF2B5EF4-FFF2-40B4-BE49-F238E27FC236}">
                <a16:creationId xmlns:a16="http://schemas.microsoft.com/office/drawing/2014/main" id="{595BEC55-C981-9B55-B35E-AB0C76207D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399"/>
            <a:ext cx="12349316" cy="7020399"/>
          </a:xfrm>
          <a:prstGeom prst="rect">
            <a:avLst/>
          </a:prstGeom>
        </p:spPr>
      </p:pic>
      <p:pic>
        <p:nvPicPr>
          <p:cNvPr id="5" name="Imagen 4">
            <a:extLst>
              <a:ext uri="{FF2B5EF4-FFF2-40B4-BE49-F238E27FC236}">
                <a16:creationId xmlns:a16="http://schemas.microsoft.com/office/drawing/2014/main" id="{ECE203DF-E36A-A021-0F0D-DE3E960890AA}"/>
              </a:ext>
            </a:extLst>
          </p:cNvPr>
          <p:cNvPicPr>
            <a:picLocks noChangeAspect="1"/>
          </p:cNvPicPr>
          <p:nvPr/>
        </p:nvPicPr>
        <p:blipFill rotWithShape="1">
          <a:blip r:embed="rId3"/>
          <a:srcRect t="41507"/>
          <a:stretch/>
        </p:blipFill>
        <p:spPr>
          <a:xfrm>
            <a:off x="2880499" y="1666197"/>
            <a:ext cx="7200178" cy="2355272"/>
          </a:xfrm>
          <a:prstGeom prst="rect">
            <a:avLst/>
          </a:prstGeom>
        </p:spPr>
      </p:pic>
      <p:sp>
        <p:nvSpPr>
          <p:cNvPr id="7" name="CuadroTexto 6">
            <a:extLst>
              <a:ext uri="{FF2B5EF4-FFF2-40B4-BE49-F238E27FC236}">
                <a16:creationId xmlns:a16="http://schemas.microsoft.com/office/drawing/2014/main" id="{D8FFA089-4F8A-C0F0-4A67-F976A18E6273}"/>
              </a:ext>
            </a:extLst>
          </p:cNvPr>
          <p:cNvSpPr txBox="1"/>
          <p:nvPr/>
        </p:nvSpPr>
        <p:spPr>
          <a:xfrm>
            <a:off x="1988738" y="230832"/>
            <a:ext cx="809193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solidFill>
                  <a:prstClr val="black"/>
                </a:solidFill>
                <a:uLnTx/>
                <a:uFillTx/>
                <a:latin typeface="Arial" panose="020B0604020202020204" pitchFamily="34" charset="0"/>
                <a:ea typeface="+mn-ea"/>
                <a:cs typeface="Arial" panose="020B0604020202020204" pitchFamily="34" charset="0"/>
              </a:rPr>
              <a:t>RESUMEN HALLAZGOS CGR</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800" b="1" dirty="0">
                <a:ln/>
                <a:solidFill>
                  <a:prstClr val="black"/>
                </a:solidFill>
                <a:latin typeface="Arial" panose="020B0604020202020204" pitchFamily="34" charset="0"/>
                <a:cs typeface="Arial" panose="020B0604020202020204" pitchFamily="34" charset="0"/>
              </a:rPr>
              <a:t>IIS 2019 - 2022</a:t>
            </a:r>
            <a:endParaRPr kumimoji="0" lang="es-CO" sz="3200" b="1" i="0" u="none" strike="noStrike" kern="1200" cap="none" spc="0" normalizeH="0" baseline="0" noProof="0" dirty="0">
              <a:ln>
                <a:noFill/>
              </a:ln>
              <a:solidFill>
                <a:prstClr val="black"/>
              </a:solidFill>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82795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Marcador de contenido 12" descr="Texto&#10;&#10;Descripción generada automáticamente con confianza baja">
            <a:extLst>
              <a:ext uri="{FF2B5EF4-FFF2-40B4-BE49-F238E27FC236}">
                <a16:creationId xmlns:a16="http://schemas.microsoft.com/office/drawing/2014/main" id="{E34A1CED-D450-E53D-5076-037BCA462E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88952" cy="6929236"/>
          </a:xfrm>
        </p:spPr>
      </p:pic>
      <p:sp>
        <p:nvSpPr>
          <p:cNvPr id="11" name="Título 1">
            <a:extLst>
              <a:ext uri="{FF2B5EF4-FFF2-40B4-BE49-F238E27FC236}">
                <a16:creationId xmlns:a16="http://schemas.microsoft.com/office/drawing/2014/main" id="{E2DE0DC9-DE73-541E-1AD4-0F66F5050DE2}"/>
              </a:ext>
            </a:extLst>
          </p:cNvPr>
          <p:cNvSpPr txBox="1">
            <a:spLocks/>
          </p:cNvSpPr>
          <p:nvPr/>
        </p:nvSpPr>
        <p:spPr>
          <a:xfrm>
            <a:off x="7016190" y="2718555"/>
            <a:ext cx="4904509" cy="3924700"/>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JEFATURA DE PLANEACIÓN</a:t>
            </a:r>
          </a:p>
          <a:p>
            <a:pPr marL="0" indent="0" algn="ctr">
              <a:buNone/>
            </a:pPr>
            <a:endParaRPr lang="en-US" sz="5400" b="1" dirty="0">
              <a:latin typeface="Arial" panose="020B0604020202020204" pitchFamily="34" charset="0"/>
              <a:cs typeface="Arial" panose="020B0604020202020204" pitchFamily="34" charset="0"/>
            </a:endParaRPr>
          </a:p>
          <a:p>
            <a:pPr marL="0" indent="0" algn="ctr">
              <a:buNone/>
            </a:pPr>
            <a:endParaRPr lang="en-US" sz="5400" b="1"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CO" sz="54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FE7A7E66-3E37-36D3-7FD9-E16A22123A56}"/>
              </a:ext>
            </a:extLst>
          </p:cNvPr>
          <p:cNvSpPr txBox="1"/>
          <p:nvPr/>
        </p:nvSpPr>
        <p:spPr>
          <a:xfrm>
            <a:off x="8971956" y="5294853"/>
            <a:ext cx="3220044" cy="646331"/>
          </a:xfrm>
          <a:prstGeom prst="rect">
            <a:avLst/>
          </a:prstGeom>
          <a:noFill/>
        </p:spPr>
        <p:txBody>
          <a:bodyPr wrap="square">
            <a:spAutoFit/>
          </a:bodyPr>
          <a:lstStyle/>
          <a:p>
            <a:pPr marL="0" indent="0" algn="ctr">
              <a:buNone/>
            </a:pPr>
            <a:r>
              <a:rPr lang="en-US" sz="1800" b="1" dirty="0">
                <a:latin typeface="Arial" panose="020B0604020202020204" pitchFamily="34" charset="0"/>
                <a:cs typeface="Arial" panose="020B0604020202020204" pitchFamily="34" charset="0"/>
              </a:rPr>
              <a:t>LEONOR ORTEGA REINA </a:t>
            </a:r>
          </a:p>
          <a:p>
            <a:pPr marL="0" indent="0" algn="ctr">
              <a:buNone/>
            </a:pPr>
            <a:r>
              <a:rPr lang="en-US" sz="1800" dirty="0">
                <a:latin typeface="Arial" panose="020B0604020202020204" pitchFamily="34" charset="0"/>
                <a:cs typeface="Arial" panose="020B0604020202020204" pitchFamily="34" charset="0"/>
              </a:rPr>
              <a:t>JEFE DE PLANEACIÓN</a:t>
            </a:r>
          </a:p>
        </p:txBody>
      </p:sp>
    </p:spTree>
    <p:extLst>
      <p:ext uri="{BB962C8B-B14F-4D97-AF65-F5344CB8AC3E}">
        <p14:creationId xmlns:p14="http://schemas.microsoft.com/office/powerpoint/2010/main" val="195928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FAB86676-1750-050D-BD42-D7122B2F7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399"/>
            <a:ext cx="12349316" cy="7020399"/>
          </a:xfrm>
          <a:prstGeom prst="rect">
            <a:avLst/>
          </a:prstGeom>
        </p:spPr>
      </p:pic>
      <p:pic>
        <p:nvPicPr>
          <p:cNvPr id="9" name="Imagen 8">
            <a:extLst>
              <a:ext uri="{FF2B5EF4-FFF2-40B4-BE49-F238E27FC236}">
                <a16:creationId xmlns:a16="http://schemas.microsoft.com/office/drawing/2014/main" id="{ABC8310E-4DFA-5492-AF39-94EBB3875BB9}"/>
              </a:ext>
            </a:extLst>
          </p:cNvPr>
          <p:cNvPicPr>
            <a:picLocks noChangeAspect="1"/>
          </p:cNvPicPr>
          <p:nvPr/>
        </p:nvPicPr>
        <p:blipFill>
          <a:blip r:embed="rId3"/>
          <a:stretch>
            <a:fillRect/>
          </a:stretch>
        </p:blipFill>
        <p:spPr>
          <a:xfrm>
            <a:off x="4900053" y="1462102"/>
            <a:ext cx="3896054" cy="3303862"/>
          </a:xfrm>
          <a:prstGeom prst="rect">
            <a:avLst/>
          </a:prstGeom>
        </p:spPr>
      </p:pic>
      <p:sp>
        <p:nvSpPr>
          <p:cNvPr id="6" name="CuadroTexto 5">
            <a:extLst>
              <a:ext uri="{FF2B5EF4-FFF2-40B4-BE49-F238E27FC236}">
                <a16:creationId xmlns:a16="http://schemas.microsoft.com/office/drawing/2014/main" id="{F935D798-5FE0-3DA1-432F-C6DA1C416D45}"/>
              </a:ext>
            </a:extLst>
          </p:cNvPr>
          <p:cNvSpPr txBox="1"/>
          <p:nvPr/>
        </p:nvSpPr>
        <p:spPr>
          <a:xfrm>
            <a:off x="-31823" y="1625882"/>
            <a:ext cx="4900053" cy="2133533"/>
          </a:xfrm>
          <a:prstGeom prst="rect">
            <a:avLst/>
          </a:prstGeom>
          <a:noFill/>
        </p:spPr>
        <p:txBody>
          <a:bodyPr wrap="square">
            <a:spAutoFit/>
          </a:bodyPr>
          <a:lstStyle/>
          <a:p>
            <a:pPr marL="0" marR="0" lvl="0" indent="0" algn="ctr" defTabSz="1219170" rtl="0" eaLnBrk="1" fontAlgn="auto" latinLnBrk="0" hangingPunct="1">
              <a:lnSpc>
                <a:spcPct val="106000"/>
              </a:lnSpc>
              <a:spcBef>
                <a:spcPts val="0"/>
              </a:spcBef>
              <a:spcAft>
                <a:spcPts val="800"/>
              </a:spcAft>
              <a:buClr>
                <a:srgbClr val="000000"/>
              </a:buClr>
              <a:buSzTx/>
              <a:buFontTx/>
              <a:buNone/>
              <a:tabLst/>
              <a:defRPr/>
            </a:pPr>
            <a:r>
              <a:rPr kumimoji="0" lang="es-MX" sz="24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OBJETIVO:</a:t>
            </a:r>
            <a:r>
              <a:rPr kumimoji="0" lang="es-MX" sz="24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p>
          <a:p>
            <a:pPr marL="0" marR="0" lvl="0" indent="0" algn="ctr" defTabSz="1219170" rtl="0" eaLnBrk="1" fontAlgn="auto" latinLnBrk="0" hangingPunct="1">
              <a:lnSpc>
                <a:spcPct val="106000"/>
              </a:lnSpc>
              <a:spcBef>
                <a:spcPts val="0"/>
              </a:spcBef>
              <a:spcAft>
                <a:spcPts val="800"/>
              </a:spcAft>
              <a:buClr>
                <a:srgbClr val="000000"/>
              </a:buClr>
              <a:buSzTx/>
              <a:buFontTx/>
              <a:buNone/>
              <a:tabLst/>
              <a:defRPr/>
            </a:pPr>
            <a:r>
              <a:rPr kumimoji="0" lang="es-MX" sz="24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s-MX" sz="24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Diseñar, implementar, seguimiento, control y evaluación del plan estratégico de MALLAMAS EPS-I.</a:t>
            </a:r>
            <a:endParaRPr kumimoji="0" lang="es-CO" sz="2400" b="0"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sym typeface="Arial"/>
            </a:endParaRPr>
          </a:p>
        </p:txBody>
      </p:sp>
      <p:pic>
        <p:nvPicPr>
          <p:cNvPr id="7" name="Imagen 6">
            <a:extLst>
              <a:ext uri="{FF2B5EF4-FFF2-40B4-BE49-F238E27FC236}">
                <a16:creationId xmlns:a16="http://schemas.microsoft.com/office/drawing/2014/main" id="{69210081-78E8-19FA-AF6E-E8E0CC462CAC}"/>
              </a:ext>
            </a:extLst>
          </p:cNvPr>
          <p:cNvPicPr>
            <a:picLocks noChangeAspect="1"/>
          </p:cNvPicPr>
          <p:nvPr/>
        </p:nvPicPr>
        <p:blipFill>
          <a:blip r:embed="rId4"/>
          <a:stretch>
            <a:fillRect/>
          </a:stretch>
        </p:blipFill>
        <p:spPr>
          <a:xfrm>
            <a:off x="8963727" y="1625882"/>
            <a:ext cx="2521691" cy="293226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CuadroTexto 9">
            <a:extLst>
              <a:ext uri="{FF2B5EF4-FFF2-40B4-BE49-F238E27FC236}">
                <a16:creationId xmlns:a16="http://schemas.microsoft.com/office/drawing/2014/main" id="{D5925D20-DC67-D23E-3BA2-C54FEA34F3C5}"/>
              </a:ext>
            </a:extLst>
          </p:cNvPr>
          <p:cNvSpPr txBox="1"/>
          <p:nvPr/>
        </p:nvSpPr>
        <p:spPr>
          <a:xfrm>
            <a:off x="1177636" y="121121"/>
            <a:ext cx="9836728" cy="132343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MX" sz="28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PLANEACIÓN ESTRATÉGICA LEVANTAMIENTO, SEGUIMIENTO Y EVALUACIÓN</a:t>
            </a:r>
            <a:endParaRPr kumimoji="0" lang="es-419"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s-CO" sz="2400" b="1"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4476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1A044A18-6CAB-5ECB-C34A-F4DB49FA2E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399"/>
            <a:ext cx="12349316" cy="7020399"/>
          </a:xfrm>
          <a:prstGeom prst="rect">
            <a:avLst/>
          </a:prstGeom>
        </p:spPr>
      </p:pic>
      <p:pic>
        <p:nvPicPr>
          <p:cNvPr id="13" name="Imagen 12">
            <a:extLst>
              <a:ext uri="{FF2B5EF4-FFF2-40B4-BE49-F238E27FC236}">
                <a16:creationId xmlns:a16="http://schemas.microsoft.com/office/drawing/2014/main" id="{3DFA4C67-3765-A773-91C2-D24E88469A47}"/>
              </a:ext>
            </a:extLst>
          </p:cNvPr>
          <p:cNvPicPr>
            <a:picLocks noChangeAspect="1"/>
          </p:cNvPicPr>
          <p:nvPr/>
        </p:nvPicPr>
        <p:blipFill>
          <a:blip r:embed="rId3"/>
          <a:stretch>
            <a:fillRect/>
          </a:stretch>
        </p:blipFill>
        <p:spPr>
          <a:xfrm>
            <a:off x="7496355" y="792894"/>
            <a:ext cx="4695645" cy="4514459"/>
          </a:xfrm>
          <a:prstGeom prst="rect">
            <a:avLst/>
          </a:prstGeom>
        </p:spPr>
      </p:pic>
      <p:sp>
        <p:nvSpPr>
          <p:cNvPr id="11" name="CuadroTexto 10">
            <a:extLst>
              <a:ext uri="{FF2B5EF4-FFF2-40B4-BE49-F238E27FC236}">
                <a16:creationId xmlns:a16="http://schemas.microsoft.com/office/drawing/2014/main" id="{9204EC22-2BB7-8877-6FC2-DDE6D063240C}"/>
              </a:ext>
            </a:extLst>
          </p:cNvPr>
          <p:cNvSpPr txBox="1"/>
          <p:nvPr/>
        </p:nvSpPr>
        <p:spPr>
          <a:xfrm>
            <a:off x="263369" y="374074"/>
            <a:ext cx="7107217" cy="5070762"/>
          </a:xfrm>
          <a:prstGeom prst="rect">
            <a:avLst/>
          </a:prstGeom>
        </p:spPr>
        <p:txBody>
          <a:bodyPr vert="horz" lIns="91440" tIns="45720" rIns="91440" bIns="45720" rtlCol="0">
            <a:normAutofit lnSpcReduction="10000"/>
          </a:bodyPr>
          <a:lstStyle>
            <a:defPPr marR="0" lvl="0" algn="l" rtl="0">
              <a:lnSpc>
                <a:spcPct val="100000"/>
              </a:lnSpc>
              <a:spcBef>
                <a:spcPts val="0"/>
              </a:spcBef>
              <a:spcAft>
                <a:spcPts val="0"/>
              </a:spcAft>
            </a:defPPr>
            <a:lvl1pPr algn="ctr">
              <a:defRPr sz="1875" b="1">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0"/>
              </a:spcBef>
              <a:spcAft>
                <a:spcPts val="600"/>
              </a:spcAft>
              <a:buClr>
                <a:srgbClr val="000000"/>
              </a:buClr>
              <a:buSzTx/>
              <a:buFontTx/>
              <a:buNone/>
              <a:tabLst/>
              <a:defRPr/>
            </a:pPr>
            <a:endParaRPr kumimoji="0" lang="es-CO"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90000"/>
              </a:lnSpc>
              <a:spcBef>
                <a:spcPts val="0"/>
              </a:spcBef>
              <a:spcAft>
                <a:spcPts val="600"/>
              </a:spcAft>
              <a:buClr>
                <a:srgbClr val="000000"/>
              </a:buClr>
              <a:buSzTx/>
              <a:buFontTx/>
              <a:buNone/>
              <a:tabLst/>
              <a:defRPr/>
            </a:pPr>
            <a:endParaRPr kumimoji="0" lang="es-CO"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114300" marR="0" lvl="0" indent="-342900" algn="just" defTabSz="914400" rtl="0" eaLnBrk="1" fontAlgn="auto" latinLnBrk="0" hangingPunct="1">
              <a:lnSpc>
                <a:spcPct val="90000"/>
              </a:lnSpc>
              <a:spcBef>
                <a:spcPts val="0"/>
              </a:spcBef>
              <a:spcAft>
                <a:spcPts val="600"/>
              </a:spcAft>
              <a:buClr>
                <a:srgbClr val="000000"/>
              </a:buClr>
              <a:buSzTx/>
              <a:buFont typeface="Wingdings" panose="05000000000000000000" pitchFamily="2" charset="2"/>
              <a:buChar char="v"/>
              <a:tabLst/>
              <a:defRPr/>
            </a:pPr>
            <a:r>
              <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Establece el </a:t>
            </a:r>
            <a:r>
              <a:rPr kumimoji="0" lang="es-CO"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marco de desarrollo </a:t>
            </a:r>
            <a:r>
              <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de la empresa con </a:t>
            </a:r>
            <a:r>
              <a:rPr kumimoji="0" lang="es-CO"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visión prospectiva y estratégica compartida</a:t>
            </a:r>
            <a:r>
              <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el cual es el resultado de un proceso de </a:t>
            </a:r>
            <a:r>
              <a:rPr kumimoji="0" lang="es-CO" sz="1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participación</a:t>
            </a:r>
            <a:r>
              <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y concertación con los directivos , definen las prioridades de desarrollo para orientar el uso y aplicación racional de los recursos, que permita concebir objetivos y metas alcanzables.</a:t>
            </a:r>
            <a:r>
              <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Nunito"/>
              </a:rPr>
              <a:t> </a:t>
            </a:r>
          </a:p>
          <a:p>
            <a:pPr marL="0" marR="0" lvl="0" indent="0" algn="just" defTabSz="914400" rtl="0" eaLnBrk="1" fontAlgn="auto" latinLnBrk="0" hangingPunct="1">
              <a:lnSpc>
                <a:spcPct val="90000"/>
              </a:lnSpc>
              <a:spcBef>
                <a:spcPts val="0"/>
              </a:spcBef>
              <a:spcAft>
                <a:spcPts val="600"/>
              </a:spcAft>
              <a:buClr>
                <a:srgbClr val="000000"/>
              </a:buClr>
              <a:buSzTx/>
              <a:buFontTx/>
              <a:buNone/>
              <a:tabLst/>
              <a:defRPr/>
            </a:pPr>
            <a:endPar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Nunito"/>
            </a:endParaRPr>
          </a:p>
          <a:p>
            <a:pPr marL="114300" marR="0" lvl="0" indent="-342900" algn="just" defTabSz="914400" rtl="0" eaLnBrk="1" fontAlgn="auto" latinLnBrk="0" hangingPunct="1">
              <a:lnSpc>
                <a:spcPct val="90000"/>
              </a:lnSpc>
              <a:spcBef>
                <a:spcPts val="0"/>
              </a:spcBef>
              <a:spcAft>
                <a:spcPts val="600"/>
              </a:spcAft>
              <a:buClr>
                <a:srgbClr val="000000"/>
              </a:buClr>
              <a:buSzTx/>
              <a:buFont typeface="Wingdings" panose="05000000000000000000" pitchFamily="2" charset="2"/>
              <a:buChar char="v"/>
              <a:tabLst/>
              <a:defRPr/>
            </a:pPr>
            <a:r>
              <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Nunito"/>
              </a:rPr>
              <a:t>La </a:t>
            </a:r>
            <a:r>
              <a:rPr kumimoji="0" lang="es-CO"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Nunito"/>
              </a:rPr>
              <a:t>Planificación Estratégica </a:t>
            </a:r>
            <a:r>
              <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Nunito"/>
              </a:rPr>
              <a:t>consiste en un ejercicio de formulación y establecimiento de </a:t>
            </a:r>
            <a:r>
              <a:rPr kumimoji="0" lang="es-CO"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Nunito"/>
              </a:rPr>
              <a:t>objetivos estratégicos </a:t>
            </a:r>
            <a:r>
              <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Nunito"/>
              </a:rPr>
              <a:t>de </a:t>
            </a:r>
            <a:r>
              <a:rPr kumimoji="0" lang="es-CO"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Nunito"/>
              </a:rPr>
              <a:t>carácter prioritario, </a:t>
            </a:r>
            <a:r>
              <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Nunito"/>
              </a:rPr>
              <a:t>cuya característica principal es el establecimiento de los cursos de acción, la clave para la toma de decisiones a partir de un diagnóstico de la situación actual y alcanzar los objetivos empresariales.</a:t>
            </a:r>
          </a:p>
          <a:p>
            <a:pPr marL="342900" marR="0" lvl="0" indent="-342900" algn="just" defTabSz="914400" rtl="0" eaLnBrk="1" fontAlgn="auto" latinLnBrk="0" hangingPunct="1">
              <a:lnSpc>
                <a:spcPct val="90000"/>
              </a:lnSpc>
              <a:spcBef>
                <a:spcPts val="0"/>
              </a:spcBef>
              <a:spcAft>
                <a:spcPts val="600"/>
              </a:spcAft>
              <a:buClr>
                <a:srgbClr val="000000"/>
              </a:buClr>
              <a:buSzTx/>
              <a:buFont typeface="Wingdings" panose="05000000000000000000" pitchFamily="2" charset="2"/>
              <a:buChar char="v"/>
              <a:tabLst/>
              <a:defRPr/>
            </a:pPr>
            <a:endPar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114300" marR="0" lvl="0" indent="-342900" algn="just" defTabSz="914400" rtl="0" eaLnBrk="1" fontAlgn="auto" latinLnBrk="0" hangingPunct="1">
              <a:lnSpc>
                <a:spcPct val="90000"/>
              </a:lnSpc>
              <a:spcBef>
                <a:spcPts val="0"/>
              </a:spcBef>
              <a:spcAft>
                <a:spcPts val="600"/>
              </a:spcAft>
              <a:buClr>
                <a:srgbClr val="000000"/>
              </a:buClr>
              <a:buSzTx/>
              <a:buFont typeface="Wingdings" panose="05000000000000000000" pitchFamily="2" charset="2"/>
              <a:buChar char="v"/>
              <a:tabLst/>
              <a:defRPr/>
            </a:pPr>
            <a:r>
              <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Constituye la </a:t>
            </a:r>
            <a:r>
              <a:rPr kumimoji="0" lang="es-CO"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carta de navegación de la empresa</a:t>
            </a:r>
            <a:r>
              <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indica el norte para la toma de decisiones con proyección al futuro en el logro de la Misión y Visión empresarial.</a:t>
            </a:r>
          </a:p>
        </p:txBody>
      </p:sp>
      <p:sp>
        <p:nvSpPr>
          <p:cNvPr id="4" name="CuadroTexto 3">
            <a:extLst>
              <a:ext uri="{FF2B5EF4-FFF2-40B4-BE49-F238E27FC236}">
                <a16:creationId xmlns:a16="http://schemas.microsoft.com/office/drawing/2014/main" id="{29E254DE-B0B0-5374-245C-C259768CD519}"/>
              </a:ext>
            </a:extLst>
          </p:cNvPr>
          <p:cNvSpPr txBox="1"/>
          <p:nvPr/>
        </p:nvSpPr>
        <p:spPr>
          <a:xfrm>
            <a:off x="1315160" y="44526"/>
            <a:ext cx="8600209" cy="480131"/>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600"/>
              </a:spcAft>
              <a:buClr>
                <a:srgbClr val="000000"/>
              </a:buClr>
              <a:buSzTx/>
              <a:buFontTx/>
              <a:buNone/>
              <a:tabLst/>
              <a:defRPr/>
            </a:pPr>
            <a:r>
              <a:rPr kumimoji="0" lang="es-C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DIRECCIONAMIENTO ESTRATEGICO</a:t>
            </a:r>
          </a:p>
        </p:txBody>
      </p:sp>
    </p:spTree>
    <p:extLst>
      <p:ext uri="{BB962C8B-B14F-4D97-AF65-F5344CB8AC3E}">
        <p14:creationId xmlns:p14="http://schemas.microsoft.com/office/powerpoint/2010/main" val="63842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ítulo 1">
            <a:extLst>
              <a:ext uri="{FF2B5EF4-FFF2-40B4-BE49-F238E27FC236}">
                <a16:creationId xmlns:a16="http://schemas.microsoft.com/office/drawing/2014/main" id="{02674624-B265-B778-A6DF-89F6A293DA58}"/>
              </a:ext>
            </a:extLst>
          </p:cNvPr>
          <p:cNvSpPr txBox="1">
            <a:spLocks noChangeArrowheads="1"/>
          </p:cNvSpPr>
          <p:nvPr/>
        </p:nvSpPr>
        <p:spPr>
          <a:xfrm>
            <a:off x="12700" y="1831670"/>
            <a:ext cx="3975100" cy="3694373"/>
          </a:xfrm>
          <a:prstGeom prst="rect">
            <a:avLst/>
          </a:prstGeom>
        </p:spPr>
        <p:txBody>
          <a:bodyPr spcFirstLastPara="1" vert="horz" lIns="91440" tIns="45720" rIns="91440" bIns="45720" rtlCol="0"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oppins"/>
              <a:buNone/>
              <a:defRPr sz="2800" b="1" i="0" u="none" strike="noStrike" cap="none">
                <a:solidFill>
                  <a:schemeClr val="dk2"/>
                </a:solidFill>
                <a:latin typeface="Poppins"/>
                <a:ea typeface="Poppins"/>
                <a:cs typeface="Poppins"/>
                <a:sym typeface="Poppins"/>
              </a:defRPr>
            </a:lvl1pPr>
            <a:lvl2pPr marR="0" lvl="1" algn="l" rtl="0">
              <a:lnSpc>
                <a:spcPct val="100000"/>
              </a:lnSpc>
              <a:spcBef>
                <a:spcPts val="0"/>
              </a:spcBef>
              <a:spcAft>
                <a:spcPts val="0"/>
              </a:spcAft>
              <a:buClr>
                <a:schemeClr val="dk2"/>
              </a:buClr>
              <a:buSzPts val="2800"/>
              <a:buFont typeface="Poppins"/>
              <a:buNone/>
              <a:defRPr sz="2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2800"/>
              <a:buFont typeface="Poppins"/>
              <a:buNone/>
              <a:defRPr sz="2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2800"/>
              <a:buFont typeface="Poppins"/>
              <a:buNone/>
              <a:defRPr sz="2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2800"/>
              <a:buFont typeface="Poppins"/>
              <a:buNone/>
              <a:defRPr sz="2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2800"/>
              <a:buFont typeface="Poppins"/>
              <a:buNone/>
              <a:defRPr sz="2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2800"/>
              <a:buFont typeface="Poppins"/>
              <a:buNone/>
              <a:defRPr sz="2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2800"/>
              <a:buFont typeface="Poppins"/>
              <a:buNone/>
              <a:defRPr sz="2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2800"/>
              <a:buFont typeface="Poppins"/>
              <a:buNone/>
              <a:defRPr sz="2800" b="1" i="0" u="none" strike="noStrike" cap="none">
                <a:solidFill>
                  <a:schemeClr val="dk2"/>
                </a:solidFill>
                <a:latin typeface="Poppins"/>
                <a:ea typeface="Poppins"/>
                <a:cs typeface="Poppins"/>
                <a:sym typeface="Poppins"/>
              </a:defRPr>
            </a:lvl9pPr>
          </a:lstStyle>
          <a:p>
            <a:pPr marL="0" marR="0" lvl="0" indent="0" algn="ctr" defTabSz="914400" rtl="0" eaLnBrk="1" fontAlgn="auto" latinLnBrk="0" hangingPunct="1">
              <a:lnSpc>
                <a:spcPct val="90000"/>
              </a:lnSpc>
              <a:spcBef>
                <a:spcPts val="0"/>
              </a:spcBef>
              <a:spcAft>
                <a:spcPts val="600"/>
              </a:spcAft>
              <a:buClr>
                <a:srgbClr val="396336"/>
              </a:buClr>
              <a:buSzPts val="2800"/>
              <a:buFont typeface="Poppins"/>
              <a:buNone/>
              <a:tabLst/>
              <a:defRPr/>
            </a:pPr>
            <a:r>
              <a:rPr kumimoji="0" lang="en-US" altLang="es-CO" sz="2400" b="1" i="0" u="none" strike="noStrike" kern="1200" cap="none" spc="0" normalizeH="0" baseline="0" noProof="0" dirty="0">
                <a:ln>
                  <a:noFill/>
                </a:ln>
                <a:solidFill>
                  <a:prstClr val="black"/>
                </a:solidFill>
                <a:effectLst/>
                <a:uLnTx/>
                <a:uFillTx/>
                <a:latin typeface="Calibri" panose="020F0502020204030204"/>
                <a:ea typeface="+mn-ea"/>
                <a:cs typeface="Poppins"/>
                <a:sym typeface="Poppins"/>
              </a:rPr>
              <a:t>PLAN DE DESARROLLO</a:t>
            </a:r>
          </a:p>
          <a:p>
            <a:pPr marL="0" marR="0" lvl="0" indent="0" algn="ctr" defTabSz="914400" rtl="0" eaLnBrk="1" fontAlgn="auto" latinLnBrk="0" hangingPunct="1">
              <a:lnSpc>
                <a:spcPct val="90000"/>
              </a:lnSpc>
              <a:spcBef>
                <a:spcPts val="0"/>
              </a:spcBef>
              <a:spcAft>
                <a:spcPts val="600"/>
              </a:spcAft>
              <a:buClr>
                <a:srgbClr val="396336"/>
              </a:buClr>
              <a:buSzPts val="2800"/>
              <a:buFont typeface="Poppins"/>
              <a:buNone/>
              <a:tabLst/>
              <a:defRPr/>
            </a:pPr>
            <a:r>
              <a:rPr kumimoji="0" lang="en-US" altLang="es-CO" sz="2400" b="1" i="0" u="none" strike="noStrike" kern="1200" cap="none" spc="0" normalizeH="0" baseline="0" noProof="0" dirty="0">
                <a:ln>
                  <a:noFill/>
                </a:ln>
                <a:solidFill>
                  <a:prstClr val="black"/>
                </a:solidFill>
                <a:effectLst/>
                <a:uLnTx/>
                <a:uFillTx/>
                <a:latin typeface="Calibri" panose="020F0502020204030204"/>
                <a:ea typeface="+mn-ea"/>
                <a:cs typeface="Poppins"/>
                <a:sym typeface="Poppins"/>
              </a:rPr>
              <a:t>“MALLAMAS EPS-I, GANANCIA EN SALUD,  SOSTENIBILIDAD FINANCIERA Y COMPETITIVIDAD PARA EL BUENVIVIR DE NUESTROS PUEBLOS </a:t>
            </a:r>
          </a:p>
          <a:p>
            <a:pPr marL="0" marR="0" lvl="0" indent="0" algn="ctr" defTabSz="914400" rtl="0" eaLnBrk="1" fontAlgn="auto" latinLnBrk="0" hangingPunct="1">
              <a:lnSpc>
                <a:spcPct val="90000"/>
              </a:lnSpc>
              <a:spcBef>
                <a:spcPts val="0"/>
              </a:spcBef>
              <a:spcAft>
                <a:spcPts val="600"/>
              </a:spcAft>
              <a:buClr>
                <a:srgbClr val="396336"/>
              </a:buClr>
              <a:buSzPts val="2800"/>
              <a:buFont typeface="Poppins"/>
              <a:buNone/>
              <a:tabLst/>
              <a:defRPr/>
            </a:pPr>
            <a:r>
              <a:rPr kumimoji="0" lang="en-US" altLang="es-CO" sz="2400" b="1" i="0" u="none" strike="noStrike" kern="1200" cap="none" spc="0" normalizeH="0" baseline="0" noProof="0" dirty="0">
                <a:ln>
                  <a:noFill/>
                </a:ln>
                <a:solidFill>
                  <a:prstClr val="black"/>
                </a:solidFill>
                <a:effectLst/>
                <a:uLnTx/>
                <a:uFillTx/>
                <a:latin typeface="Calibri" panose="020F0502020204030204"/>
                <a:ea typeface="+mn-ea"/>
                <a:cs typeface="Poppins"/>
                <a:sym typeface="Poppins"/>
              </a:rPr>
              <a:t>2022-2025”</a:t>
            </a:r>
          </a:p>
        </p:txBody>
      </p:sp>
      <p:pic>
        <p:nvPicPr>
          <p:cNvPr id="4" name="Imagen 3" descr="Una caricatura de una persona&#10;&#10;Descripción generada automáticamente con confianza media">
            <a:extLst>
              <a:ext uri="{FF2B5EF4-FFF2-40B4-BE49-F238E27FC236}">
                <a16:creationId xmlns:a16="http://schemas.microsoft.com/office/drawing/2014/main" id="{0021B2AB-3D94-1B33-84E9-AB2A0918C45D}"/>
              </a:ext>
            </a:extLst>
          </p:cNvPr>
          <p:cNvPicPr>
            <a:picLocks noChangeAspect="1"/>
          </p:cNvPicPr>
          <p:nvPr/>
        </p:nvPicPr>
        <p:blipFill rotWithShape="1">
          <a:blip r:embed="rId2">
            <a:extLst>
              <a:ext uri="{28A0092B-C50C-407E-A947-70E740481C1C}">
                <a14:useLocalDpi xmlns:a14="http://schemas.microsoft.com/office/drawing/2010/main" val="0"/>
              </a:ext>
            </a:extLst>
          </a:blip>
          <a:srcRect t="6295" r="-1" b="12269"/>
          <a:stretch/>
        </p:blipFill>
        <p:spPr>
          <a:xfrm>
            <a:off x="2625852" y="1"/>
            <a:ext cx="9563100" cy="6857999"/>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spTree>
    <p:extLst>
      <p:ext uri="{BB962C8B-B14F-4D97-AF65-F5344CB8AC3E}">
        <p14:creationId xmlns:p14="http://schemas.microsoft.com/office/powerpoint/2010/main" val="248889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Gráfico&#10;&#10;Descripción generada automáticamente">
            <a:extLst>
              <a:ext uri="{FF2B5EF4-FFF2-40B4-BE49-F238E27FC236}">
                <a16:creationId xmlns:a16="http://schemas.microsoft.com/office/drawing/2014/main" id="{0FF6CBDB-79D2-7891-56CA-6414C1A289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999"/>
            <a:ext cx="12349316" cy="7020399"/>
          </a:xfrm>
          <a:prstGeom prst="rect">
            <a:avLst/>
          </a:prstGeom>
        </p:spPr>
      </p:pic>
      <p:pic>
        <p:nvPicPr>
          <p:cNvPr id="11" name="Imagen 10">
            <a:extLst>
              <a:ext uri="{FF2B5EF4-FFF2-40B4-BE49-F238E27FC236}">
                <a16:creationId xmlns:a16="http://schemas.microsoft.com/office/drawing/2014/main" id="{BBF4E1F1-AAE7-3A4A-DE01-5704AA766FD8}"/>
              </a:ext>
            </a:extLst>
          </p:cNvPr>
          <p:cNvPicPr>
            <a:picLocks noChangeAspect="1"/>
          </p:cNvPicPr>
          <p:nvPr/>
        </p:nvPicPr>
        <p:blipFill rotWithShape="1">
          <a:blip r:embed="rId3"/>
          <a:srcRect t="14546"/>
          <a:stretch/>
        </p:blipFill>
        <p:spPr>
          <a:xfrm>
            <a:off x="7729268" y="61197"/>
            <a:ext cx="3502324" cy="328660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19AB39DE-2DED-A79F-84D8-2D3E7254B4D2}"/>
              </a:ext>
            </a:extLst>
          </p:cNvPr>
          <p:cNvSpPr txBox="1"/>
          <p:nvPr/>
        </p:nvSpPr>
        <p:spPr>
          <a:xfrm>
            <a:off x="275161" y="845836"/>
            <a:ext cx="6978418" cy="5307863"/>
          </a:xfrm>
          <a:prstGeom prst="rect">
            <a:avLst/>
          </a:prstGeom>
          <a:noFill/>
        </p:spPr>
        <p:txBody>
          <a:bodyPr wrap="square">
            <a:spAutoFit/>
          </a:bodyPr>
          <a:lstStyle/>
          <a:p>
            <a:pPr marL="214308" marR="0" lvl="0" indent="-214308" algn="just" defTabSz="914377" rtl="0" eaLnBrk="1" fontAlgn="auto" latinLnBrk="0" hangingPunct="1">
              <a:lnSpc>
                <a:spcPct val="106000"/>
              </a:lnSpc>
              <a:spcBef>
                <a:spcPts val="0"/>
              </a:spcBef>
              <a:spcAft>
                <a:spcPts val="600"/>
              </a:spcAft>
              <a:buClr>
                <a:srgbClr val="000000"/>
              </a:buClr>
              <a:buSzTx/>
              <a:buFontTx/>
              <a:buChar char="-"/>
              <a:tabLst/>
              <a:defRPr/>
            </a:pPr>
            <a:r>
              <a:rPr kumimoji="0" lang="es-MX" sz="1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Contar con Documento Plan de Desarrollo Estratégico “Ganancia en Salud, Sostenibilidad Financiera y Competitividad para el Buen vivir de Nuestros Pueblos 2022-2025” </a:t>
            </a:r>
          </a:p>
          <a:p>
            <a:pPr marL="214308" marR="0" lvl="0" indent="-214308" algn="just" defTabSz="914377" rtl="0" eaLnBrk="1" fontAlgn="auto" latinLnBrk="0" hangingPunct="1">
              <a:lnSpc>
                <a:spcPct val="106000"/>
              </a:lnSpc>
              <a:spcBef>
                <a:spcPts val="0"/>
              </a:spcBef>
              <a:spcAft>
                <a:spcPts val="600"/>
              </a:spcAft>
              <a:buClr>
                <a:srgbClr val="000000"/>
              </a:buClr>
              <a:buSzTx/>
              <a:buFontTx/>
              <a:buChar char="-"/>
              <a:tabLst/>
              <a:defRPr/>
            </a:pPr>
            <a:r>
              <a:rPr kumimoji="0" lang="es-MX"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rPr>
              <a:t>Actualización, diagnóstico DOFA empresarial.</a:t>
            </a:r>
          </a:p>
          <a:p>
            <a:pPr marL="214308" marR="0" lvl="0" indent="-214308" algn="just" defTabSz="914377" rtl="0" eaLnBrk="1" fontAlgn="auto" latinLnBrk="0" hangingPunct="1">
              <a:lnSpc>
                <a:spcPct val="106000"/>
              </a:lnSpc>
              <a:spcBef>
                <a:spcPts val="0"/>
              </a:spcBef>
              <a:spcAft>
                <a:spcPts val="600"/>
              </a:spcAft>
              <a:buClr>
                <a:srgbClr val="000000"/>
              </a:buClr>
              <a:buSzTx/>
              <a:buFontTx/>
              <a:buChar char="-"/>
              <a:tabLst/>
              <a:defRPr/>
            </a:pPr>
            <a:r>
              <a:rPr kumimoji="0" lang="es-MX" sz="1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Diseñado  Plan Operativo estratégico 2022-2025  y  POA 2023 socializado, ejecutado y con evaluación periódica.</a:t>
            </a:r>
          </a:p>
          <a:p>
            <a:pPr marL="214308" marR="0" lvl="0" indent="-214308" algn="just" defTabSz="914377" rtl="0" eaLnBrk="1" fontAlgn="auto" latinLnBrk="0" hangingPunct="1">
              <a:lnSpc>
                <a:spcPct val="106000"/>
              </a:lnSpc>
              <a:spcBef>
                <a:spcPts val="0"/>
              </a:spcBef>
              <a:spcAft>
                <a:spcPts val="600"/>
              </a:spcAft>
              <a:buClr>
                <a:srgbClr val="000000"/>
              </a:buClr>
              <a:buSzTx/>
              <a:buFontTx/>
              <a:buChar char="-"/>
              <a:tabLst/>
              <a:defRPr/>
            </a:pPr>
            <a:r>
              <a:rPr kumimoji="0" lang="es-MX" sz="1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Revisión, análisis y ajuste de estrategias, actividades e indicadores en todas las áreas claves de la empresa. </a:t>
            </a:r>
          </a:p>
          <a:p>
            <a:pPr marL="214308" marR="0" lvl="0" indent="-214308" algn="just" defTabSz="914377" rtl="0" eaLnBrk="1" fontAlgn="auto" latinLnBrk="0" hangingPunct="1">
              <a:lnSpc>
                <a:spcPct val="106000"/>
              </a:lnSpc>
              <a:spcBef>
                <a:spcPts val="0"/>
              </a:spcBef>
              <a:spcAft>
                <a:spcPts val="600"/>
              </a:spcAft>
              <a:buClr>
                <a:srgbClr val="000000"/>
              </a:buClr>
              <a:buSzTx/>
              <a:buFontTx/>
              <a:buChar char="-"/>
              <a:tabLst/>
              <a:defRPr/>
            </a:pPr>
            <a:r>
              <a:rPr kumimoji="0" lang="es-MX" sz="1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Reuniones de Análisis Estratégico (RAE) de seguimiento a resultados por Trimestre, semestral y anual POA 2023.</a:t>
            </a:r>
          </a:p>
          <a:p>
            <a:pPr marL="214308" marR="0" lvl="0" indent="-214308" algn="just" defTabSz="914377" rtl="0" eaLnBrk="1" fontAlgn="auto" latinLnBrk="0" hangingPunct="1">
              <a:lnSpc>
                <a:spcPct val="106000"/>
              </a:lnSpc>
              <a:spcBef>
                <a:spcPts val="0"/>
              </a:spcBef>
              <a:spcAft>
                <a:spcPts val="600"/>
              </a:spcAft>
              <a:buClr>
                <a:srgbClr val="000000"/>
              </a:buClr>
              <a:buSzTx/>
              <a:buFontTx/>
              <a:buChar char="-"/>
              <a:tabLst/>
              <a:defRPr/>
            </a:pPr>
            <a:r>
              <a:rPr kumimoji="0" lang="es-MX" sz="1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Asesoría y acompañamiento a todas las áreas claves empresariales.</a:t>
            </a:r>
            <a:endParaRPr kumimoji="0" lang="es-CO" sz="1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marL="214308" marR="0" lvl="0" indent="-214308" algn="just" defTabSz="914377" rtl="0" eaLnBrk="1" fontAlgn="auto" latinLnBrk="0" hangingPunct="1">
              <a:lnSpc>
                <a:spcPct val="106000"/>
              </a:lnSpc>
              <a:spcBef>
                <a:spcPts val="0"/>
              </a:spcBef>
              <a:spcAft>
                <a:spcPts val="600"/>
              </a:spcAft>
              <a:buClr>
                <a:srgbClr val="000000"/>
              </a:buClr>
              <a:buSzTx/>
              <a:buFontTx/>
              <a:buChar char="-"/>
              <a:tabLst/>
              <a:defRPr/>
            </a:pPr>
            <a:r>
              <a:rPr kumimoji="0" lang="es-MX" sz="1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Cuadro de Mando Integral año 2023 de Evaluación de Control Estratégico – Informe de gestión “Así Avanza Mallamas EPS-I,  trimestral, evaluación semestral y anual 2023.</a:t>
            </a:r>
          </a:p>
          <a:p>
            <a:pPr marL="214308" marR="0" lvl="0" indent="-214308" algn="just" defTabSz="914377" rtl="0" eaLnBrk="1" fontAlgn="auto" latinLnBrk="0" hangingPunct="1">
              <a:lnSpc>
                <a:spcPct val="106000"/>
              </a:lnSpc>
              <a:spcBef>
                <a:spcPts val="0"/>
              </a:spcBef>
              <a:spcAft>
                <a:spcPts val="600"/>
              </a:spcAft>
              <a:buClr>
                <a:srgbClr val="000000"/>
              </a:buClr>
              <a:buSzTx/>
              <a:buFontTx/>
              <a:buChar char="-"/>
              <a:tabLst/>
              <a:defRPr/>
            </a:pPr>
            <a:endParaRPr kumimoji="0" lang="es-MX" sz="1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2" name="Imagen 1">
            <a:extLst>
              <a:ext uri="{FF2B5EF4-FFF2-40B4-BE49-F238E27FC236}">
                <a16:creationId xmlns:a16="http://schemas.microsoft.com/office/drawing/2014/main" id="{93292E2E-76FB-2C3A-0D9A-2711BFB421B4}"/>
              </a:ext>
            </a:extLst>
          </p:cNvPr>
          <p:cNvPicPr>
            <a:picLocks noChangeAspect="1"/>
          </p:cNvPicPr>
          <p:nvPr/>
        </p:nvPicPr>
        <p:blipFill>
          <a:blip r:embed="rId4"/>
          <a:stretch>
            <a:fillRect/>
          </a:stretch>
        </p:blipFill>
        <p:spPr>
          <a:xfrm>
            <a:off x="7797853" y="3571397"/>
            <a:ext cx="3619837" cy="20271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CuadroTexto 3">
            <a:extLst>
              <a:ext uri="{FF2B5EF4-FFF2-40B4-BE49-F238E27FC236}">
                <a16:creationId xmlns:a16="http://schemas.microsoft.com/office/drawing/2014/main" id="{5A6EB047-982A-623D-BAB7-5CC71ED01461}"/>
              </a:ext>
            </a:extLst>
          </p:cNvPr>
          <p:cNvSpPr txBox="1"/>
          <p:nvPr/>
        </p:nvSpPr>
        <p:spPr>
          <a:xfrm>
            <a:off x="1528671" y="141841"/>
            <a:ext cx="6269182" cy="516680"/>
          </a:xfrm>
          <a:prstGeom prst="rect">
            <a:avLst/>
          </a:prstGeom>
          <a:noFill/>
        </p:spPr>
        <p:txBody>
          <a:bodyPr wrap="square">
            <a:spAutoFit/>
          </a:bodyPr>
          <a:lstStyle/>
          <a:p>
            <a:pPr marL="0" marR="0" lvl="0" indent="0" algn="ctr" defTabSz="914377" rtl="0" eaLnBrk="1" fontAlgn="auto" latinLnBrk="0" hangingPunct="1">
              <a:lnSpc>
                <a:spcPct val="106000"/>
              </a:lnSpc>
              <a:spcBef>
                <a:spcPts val="0"/>
              </a:spcBef>
              <a:spcAft>
                <a:spcPts val="600"/>
              </a:spcAft>
              <a:buClr>
                <a:srgbClr val="000000"/>
              </a:buClr>
              <a:buSzTx/>
              <a:buFontTx/>
              <a:buNone/>
              <a:tabLst/>
              <a:defRPr/>
            </a:pPr>
            <a:r>
              <a:rPr kumimoji="0" lang="es-MX" sz="28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LOGROS CONCRETOS</a:t>
            </a:r>
          </a:p>
        </p:txBody>
      </p:sp>
    </p:spTree>
    <p:extLst>
      <p:ext uri="{BB962C8B-B14F-4D97-AF65-F5344CB8AC3E}">
        <p14:creationId xmlns:p14="http://schemas.microsoft.com/office/powerpoint/2010/main" val="145076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Descripción generada automáticamente">
            <a:extLst>
              <a:ext uri="{FF2B5EF4-FFF2-40B4-BE49-F238E27FC236}">
                <a16:creationId xmlns:a16="http://schemas.microsoft.com/office/drawing/2014/main" id="{59AD694E-4C85-01B3-CF77-5CFB770BAB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999"/>
            <a:ext cx="12349316" cy="7020399"/>
          </a:xfrm>
          <a:prstGeom prst="rect">
            <a:avLst/>
          </a:prstGeom>
        </p:spPr>
      </p:pic>
      <p:sp>
        <p:nvSpPr>
          <p:cNvPr id="10" name="object 10"/>
          <p:cNvSpPr txBox="1"/>
          <p:nvPr/>
        </p:nvSpPr>
        <p:spPr>
          <a:xfrm>
            <a:off x="149501" y="2068967"/>
            <a:ext cx="295911" cy="445634"/>
          </a:xfrm>
          <a:prstGeom prst="rect">
            <a:avLst/>
          </a:prstGeom>
        </p:spPr>
        <p:txBody>
          <a:bodyPr vert="horz" wrap="square" lIns="0" tIns="14604" rIns="0" bIns="0" rtlCol="0">
            <a:spAutoFit/>
          </a:bodyPr>
          <a:lstStyle/>
          <a:p>
            <a:pPr marL="12700" marR="0" lvl="0" indent="0" algn="l" defTabSz="1219170" rtl="0" eaLnBrk="1" fontAlgn="auto" latinLnBrk="0" hangingPunct="1">
              <a:lnSpc>
                <a:spcPct val="100000"/>
              </a:lnSpc>
              <a:spcBef>
                <a:spcPts val="115"/>
              </a:spcBef>
              <a:spcAft>
                <a:spcPts val="0"/>
              </a:spcAft>
              <a:buClr>
                <a:srgbClr val="000000"/>
              </a:buClr>
              <a:buSzTx/>
              <a:buFontTx/>
              <a:buNone/>
              <a:tabLst/>
              <a:defRPr/>
            </a:pPr>
            <a:r>
              <a:rPr kumimoji="0" sz="2800" b="0" i="0" u="none" strike="noStrike" kern="0" cap="none" spc="5"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8</a:t>
            </a:r>
            <a:endParaRPr kumimoji="0" sz="2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 name="object 6"/>
          <p:cNvSpPr txBox="1"/>
          <p:nvPr/>
        </p:nvSpPr>
        <p:spPr>
          <a:xfrm>
            <a:off x="8458201" y="2068967"/>
            <a:ext cx="565151" cy="445634"/>
          </a:xfrm>
          <a:prstGeom prst="rect">
            <a:avLst/>
          </a:prstGeom>
        </p:spPr>
        <p:txBody>
          <a:bodyPr vert="horz" wrap="square" lIns="0" tIns="14604" rIns="0" bIns="0" rtlCol="0">
            <a:spAutoFit/>
          </a:bodyPr>
          <a:lstStyle/>
          <a:p>
            <a:pPr marL="12700" marR="0" lvl="0" indent="0" algn="l" defTabSz="1219170" rtl="0" eaLnBrk="1" fontAlgn="auto" latinLnBrk="0" hangingPunct="1">
              <a:lnSpc>
                <a:spcPct val="100000"/>
              </a:lnSpc>
              <a:spcBef>
                <a:spcPts val="115"/>
              </a:spcBef>
              <a:spcAft>
                <a:spcPts val="0"/>
              </a:spcAft>
              <a:buClr>
                <a:srgbClr val="000000"/>
              </a:buClr>
              <a:buSzTx/>
              <a:buFontTx/>
              <a:buNone/>
              <a:tabLst/>
              <a:defRPr/>
            </a:pPr>
            <a:r>
              <a:rPr kumimoji="0" sz="28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10</a:t>
            </a:r>
            <a:endParaRPr kumimoji="0" sz="4651"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8" name="object 8"/>
          <p:cNvSpPr txBox="1"/>
          <p:nvPr/>
        </p:nvSpPr>
        <p:spPr>
          <a:xfrm>
            <a:off x="4504690" y="2068967"/>
            <a:ext cx="295911" cy="445634"/>
          </a:xfrm>
          <a:prstGeom prst="rect">
            <a:avLst/>
          </a:prstGeom>
        </p:spPr>
        <p:txBody>
          <a:bodyPr vert="horz" wrap="square" lIns="0" tIns="14604" rIns="0" bIns="0" rtlCol="0">
            <a:spAutoFit/>
          </a:bodyPr>
          <a:lstStyle/>
          <a:p>
            <a:pPr marL="12700" marR="0" lvl="0" indent="0" algn="l" defTabSz="1219170" rtl="0" eaLnBrk="1" fontAlgn="auto" latinLnBrk="0" hangingPunct="1">
              <a:lnSpc>
                <a:spcPct val="100000"/>
              </a:lnSpc>
              <a:spcBef>
                <a:spcPts val="115"/>
              </a:spcBef>
              <a:spcAft>
                <a:spcPts val="0"/>
              </a:spcAft>
              <a:buClr>
                <a:srgbClr val="000000"/>
              </a:buClr>
              <a:buSzTx/>
              <a:buFontTx/>
              <a:buNone/>
              <a:tabLst/>
              <a:defRPr/>
            </a:pPr>
            <a:r>
              <a:rPr kumimoji="0" sz="2800" b="0" i="0" u="none" strike="noStrike" kern="0" cap="none" spc="5"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9</a:t>
            </a:r>
            <a:endParaRPr kumimoji="0" sz="2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9" name="CuadroTexto 5">
            <a:extLst>
              <a:ext uri="{FF2B5EF4-FFF2-40B4-BE49-F238E27FC236}">
                <a16:creationId xmlns:a16="http://schemas.microsoft.com/office/drawing/2014/main" id="{B7ED6CFD-7A7D-3DDA-07E4-D383296145C0}"/>
              </a:ext>
            </a:extLst>
          </p:cNvPr>
          <p:cNvSpPr txBox="1">
            <a:spLocks noChangeArrowheads="1"/>
          </p:cNvSpPr>
          <p:nvPr/>
        </p:nvSpPr>
        <p:spPr bwMode="auto">
          <a:xfrm>
            <a:off x="445411" y="0"/>
            <a:ext cx="114279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09813" algn="l"/>
              </a:tabLst>
              <a:defRPr sz="2400">
                <a:solidFill>
                  <a:schemeClr val="tx1"/>
                </a:solidFill>
                <a:latin typeface="Calibri" panose="020F0502020204030204" pitchFamily="34" charset="0"/>
              </a:defRPr>
            </a:lvl1pPr>
            <a:lvl2pPr>
              <a:tabLst>
                <a:tab pos="2309813" algn="l"/>
              </a:tabLst>
              <a:defRPr sz="2400">
                <a:solidFill>
                  <a:schemeClr val="tx1"/>
                </a:solidFill>
                <a:latin typeface="Calibri" panose="020F0502020204030204" pitchFamily="34" charset="0"/>
              </a:defRPr>
            </a:lvl2pPr>
            <a:lvl3pPr>
              <a:tabLst>
                <a:tab pos="2309813" algn="l"/>
              </a:tabLst>
              <a:defRPr sz="2400">
                <a:solidFill>
                  <a:schemeClr val="tx1"/>
                </a:solidFill>
                <a:latin typeface="Calibri" panose="020F0502020204030204" pitchFamily="34" charset="0"/>
              </a:defRPr>
            </a:lvl3pPr>
            <a:lvl4pPr>
              <a:tabLst>
                <a:tab pos="2309813" algn="l"/>
              </a:tabLst>
              <a:defRPr sz="2400">
                <a:solidFill>
                  <a:schemeClr val="tx1"/>
                </a:solidFill>
                <a:latin typeface="Calibri" panose="020F0502020204030204" pitchFamily="34" charset="0"/>
              </a:defRPr>
            </a:lvl4pPr>
            <a:lvl5pPr>
              <a:tabLst>
                <a:tab pos="2309813" algn="l"/>
              </a:tabLst>
              <a:defRPr sz="2400">
                <a:solidFill>
                  <a:schemeClr val="tx1"/>
                </a:solidFill>
                <a:latin typeface="Calibri" panose="020F0502020204030204" pitchFamily="34" charset="0"/>
              </a:defRPr>
            </a:lvl5pPr>
            <a:lvl6pPr marL="2894013" indent="-608013" defTabSz="1217613" eaLnBrk="0" fontAlgn="base" hangingPunct="0">
              <a:spcBef>
                <a:spcPct val="0"/>
              </a:spcBef>
              <a:spcAft>
                <a:spcPct val="0"/>
              </a:spcAft>
              <a:tabLst>
                <a:tab pos="2309813" algn="l"/>
              </a:tabLst>
              <a:defRPr sz="2400">
                <a:solidFill>
                  <a:schemeClr val="tx1"/>
                </a:solidFill>
                <a:latin typeface="Calibri" panose="020F0502020204030204" pitchFamily="34" charset="0"/>
              </a:defRPr>
            </a:lvl6pPr>
            <a:lvl7pPr marL="3351213" indent="-608013" defTabSz="1217613" eaLnBrk="0" fontAlgn="base" hangingPunct="0">
              <a:spcBef>
                <a:spcPct val="0"/>
              </a:spcBef>
              <a:spcAft>
                <a:spcPct val="0"/>
              </a:spcAft>
              <a:tabLst>
                <a:tab pos="2309813" algn="l"/>
              </a:tabLst>
              <a:defRPr sz="2400">
                <a:solidFill>
                  <a:schemeClr val="tx1"/>
                </a:solidFill>
                <a:latin typeface="Calibri" panose="020F0502020204030204" pitchFamily="34" charset="0"/>
              </a:defRPr>
            </a:lvl7pPr>
            <a:lvl8pPr marL="3808413" indent="-608013" defTabSz="1217613" eaLnBrk="0" fontAlgn="base" hangingPunct="0">
              <a:spcBef>
                <a:spcPct val="0"/>
              </a:spcBef>
              <a:spcAft>
                <a:spcPct val="0"/>
              </a:spcAft>
              <a:tabLst>
                <a:tab pos="2309813" algn="l"/>
              </a:tabLst>
              <a:defRPr sz="2400">
                <a:solidFill>
                  <a:schemeClr val="tx1"/>
                </a:solidFill>
                <a:latin typeface="Calibri" panose="020F0502020204030204" pitchFamily="34" charset="0"/>
              </a:defRPr>
            </a:lvl8pPr>
            <a:lvl9pPr marL="4265613" indent="-608013" defTabSz="1217613" eaLnBrk="0" fontAlgn="base" hangingPunct="0">
              <a:spcBef>
                <a:spcPct val="0"/>
              </a:spcBef>
              <a:spcAft>
                <a:spcPct val="0"/>
              </a:spcAft>
              <a:tabLst>
                <a:tab pos="2309813" algn="l"/>
              </a:tabLst>
              <a:defRPr sz="24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tab pos="2309813" algn="l"/>
              </a:tabLst>
              <a:defRPr/>
            </a:pPr>
            <a:r>
              <a:rPr kumimoji="0" lang="es-MX"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RESULTADOS DE INDICADORES ESTRATÉGICOS SEGÚN EJES </a:t>
            </a:r>
            <a:r>
              <a:rPr kumimoji="0" lang="es-MX"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MX"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ESTRATÉGICOS Y ÁREAS CLAVES DE ÉXITO AÑO 2023</a:t>
            </a:r>
            <a:endParaRPr kumimoji="0" lang="es-CO"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Imagen 2">
            <a:extLst>
              <a:ext uri="{FF2B5EF4-FFF2-40B4-BE49-F238E27FC236}">
                <a16:creationId xmlns:a16="http://schemas.microsoft.com/office/drawing/2014/main" id="{F6C88729-7EE2-FE2A-77B0-FCFB838EAC2F}"/>
              </a:ext>
            </a:extLst>
          </p:cNvPr>
          <p:cNvPicPr>
            <a:picLocks noChangeAspect="1"/>
          </p:cNvPicPr>
          <p:nvPr/>
        </p:nvPicPr>
        <p:blipFill rotWithShape="1">
          <a:blip r:embed="rId3"/>
          <a:srcRect l="1488"/>
          <a:stretch/>
        </p:blipFill>
        <p:spPr>
          <a:xfrm>
            <a:off x="1104181" y="927179"/>
            <a:ext cx="9842740" cy="4574829"/>
          </a:xfrm>
          <a:prstGeom prst="rect">
            <a:avLst/>
          </a:prstGeom>
        </p:spPr>
      </p:pic>
    </p:spTree>
    <p:extLst>
      <p:ext uri="{BB962C8B-B14F-4D97-AF65-F5344CB8AC3E}">
        <p14:creationId xmlns:p14="http://schemas.microsoft.com/office/powerpoint/2010/main" val="1820910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Gráfico&#10;&#10;Descripción generada automáticamente">
            <a:extLst>
              <a:ext uri="{FF2B5EF4-FFF2-40B4-BE49-F238E27FC236}">
                <a16:creationId xmlns:a16="http://schemas.microsoft.com/office/drawing/2014/main" id="{A78CD0ED-657B-EB70-E4BD-C197A323D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999"/>
            <a:ext cx="12349316" cy="7020399"/>
          </a:xfrm>
          <a:prstGeom prst="rect">
            <a:avLst/>
          </a:prstGeom>
        </p:spPr>
      </p:pic>
      <p:sp>
        <p:nvSpPr>
          <p:cNvPr id="3" name="CuadroTexto 2">
            <a:extLst>
              <a:ext uri="{FF2B5EF4-FFF2-40B4-BE49-F238E27FC236}">
                <a16:creationId xmlns:a16="http://schemas.microsoft.com/office/drawing/2014/main" id="{2B736D73-A155-5895-F864-B5A671B517F6}"/>
              </a:ext>
            </a:extLst>
          </p:cNvPr>
          <p:cNvSpPr txBox="1"/>
          <p:nvPr/>
        </p:nvSpPr>
        <p:spPr>
          <a:xfrm>
            <a:off x="374733" y="523220"/>
            <a:ext cx="11442533" cy="4843570"/>
          </a:xfrm>
          <a:prstGeom prst="rect">
            <a:avLst/>
          </a:prstGeom>
          <a:solidFill>
            <a:schemeClr val="bg1"/>
          </a:solidFill>
          <a:ln w="19050">
            <a:solidFill>
              <a:srgbClr val="00CC00"/>
            </a:solidFill>
          </a:ln>
        </p:spPr>
        <p:txBody>
          <a:bodyPr wrap="square">
            <a:spAutoFit/>
          </a:bodyPr>
          <a:lstStyle/>
          <a:p>
            <a:pPr marL="0" marR="0" lvl="0" indent="0" algn="just" defTabSz="1217552" rtl="0" eaLnBrk="0" fontAlgn="base" latinLnBrk="0" hangingPunct="0">
              <a:lnSpc>
                <a:spcPct val="107000"/>
              </a:lnSpc>
              <a:spcBef>
                <a:spcPct val="0"/>
              </a:spcBef>
              <a:spcAft>
                <a:spcPct val="0"/>
              </a:spcAft>
              <a:buClrTx/>
              <a:buSzTx/>
              <a:buFontTx/>
              <a:buNone/>
              <a:tabLst/>
              <a:defRPr/>
            </a:pPr>
            <a:endParaRPr kumimoji="0" lang="es-CO"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1217552" rtl="0" eaLnBrk="0" fontAlgn="base" latinLnBrk="0" hangingPunct="0">
              <a:lnSpc>
                <a:spcPct val="107000"/>
              </a:lnSpc>
              <a:spcBef>
                <a:spcPct val="0"/>
              </a:spcBef>
              <a:spcAft>
                <a:spcPct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Después de los análisis de información obtenida, particularmente impacto en los Tres Ejes de Plan de desarrollo, podemos ir </a:t>
            </a:r>
            <a:r>
              <a:rPr kumimoji="0" lang="es-CO" sz="12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apuntando a las siguientes conclusiones:</a:t>
            </a:r>
          </a:p>
          <a:p>
            <a:pPr marL="0" marR="0" lvl="0" indent="0" algn="just" defTabSz="1217552" rtl="0" eaLnBrk="0" fontAlgn="base" latinLnBrk="0" hangingPunct="0">
              <a:lnSpc>
                <a:spcPct val="107000"/>
              </a:lnSpc>
              <a:spcBef>
                <a:spcPct val="0"/>
              </a:spcBef>
              <a:spcAft>
                <a:spcPct val="0"/>
              </a:spcAft>
              <a:buClrTx/>
              <a:buSzTx/>
              <a:buFontTx/>
              <a:buNone/>
              <a:tabLst/>
              <a:defRPr/>
            </a:pPr>
            <a:endParaRPr kumimoji="0" lang="es-CO"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882" marR="0" lvl="0" indent="-342882" algn="just" defTabSz="1217552" rtl="0" eaLnBrk="0" fontAlgn="base" latinLnBrk="0" hangingPunct="0">
              <a:lnSpc>
                <a:spcPct val="107000"/>
              </a:lnSpc>
              <a:spcBef>
                <a:spcPct val="0"/>
              </a:spcBef>
              <a:spcAft>
                <a:spcPts val="800"/>
              </a:spcAft>
              <a:buClrTx/>
              <a:buSzTx/>
              <a:buFont typeface="+mj-lt"/>
              <a:buAutoNum type="arabicPeriod"/>
              <a:tabLst>
                <a:tab pos="457178" algn="l"/>
              </a:tabLst>
              <a:defRPr/>
            </a:pP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Los Jefes, Directores, y todos los profesionales  y colaboradores de la empresa deberán demostrar un elevado nivel de competencia, de  conocimiento   y de gestión de los procesos de la empresa.</a:t>
            </a:r>
            <a:endPar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882" marR="0" lvl="0" indent="-342882" algn="just" defTabSz="1217552" rtl="0" eaLnBrk="0" fontAlgn="base" latinLnBrk="0" hangingPunct="0">
              <a:lnSpc>
                <a:spcPct val="107000"/>
              </a:lnSpc>
              <a:spcBef>
                <a:spcPct val="0"/>
              </a:spcBef>
              <a:spcAft>
                <a:spcPts val="800"/>
              </a:spcAft>
              <a:buClrTx/>
              <a:buSzTx/>
              <a:buFont typeface="+mj-lt"/>
              <a:buAutoNum type="arabicPeriod"/>
              <a:tabLst>
                <a:tab pos="457178" algn="l"/>
              </a:tabLst>
              <a:defRPr/>
            </a:pPr>
            <a:r>
              <a:rPr kumimoji="0" lang="es-CO" sz="12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Las personas, los afiliados y sus familias </a:t>
            </a: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son y siempre serán el </a:t>
            </a:r>
            <a:r>
              <a:rPr kumimoji="0" lang="es-CO" sz="12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eje de nuestras actuaciones </a:t>
            </a: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desde el marco del </a:t>
            </a:r>
            <a:r>
              <a:rPr kumimoji="0" lang="es-CO" sz="12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aseguramiento, de la gestión del riesgo, de los modelos de salud integral e intercultural, desde administración y ámbito  financiero</a:t>
            </a: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así como el activo más  valioso de una empresa junto a sus colaboradores.</a:t>
            </a:r>
            <a:endPar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882" marR="0" lvl="0" indent="-342882" algn="just" defTabSz="1217552" rtl="0" eaLnBrk="0" fontAlgn="base" latinLnBrk="0" hangingPunct="0">
              <a:lnSpc>
                <a:spcPct val="107000"/>
              </a:lnSpc>
              <a:spcBef>
                <a:spcPct val="0"/>
              </a:spcBef>
              <a:spcAft>
                <a:spcPts val="800"/>
              </a:spcAft>
              <a:buClrTx/>
              <a:buSzTx/>
              <a:buFont typeface="+mj-lt"/>
              <a:buAutoNum type="arabicPeriod"/>
              <a:tabLst>
                <a:tab pos="457178" algn="l"/>
              </a:tabLst>
              <a:defRPr/>
            </a:pP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En el marco y  legislación indígena en salud,</a:t>
            </a:r>
            <a:r>
              <a:rPr kumimoji="0" lang="es-CO" sz="12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es prioritario el diseño e implementación y estricto  control</a:t>
            </a: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de  </a:t>
            </a:r>
            <a:r>
              <a:rPr kumimoji="0" lang="es-CO" sz="12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modelo de salud integral e intercultural, en forma efectiva en la búsqueda de mejoramiento de la salud de la población afiliada, adaptándonos</a:t>
            </a: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 las circunstancias coyunturales actuales derivadas de este escenario excepcional de cambios, retos y reformas.</a:t>
            </a:r>
            <a:endPar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882" marR="0" lvl="0" indent="-342882" algn="just" defTabSz="1217552" rtl="0" eaLnBrk="0" fontAlgn="base" latinLnBrk="0" hangingPunct="0">
              <a:lnSpc>
                <a:spcPct val="107000"/>
              </a:lnSpc>
              <a:spcBef>
                <a:spcPct val="0"/>
              </a:spcBef>
              <a:spcAft>
                <a:spcPts val="800"/>
              </a:spcAft>
              <a:buClrTx/>
              <a:buSzTx/>
              <a:buFont typeface="+mj-lt"/>
              <a:buAutoNum type="arabicPeriod"/>
              <a:tabLst>
                <a:tab pos="457178" algn="l"/>
              </a:tabLst>
              <a:defRPr/>
            </a:pP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Existe una fuerte exigencia </a:t>
            </a:r>
            <a:r>
              <a:rPr kumimoji="0" lang="es-CO" sz="12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de reorganizarse a la luz de  las necesidades y normatividad vigente</a:t>
            </a: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fortalecer implementación y control de procesos, y los canales de comunicación empresariales al exterior y al interior con los colaboradores y cumplir a cabalidad las competencias.</a:t>
            </a:r>
            <a:endPar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882" marR="0" lvl="0" indent="-342882" algn="just" defTabSz="1217552" rtl="0" eaLnBrk="0" fontAlgn="base" latinLnBrk="0" hangingPunct="0">
              <a:lnSpc>
                <a:spcPct val="107000"/>
              </a:lnSpc>
              <a:spcBef>
                <a:spcPct val="0"/>
              </a:spcBef>
              <a:spcAft>
                <a:spcPts val="800"/>
              </a:spcAft>
              <a:buClrTx/>
              <a:buSzTx/>
              <a:buFont typeface="+mj-lt"/>
              <a:buAutoNum type="arabicPeriod"/>
              <a:tabLst>
                <a:tab pos="457178" algn="l"/>
              </a:tabLst>
              <a:defRPr/>
            </a:pP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Los </a:t>
            </a:r>
            <a:r>
              <a:rPr kumimoji="0" lang="es-CO" sz="12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factores de riesgo empresarial  adquieren un protagonismo inevitable sin condición, y hacerles frente e intervenirlos, será clave </a:t>
            </a: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en la gestión empresarial.</a:t>
            </a:r>
            <a:endPar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882" marR="0" lvl="0" indent="-342882" algn="just" defTabSz="1217552" rtl="0" eaLnBrk="0" fontAlgn="base" latinLnBrk="0" hangingPunct="0">
              <a:lnSpc>
                <a:spcPct val="107000"/>
              </a:lnSpc>
              <a:spcBef>
                <a:spcPct val="0"/>
              </a:spcBef>
              <a:spcAft>
                <a:spcPts val="800"/>
              </a:spcAft>
              <a:buClrTx/>
              <a:buSzTx/>
              <a:buFont typeface="+mj-lt"/>
              <a:buAutoNum type="arabicPeriod"/>
              <a:tabLst>
                <a:tab pos="457178" algn="l"/>
              </a:tabLst>
              <a:defRPr/>
            </a:pP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Es importante </a:t>
            </a:r>
            <a:r>
              <a:rPr kumimoji="0" lang="es-CO" sz="12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aprender de situaciones pasadas para no repetir errores</a:t>
            </a: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882" marR="0" lvl="0" indent="-342882" algn="just" defTabSz="1217552" rtl="0" eaLnBrk="0" fontAlgn="base" latinLnBrk="0" hangingPunct="0">
              <a:lnSpc>
                <a:spcPct val="107000"/>
              </a:lnSpc>
              <a:spcBef>
                <a:spcPct val="0"/>
              </a:spcBef>
              <a:spcAft>
                <a:spcPts val="800"/>
              </a:spcAft>
              <a:buClrTx/>
              <a:buSzTx/>
              <a:buFont typeface="+mj-lt"/>
              <a:buAutoNum type="arabicPeriod"/>
              <a:tabLst>
                <a:tab pos="457178" algn="l"/>
              </a:tabLst>
              <a:defRPr/>
            </a:pPr>
            <a:r>
              <a:rPr kumimoji="0" lang="es-CO" sz="12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La cultura organizacional, está directamente influenciada por cómo hacemos las cosas</a:t>
            </a: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urge  avanzar en la cultura de la calidad de los procesos y control  empresarial con</a:t>
            </a:r>
            <a:r>
              <a:rPr kumimoji="0" lang="es-MX" altLang="es-CO"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Despliegue eficiente  de Eje Competitividad y Calidad en, monitoreo, </a:t>
            </a:r>
            <a:r>
              <a:rPr kumimoji="0" lang="es-MX" altLang="es-C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auditoria seguimiento y control de indicadores de procesos,  análisis,  informes de gestión,  planes de acción preventivos, correctivos y cumplimiento de acciones en </a:t>
            </a:r>
            <a:r>
              <a:rPr kumimoji="0" lang="es-MX" altLang="es-CO" sz="1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búsqueda de  la Habilitación de permanencia y el logro de la misión y visión empresarial</a:t>
            </a:r>
            <a:r>
              <a:rPr kumimoji="0" lang="es-MX" altLang="es-CO"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2" name="CuadroTexto 1">
            <a:extLst>
              <a:ext uri="{FF2B5EF4-FFF2-40B4-BE49-F238E27FC236}">
                <a16:creationId xmlns:a16="http://schemas.microsoft.com/office/drawing/2014/main" id="{DFB4ACB7-8516-DC0C-9A2B-F2D9E1D607DC}"/>
              </a:ext>
            </a:extLst>
          </p:cNvPr>
          <p:cNvSpPr txBox="1"/>
          <p:nvPr/>
        </p:nvSpPr>
        <p:spPr>
          <a:xfrm>
            <a:off x="1058883" y="0"/>
            <a:ext cx="10598726" cy="523220"/>
          </a:xfrm>
          <a:prstGeom prst="rect">
            <a:avLst/>
          </a:prstGeom>
          <a:noFill/>
        </p:spPr>
        <p:txBody>
          <a:bodyPr wrap="square">
            <a:spAutoFit/>
          </a:bodyPr>
          <a:lstStyle/>
          <a:p>
            <a:pPr marL="0" marR="0" lvl="0" indent="0" algn="ctr" defTabSz="1217552" rtl="0" eaLnBrk="0" fontAlgn="base" latinLnBrk="0" hangingPunct="0">
              <a:lnSpc>
                <a:spcPct val="100000"/>
              </a:lnSpc>
              <a:spcBef>
                <a:spcPct val="0"/>
              </a:spcBef>
              <a:spcAft>
                <a:spcPct val="0"/>
              </a:spcAft>
              <a:buClrTx/>
              <a:buSzTx/>
              <a:buFontTx/>
              <a:buNone/>
              <a:tabLst/>
              <a:defRPr/>
            </a:pPr>
            <a:r>
              <a:rPr kumimoji="0" lang="es-419" sz="2800" b="1"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rPr>
              <a:t>RETOS A EMPRENDER </a:t>
            </a:r>
            <a:r>
              <a:rPr kumimoji="0" lang="es-MX"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NIVEL EMPRESARIAL</a:t>
            </a:r>
          </a:p>
        </p:txBody>
      </p:sp>
    </p:spTree>
    <p:extLst>
      <p:ext uri="{BB962C8B-B14F-4D97-AF65-F5344CB8AC3E}">
        <p14:creationId xmlns:p14="http://schemas.microsoft.com/office/powerpoint/2010/main" val="4265724341"/>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Gráfico&#10;&#10;Descripción generada automáticamente">
            <a:extLst>
              <a:ext uri="{FF2B5EF4-FFF2-40B4-BE49-F238E27FC236}">
                <a16:creationId xmlns:a16="http://schemas.microsoft.com/office/drawing/2014/main" id="{41E5B532-31D8-6403-3F79-26AAFB11A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399"/>
            <a:ext cx="12349316" cy="7020399"/>
          </a:xfrm>
          <a:prstGeom prst="rect">
            <a:avLst/>
          </a:prstGeom>
        </p:spPr>
      </p:pic>
      <p:sp>
        <p:nvSpPr>
          <p:cNvPr id="100356" name="CuadroTexto 1">
            <a:extLst>
              <a:ext uri="{FF2B5EF4-FFF2-40B4-BE49-F238E27FC236}">
                <a16:creationId xmlns:a16="http://schemas.microsoft.com/office/drawing/2014/main" id="{CEDA4287-FF11-468D-BE53-BC40DB1010BE}"/>
              </a:ext>
            </a:extLst>
          </p:cNvPr>
          <p:cNvSpPr txBox="1">
            <a:spLocks noChangeArrowheads="1"/>
          </p:cNvSpPr>
          <p:nvPr/>
        </p:nvSpPr>
        <p:spPr bwMode="auto">
          <a:xfrm>
            <a:off x="355748" y="794754"/>
            <a:ext cx="11637819" cy="4235711"/>
          </a:xfrm>
          <a:prstGeom prst="rect">
            <a:avLst/>
          </a:prstGeom>
          <a:solidFill>
            <a:schemeClr val="bg1"/>
          </a:solidFill>
          <a:ln w="28575">
            <a:solidFill>
              <a:srgbClr val="00B050"/>
            </a:solidFill>
            <a:miter lim="800000"/>
            <a:headEnd/>
            <a:tailEnd/>
          </a:ln>
        </p:spPr>
        <p:txBody>
          <a:bodyPr wrap="square">
            <a:spAutoFit/>
          </a:bodyPr>
          <a:lstStyle>
            <a:lvl1pPr marL="457200" indent="-457200">
              <a:defRPr sz="2400">
                <a:solidFill>
                  <a:schemeClr val="tx1"/>
                </a:solidFill>
                <a:latin typeface="Calibri" panose="020F0502020204030204" pitchFamily="34" charset="0"/>
              </a:defRPr>
            </a:lvl1pPr>
            <a:lvl2pPr>
              <a:defRPr sz="24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400">
                <a:solidFill>
                  <a:schemeClr val="tx1"/>
                </a:solidFill>
                <a:latin typeface="Calibri" panose="020F0502020204030204" pitchFamily="34" charset="0"/>
              </a:defRPr>
            </a:lvl4pPr>
            <a:lvl5pPr>
              <a:defRPr sz="2400">
                <a:solidFill>
                  <a:schemeClr val="tx1"/>
                </a:solidFill>
                <a:latin typeface="Calibri" panose="020F0502020204030204" pitchFamily="34" charset="0"/>
              </a:defRPr>
            </a:lvl5pPr>
            <a:lvl6pPr marL="2894013" indent="-608013" defTabSz="1217613" eaLnBrk="0" fontAlgn="base" hangingPunct="0">
              <a:spcBef>
                <a:spcPct val="0"/>
              </a:spcBef>
              <a:spcAft>
                <a:spcPct val="0"/>
              </a:spcAft>
              <a:defRPr sz="2400">
                <a:solidFill>
                  <a:schemeClr val="tx1"/>
                </a:solidFill>
                <a:latin typeface="Calibri" panose="020F0502020204030204" pitchFamily="34" charset="0"/>
              </a:defRPr>
            </a:lvl6pPr>
            <a:lvl7pPr marL="3351213" indent="-608013" defTabSz="1217613" eaLnBrk="0" fontAlgn="base" hangingPunct="0">
              <a:spcBef>
                <a:spcPct val="0"/>
              </a:spcBef>
              <a:spcAft>
                <a:spcPct val="0"/>
              </a:spcAft>
              <a:defRPr sz="2400">
                <a:solidFill>
                  <a:schemeClr val="tx1"/>
                </a:solidFill>
                <a:latin typeface="Calibri" panose="020F0502020204030204" pitchFamily="34" charset="0"/>
              </a:defRPr>
            </a:lvl7pPr>
            <a:lvl8pPr marL="3808413" indent="-608013" defTabSz="1217613" eaLnBrk="0" fontAlgn="base" hangingPunct="0">
              <a:spcBef>
                <a:spcPct val="0"/>
              </a:spcBef>
              <a:spcAft>
                <a:spcPct val="0"/>
              </a:spcAft>
              <a:defRPr sz="2400">
                <a:solidFill>
                  <a:schemeClr val="tx1"/>
                </a:solidFill>
                <a:latin typeface="Calibri" panose="020F0502020204030204" pitchFamily="34" charset="0"/>
              </a:defRPr>
            </a:lvl8pPr>
            <a:lvl9pPr marL="4265613" indent="-608013" defTabSz="1217613" eaLnBrk="0" fontAlgn="base" hangingPunct="0">
              <a:spcBef>
                <a:spcPct val="0"/>
              </a:spcBef>
              <a:spcAft>
                <a:spcPct val="0"/>
              </a:spcAft>
              <a:defRPr sz="2400">
                <a:solidFill>
                  <a:schemeClr val="tx1"/>
                </a:solidFill>
                <a:latin typeface="Calibri" panose="020F0502020204030204" pitchFamily="34" charset="0"/>
              </a:defRPr>
            </a:lvl9pPr>
          </a:lstStyle>
          <a:p>
            <a:pPr marL="228600" marR="0" lvl="0" indent="-228600" algn="l" defTabSz="1217552" rtl="0" eaLnBrk="0" fontAlgn="base" latinLnBrk="0" hangingPunct="0">
              <a:lnSpc>
                <a:spcPct val="100000"/>
              </a:lnSpc>
              <a:spcBef>
                <a:spcPct val="0"/>
              </a:spcBef>
              <a:spcAft>
                <a:spcPts val="800"/>
              </a:spcAft>
              <a:buClrTx/>
              <a:buSzTx/>
              <a:buFont typeface="+mj-lt"/>
              <a:buAutoNum type="arabicPeriod" startAt="9"/>
              <a:tabLst>
                <a:tab pos="457178" algn="l"/>
              </a:tabLst>
              <a:defRPr/>
            </a:pPr>
            <a:endParaRPr kumimoji="0" lang="es-CO"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28600" marR="0" lvl="0" indent="-228600" algn="l" defTabSz="1217552" rtl="0" eaLnBrk="0" fontAlgn="base" latinLnBrk="0" hangingPunct="0">
              <a:lnSpc>
                <a:spcPct val="100000"/>
              </a:lnSpc>
              <a:spcBef>
                <a:spcPct val="0"/>
              </a:spcBef>
              <a:spcAft>
                <a:spcPts val="800"/>
              </a:spcAft>
              <a:buClrTx/>
              <a:buSzTx/>
              <a:buFont typeface="+mj-lt"/>
              <a:buAutoNum type="arabicPeriod" startAt="9"/>
              <a:tabLst>
                <a:tab pos="457178" algn="l"/>
              </a:tabLst>
              <a:defRPr/>
            </a:pPr>
            <a:r>
              <a:rPr kumimoji="0" lang="es-CO"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El </a:t>
            </a:r>
            <a:r>
              <a:rPr kumimoji="0" lang="es-CO" sz="1200" b="1"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escenario de trabajo debe ser abordado desde una perspectiva holística, integral </a:t>
            </a:r>
            <a:r>
              <a:rPr kumimoji="0" lang="es-CO"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aquí nos exige a todos un llamado a la </a:t>
            </a:r>
            <a:r>
              <a:rPr kumimoji="0" lang="es-CO"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Unidad, trabajo en equipo y propiciar un ambiente y clima organizacional adecuado</a:t>
            </a:r>
            <a:r>
              <a:rPr kumimoji="0" lang="es-CO"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abriendo el camino al logro de la misión y visión de la empresa. </a:t>
            </a:r>
            <a:endParaRPr kumimoji="0" lang="es-CO"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228600" marR="0" lvl="0" indent="-228600" algn="l" defTabSz="1217552" rtl="0" eaLnBrk="0" fontAlgn="base" latinLnBrk="0" hangingPunct="0">
              <a:lnSpc>
                <a:spcPct val="100000"/>
              </a:lnSpc>
              <a:spcBef>
                <a:spcPct val="0"/>
              </a:spcBef>
              <a:spcAft>
                <a:spcPts val="800"/>
              </a:spcAft>
              <a:buClrTx/>
              <a:buSzTx/>
              <a:buFont typeface="+mj-lt"/>
              <a:buAutoNum type="arabicPeriod" startAt="9"/>
              <a:tabLst>
                <a:tab pos="457178" algn="l"/>
              </a:tabLst>
              <a:defRPr/>
            </a:pPr>
            <a:r>
              <a:rPr kumimoji="0" lang="es-MX" altLang="es-CO"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MX" altLang="es-CO"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Fortalecer sistemas de información robusto, confiable  efectivo a la luz de las necesidades de las diferentes áreas claves de la empresa</a:t>
            </a:r>
            <a:r>
              <a:rPr kumimoji="0" lang="es-MX" altLang="es-CO"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sin condición, para el desarrollo ser más competitivos. </a:t>
            </a:r>
            <a:r>
              <a:rPr kumimoji="0" lang="es-MX" altLang="es-CO" sz="12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Reto crear e implementar  una fuerte  Coordinación de Estadística empresarial y desarrollo de software de los procesos, </a:t>
            </a:r>
            <a:r>
              <a:rPr kumimoji="0" lang="es-MX" altLang="es-CO"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exigiendo la utilización adecuada y oportuna el análisis del dato e información para la toma de decisiones.</a:t>
            </a:r>
          </a:p>
          <a:p>
            <a:pPr marL="228600" marR="0" lvl="0" indent="-228600" algn="l" defTabSz="1217552" rtl="0" eaLnBrk="0" fontAlgn="base" latinLnBrk="0" hangingPunct="0">
              <a:lnSpc>
                <a:spcPct val="100000"/>
              </a:lnSpc>
              <a:spcBef>
                <a:spcPct val="0"/>
              </a:spcBef>
              <a:spcAft>
                <a:spcPts val="800"/>
              </a:spcAft>
              <a:buClrTx/>
              <a:buSzTx/>
              <a:buFont typeface="+mj-lt"/>
              <a:buAutoNum type="arabicPeriod" startAt="9"/>
              <a:tabLst>
                <a:tab pos="88898" algn="l"/>
                <a:tab pos="455602" algn="l"/>
              </a:tabLst>
              <a:defRPr/>
            </a:pPr>
            <a:r>
              <a:rPr kumimoji="0" lang="es-MX" altLang="es-CO" sz="12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Implementación y control estricto del Plan de Acción de Contención de costos por parte de todos los responsables</a:t>
            </a:r>
            <a:r>
              <a:rPr kumimoji="0" lang="es-MX" altLang="es-CO"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ante resultados de desajuste financiero   ingresos/costo medico de Régimen Subsidiado y Contributivo y Presupuestos Máximos.</a:t>
            </a:r>
          </a:p>
          <a:p>
            <a:pPr marL="228600" marR="0" lvl="0" indent="-228600" algn="l" defTabSz="1217552" rtl="0" eaLnBrk="0" fontAlgn="base" latinLnBrk="0" hangingPunct="0">
              <a:lnSpc>
                <a:spcPct val="100000"/>
              </a:lnSpc>
              <a:spcBef>
                <a:spcPct val="0"/>
              </a:spcBef>
              <a:spcAft>
                <a:spcPts val="800"/>
              </a:spcAft>
              <a:buClrTx/>
              <a:buSzTx/>
              <a:buFont typeface="+mj-lt"/>
              <a:buAutoNum type="arabicPeriod" startAt="9"/>
              <a:tabLst>
                <a:tab pos="88898" algn="l"/>
                <a:tab pos="455602" algn="l"/>
              </a:tabLst>
              <a:defRPr/>
            </a:pPr>
            <a:r>
              <a:rPr kumimoji="0" lang="es-CO" sz="1200" b="1"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Levantar en forma efectiva Gestión de riesgo empresarial, con estrategias y un plan coherente, fortaleciendo un plan de seguimiento, control y evaluación efectivo</a:t>
            </a:r>
            <a:r>
              <a:rPr kumimoji="0" lang="es-CO"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s-CO" sz="1200" b="1"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actual y otros que se presenten, para adecuar o mejorar sus sistemas de gestión de riesgos para poder identificarlos y elaborar un plan de mitigación para intervenirlo certeramente</a:t>
            </a:r>
            <a:endParaRPr kumimoji="0" lang="es-CO"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228600" marR="0" lvl="0" indent="-228600" algn="just" defTabSz="1217552" rtl="0" eaLnBrk="0" fontAlgn="base" latinLnBrk="0" hangingPunct="0">
              <a:lnSpc>
                <a:spcPct val="100000"/>
              </a:lnSpc>
              <a:spcBef>
                <a:spcPct val="0"/>
              </a:spcBef>
              <a:spcAft>
                <a:spcPts val="800"/>
              </a:spcAft>
              <a:buClrTx/>
              <a:buSzTx/>
              <a:buFont typeface="+mj-lt"/>
              <a:buAutoNum type="arabicPeriod" startAt="9"/>
              <a:tabLst/>
              <a:defRPr/>
            </a:pPr>
            <a:r>
              <a:rPr kumimoji="0" lang="es-CO"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Evaluación de riesgos administrativos y financieros  e intervención eficiente, </a:t>
            </a:r>
            <a:r>
              <a:rPr kumimoji="0" lang="es-CO"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para que la empresa pueda responder a aspectos como, </a:t>
            </a:r>
            <a:r>
              <a:rPr kumimoji="0" lang="es-CO" sz="1200" b="0"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los planes de gestión de los procesos, y el capital financiero, así como organizar otros aspectos relevantes relacionados con los planes de contingencia y la división del trabajo y reforzamiento de acuerdo a las necesidades identi</a:t>
            </a:r>
            <a:r>
              <a:rPr kumimoji="0" lang="es-CO"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ficadas.</a:t>
            </a:r>
          </a:p>
          <a:p>
            <a:pPr marL="228600" marR="0" lvl="0" indent="-228600" algn="l" defTabSz="1217552" rtl="0" eaLnBrk="0" fontAlgn="base" latinLnBrk="0" hangingPunct="0">
              <a:lnSpc>
                <a:spcPct val="100000"/>
              </a:lnSpc>
              <a:spcBef>
                <a:spcPct val="0"/>
              </a:spcBef>
              <a:spcAft>
                <a:spcPts val="800"/>
              </a:spcAft>
              <a:buClrTx/>
              <a:buSzTx/>
              <a:buFont typeface="+mj-lt"/>
              <a:buAutoNum type="arabicPeriod" startAt="9"/>
              <a:tabLst/>
              <a:defRPr/>
            </a:pPr>
            <a:r>
              <a:rPr kumimoji="0" lang="es-CO" sz="1200" b="1"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Desarrollar soluciones y contingencias para los riesgos de cumplimiento y mantenimiento de las relaciones con los afiliados </a:t>
            </a:r>
            <a:r>
              <a:rPr kumimoji="0" lang="es-CO"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que surgen de las dificultades de acceso, integralidad, continuidad de los servicios de salud PBS-No PBS  ante incremento de PQR y tutelas con  resolución  a corto </a:t>
            </a:r>
            <a:r>
              <a:rPr lang="es-CO"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y</a:t>
            </a:r>
            <a:r>
              <a:rPr kumimoji="0" lang="es-CO"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mediano plazo.</a:t>
            </a:r>
          </a:p>
          <a:p>
            <a:pPr marL="228600" marR="0" lvl="0" indent="-228600" algn="l" defTabSz="1217552" rtl="0" eaLnBrk="0" fontAlgn="base" latinLnBrk="0" hangingPunct="0">
              <a:lnSpc>
                <a:spcPct val="100000"/>
              </a:lnSpc>
              <a:spcBef>
                <a:spcPct val="0"/>
              </a:spcBef>
              <a:spcAft>
                <a:spcPts val="800"/>
              </a:spcAft>
              <a:buClrTx/>
              <a:buSzTx/>
              <a:buFont typeface="+mj-lt"/>
              <a:buAutoNum type="arabicPeriod" startAt="9"/>
              <a:tabLst>
                <a:tab pos="457178" algn="l"/>
              </a:tabLst>
              <a:defRPr/>
            </a:pPr>
            <a:r>
              <a:rPr kumimoji="0" lang="es-MX"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No solo existen debilidades y amenazas, ¡tenemos </a:t>
            </a:r>
            <a:r>
              <a:rPr kumimoji="0" lang="es-MX"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FORTALEZAS y OPORTUNIDADES </a:t>
            </a:r>
            <a:r>
              <a:rPr kumimoji="0" lang="es-MX"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importantes, que debemos saber aprovecharlas YA!</a:t>
            </a:r>
            <a:r>
              <a:rPr kumimoji="0" lang="es-CO"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l" defTabSz="1217552" rtl="0" eaLnBrk="0" fontAlgn="base" latinLnBrk="0" hangingPunct="0">
              <a:lnSpc>
                <a:spcPct val="107000"/>
              </a:lnSpc>
              <a:spcBef>
                <a:spcPct val="0"/>
              </a:spcBef>
              <a:spcAft>
                <a:spcPts val="800"/>
              </a:spcAft>
              <a:buClrTx/>
              <a:buSzTx/>
              <a:buFontTx/>
              <a:buNone/>
              <a:tabLst>
                <a:tab pos="457178" algn="l"/>
              </a:tabLst>
              <a:defRPr/>
            </a:pPr>
            <a:endParaRPr kumimoji="0" lang="es-CO"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79726389-1B1D-E130-6907-BC83B90CC9C1}"/>
              </a:ext>
            </a:extLst>
          </p:cNvPr>
          <p:cNvSpPr txBox="1"/>
          <p:nvPr/>
        </p:nvSpPr>
        <p:spPr>
          <a:xfrm>
            <a:off x="1058883" y="0"/>
            <a:ext cx="10598726" cy="523220"/>
          </a:xfrm>
          <a:prstGeom prst="rect">
            <a:avLst/>
          </a:prstGeom>
          <a:noFill/>
        </p:spPr>
        <p:txBody>
          <a:bodyPr wrap="square">
            <a:spAutoFit/>
          </a:bodyPr>
          <a:lstStyle/>
          <a:p>
            <a:pPr marL="0" marR="0" lvl="0" indent="0" algn="ctr" defTabSz="1217552" rtl="0" eaLnBrk="0" fontAlgn="base" latinLnBrk="0" hangingPunct="0">
              <a:lnSpc>
                <a:spcPct val="100000"/>
              </a:lnSpc>
              <a:spcBef>
                <a:spcPct val="0"/>
              </a:spcBef>
              <a:spcAft>
                <a:spcPct val="0"/>
              </a:spcAft>
              <a:buClrTx/>
              <a:buSzTx/>
              <a:buFontTx/>
              <a:buNone/>
              <a:tabLst/>
              <a:defRPr/>
            </a:pPr>
            <a:r>
              <a:rPr kumimoji="0" lang="es-419" sz="2800" b="1"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rPr>
              <a:t>RETOS A EMPRENDER </a:t>
            </a:r>
            <a:r>
              <a:rPr kumimoji="0" lang="es-MX"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NIVEL EMPRESARIAL</a:t>
            </a:r>
          </a:p>
        </p:txBody>
      </p:sp>
    </p:spTree>
    <p:extLst>
      <p:ext uri="{BB962C8B-B14F-4D97-AF65-F5344CB8AC3E}">
        <p14:creationId xmlns:p14="http://schemas.microsoft.com/office/powerpoint/2010/main" val="2420293316"/>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97A534-0D77-C96F-4B34-441EF415EAFB}"/>
              </a:ext>
            </a:extLst>
          </p:cNvPr>
          <p:cNvSpPr>
            <a:spLocks noGrp="1"/>
          </p:cNvSpPr>
          <p:nvPr>
            <p:ph type="title"/>
          </p:nvPr>
        </p:nvSpPr>
        <p:spPr/>
        <p:txBody>
          <a:bodyPr/>
          <a:lstStyle/>
          <a:p>
            <a:endParaRPr lang="es-419" dirty="0"/>
          </a:p>
        </p:txBody>
      </p:sp>
      <p:sp>
        <p:nvSpPr>
          <p:cNvPr id="3" name="Marcador de contenido 2">
            <a:extLst>
              <a:ext uri="{FF2B5EF4-FFF2-40B4-BE49-F238E27FC236}">
                <a16:creationId xmlns:a16="http://schemas.microsoft.com/office/drawing/2014/main" id="{96726B74-AD19-CD0C-5493-BAE005DCB334}"/>
              </a:ext>
            </a:extLst>
          </p:cNvPr>
          <p:cNvSpPr>
            <a:spLocks noGrp="1"/>
          </p:cNvSpPr>
          <p:nvPr>
            <p:ph idx="1"/>
          </p:nvPr>
        </p:nvSpPr>
        <p:spPr/>
        <p:txBody>
          <a:bodyPr/>
          <a:lstStyle/>
          <a:p>
            <a:endParaRPr lang="es-419" dirty="0"/>
          </a:p>
        </p:txBody>
      </p:sp>
      <p:pic>
        <p:nvPicPr>
          <p:cNvPr id="4" name="Imagen 3" descr="Gráfico&#10;&#10;Descripción generada automáticamente">
            <a:extLst>
              <a:ext uri="{FF2B5EF4-FFF2-40B4-BE49-F238E27FC236}">
                <a16:creationId xmlns:a16="http://schemas.microsoft.com/office/drawing/2014/main" id="{262A2C9C-0293-648D-A142-435769A1D8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399"/>
            <a:ext cx="12349316" cy="7020399"/>
          </a:xfrm>
          <a:prstGeom prst="rect">
            <a:avLst/>
          </a:prstGeom>
        </p:spPr>
      </p:pic>
      <p:sp>
        <p:nvSpPr>
          <p:cNvPr id="6" name="CuadroTexto 5">
            <a:extLst>
              <a:ext uri="{FF2B5EF4-FFF2-40B4-BE49-F238E27FC236}">
                <a16:creationId xmlns:a16="http://schemas.microsoft.com/office/drawing/2014/main" id="{D1B08A11-EB61-CF4C-BCF9-D96607ECA57D}"/>
              </a:ext>
            </a:extLst>
          </p:cNvPr>
          <p:cNvSpPr txBox="1"/>
          <p:nvPr/>
        </p:nvSpPr>
        <p:spPr>
          <a:xfrm>
            <a:off x="324853" y="1292591"/>
            <a:ext cx="11237493" cy="1569660"/>
          </a:xfrm>
          <a:prstGeom prst="rect">
            <a:avLst/>
          </a:prstGeom>
          <a:noFill/>
        </p:spPr>
        <p:txBody>
          <a:bodyPr wrap="square">
            <a:spAutoFit/>
          </a:bodyPr>
          <a:lstStyle/>
          <a:p>
            <a:pPr algn="just"/>
            <a:r>
              <a:rPr lang="es-ES" sz="2400" dirty="0">
                <a:latin typeface="Arial" panose="020B0604020202020204" pitchFamily="34" charset="0"/>
                <a:cs typeface="Arial" panose="020B0604020202020204" pitchFamily="34" charset="0"/>
              </a:rPr>
              <a:t>Establecer las Directrices mediante espacios de participación ciudadana para socializar y retroalimentar la gestión realizada por MALLAMAS EPS-I, ante la sociedad civil sobre temas de ejecución y evaluación de políticas y programas implementados por la entidad. </a:t>
            </a:r>
            <a:endParaRPr lang="es-419" sz="2400" dirty="0">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80C6B623-7A1E-C782-A8FF-E899EE594677}"/>
              </a:ext>
            </a:extLst>
          </p:cNvPr>
          <p:cNvSpPr txBox="1"/>
          <p:nvPr/>
        </p:nvSpPr>
        <p:spPr>
          <a:xfrm>
            <a:off x="4904873" y="604085"/>
            <a:ext cx="2097506" cy="523220"/>
          </a:xfrm>
          <a:prstGeom prst="rect">
            <a:avLst/>
          </a:prstGeom>
          <a:noFill/>
        </p:spPr>
        <p:txBody>
          <a:bodyPr wrap="square">
            <a:spAutoFit/>
          </a:bodyPr>
          <a:lstStyle/>
          <a:p>
            <a:r>
              <a:rPr lang="es-ES" sz="2800" b="1" dirty="0">
                <a:latin typeface="Arial" panose="020B0604020202020204" pitchFamily="34" charset="0"/>
                <a:cs typeface="Arial" panose="020B0604020202020204" pitchFamily="34" charset="0"/>
              </a:rPr>
              <a:t>OBJETIVO</a:t>
            </a:r>
            <a:r>
              <a:rPr lang="es-ES" sz="2000" b="1" dirty="0">
                <a:latin typeface="Arial" panose="020B0604020202020204" pitchFamily="34" charset="0"/>
                <a:cs typeface="Arial" panose="020B0604020202020204" pitchFamily="34" charset="0"/>
              </a:rPr>
              <a:t> </a:t>
            </a:r>
            <a:endParaRPr lang="es-419" sz="2000" b="1" dirty="0">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2E2CBA3B-2038-3E9F-8D7F-BE3E470A3A1A}"/>
              </a:ext>
            </a:extLst>
          </p:cNvPr>
          <p:cNvSpPr txBox="1"/>
          <p:nvPr/>
        </p:nvSpPr>
        <p:spPr>
          <a:xfrm>
            <a:off x="4941873" y="2947690"/>
            <a:ext cx="2253011" cy="523220"/>
          </a:xfrm>
          <a:prstGeom prst="rect">
            <a:avLst/>
          </a:prstGeom>
          <a:noFill/>
        </p:spPr>
        <p:txBody>
          <a:bodyPr wrap="square">
            <a:spAutoFit/>
          </a:bodyPr>
          <a:lstStyle/>
          <a:p>
            <a:r>
              <a:rPr lang="es-ES" sz="2800" b="1" dirty="0">
                <a:latin typeface="Arial" panose="020B0604020202020204" pitchFamily="34" charset="0"/>
                <a:cs typeface="Arial" panose="020B0604020202020204" pitchFamily="34" charset="0"/>
              </a:rPr>
              <a:t>ALCANCE</a:t>
            </a:r>
            <a:endParaRPr lang="es-419" sz="2800" b="1" dirty="0">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C181AC1D-516F-7EDD-EFCC-F2B039E42885}"/>
              </a:ext>
            </a:extLst>
          </p:cNvPr>
          <p:cNvSpPr txBox="1"/>
          <p:nvPr/>
        </p:nvSpPr>
        <p:spPr>
          <a:xfrm>
            <a:off x="427120" y="3789717"/>
            <a:ext cx="11032958" cy="1200329"/>
          </a:xfrm>
          <a:prstGeom prst="rect">
            <a:avLst/>
          </a:prstGeom>
          <a:noFill/>
        </p:spPr>
        <p:txBody>
          <a:bodyPr wrap="square">
            <a:spAutoFit/>
          </a:bodyPr>
          <a:lstStyle/>
          <a:p>
            <a:pPr algn="just"/>
            <a:r>
              <a:rPr lang="es-ES" sz="2400" dirty="0">
                <a:latin typeface="Arial" panose="020B0604020202020204" pitchFamily="34" charset="0"/>
                <a:cs typeface="Arial" panose="020B0604020202020204" pitchFamily="34" charset="0"/>
              </a:rPr>
              <a:t>El Proceso Inicia con la Planeación de la rendición de cuentas y termina con la Evaluación mediante la aplicación de encuestas a los asistentes y el respectivo informe presentado a Gerencia General.</a:t>
            </a:r>
            <a:endParaRPr lang="es-419"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19720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Marcador de contenido 12" descr="Texto&#10;&#10;Descripción generada automáticamente con confianza baja">
            <a:extLst>
              <a:ext uri="{FF2B5EF4-FFF2-40B4-BE49-F238E27FC236}">
                <a16:creationId xmlns:a16="http://schemas.microsoft.com/office/drawing/2014/main" id="{E34A1CED-D450-E53D-5076-037BCA462E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88952" cy="6929236"/>
          </a:xfrm>
        </p:spPr>
      </p:pic>
      <p:sp>
        <p:nvSpPr>
          <p:cNvPr id="11" name="Título 1">
            <a:extLst>
              <a:ext uri="{FF2B5EF4-FFF2-40B4-BE49-F238E27FC236}">
                <a16:creationId xmlns:a16="http://schemas.microsoft.com/office/drawing/2014/main" id="{E2DE0DC9-DE73-541E-1AD4-0F66F5050DE2}"/>
              </a:ext>
            </a:extLst>
          </p:cNvPr>
          <p:cNvSpPr txBox="1">
            <a:spLocks/>
          </p:cNvSpPr>
          <p:nvPr/>
        </p:nvSpPr>
        <p:spPr>
          <a:xfrm>
            <a:off x="6919208" y="3069266"/>
            <a:ext cx="4904509" cy="3924700"/>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JEFATURA JUR</a:t>
            </a:r>
            <a:r>
              <a:rPr lang="es-ES" sz="40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Í</a:t>
            </a:r>
            <a:r>
              <a:rPr kumimoji="0" lang="es-E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DICA</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CO" sz="54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FE7A7E66-3E37-36D3-7FD9-E16A22123A56}"/>
              </a:ext>
            </a:extLst>
          </p:cNvPr>
          <p:cNvSpPr txBox="1"/>
          <p:nvPr/>
        </p:nvSpPr>
        <p:spPr>
          <a:xfrm>
            <a:off x="8971956" y="5031616"/>
            <a:ext cx="322004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JESSICA LEGARDA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JEFE JURÍDICA</a:t>
            </a:r>
          </a:p>
        </p:txBody>
      </p:sp>
    </p:spTree>
    <p:extLst>
      <p:ext uri="{BB962C8B-B14F-4D97-AF65-F5344CB8AC3E}">
        <p14:creationId xmlns:p14="http://schemas.microsoft.com/office/powerpoint/2010/main" val="363973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43D17FCE-2B61-D4BD-BF3E-E97A93E5A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399"/>
            <a:ext cx="12349316" cy="7020399"/>
          </a:xfrm>
          <a:prstGeom prst="rect">
            <a:avLst/>
          </a:prstGeom>
        </p:spPr>
      </p:pic>
      <p:sp>
        <p:nvSpPr>
          <p:cNvPr id="6" name="CuadroTexto 5">
            <a:extLst>
              <a:ext uri="{FF2B5EF4-FFF2-40B4-BE49-F238E27FC236}">
                <a16:creationId xmlns:a16="http://schemas.microsoft.com/office/drawing/2014/main" id="{F935D798-5FE0-3DA1-432F-C6DA1C416D45}"/>
              </a:ext>
            </a:extLst>
          </p:cNvPr>
          <p:cNvSpPr txBox="1"/>
          <p:nvPr/>
        </p:nvSpPr>
        <p:spPr>
          <a:xfrm>
            <a:off x="791244" y="2140284"/>
            <a:ext cx="10541320" cy="456022"/>
          </a:xfrm>
          <a:prstGeom prst="rect">
            <a:avLst/>
          </a:prstGeom>
          <a:noFill/>
        </p:spPr>
        <p:txBody>
          <a:bodyPr wrap="square">
            <a:spAutoFit/>
          </a:bodyPr>
          <a:lstStyle/>
          <a:p>
            <a:pPr marL="0" marR="0" lvl="0" indent="0" algn="l" defTabSz="1219170" rtl="0" eaLnBrk="1" fontAlgn="auto" latinLnBrk="0" hangingPunct="1">
              <a:lnSpc>
                <a:spcPct val="106000"/>
              </a:lnSpc>
              <a:spcBef>
                <a:spcPts val="0"/>
              </a:spcBef>
              <a:spcAft>
                <a:spcPts val="800"/>
              </a:spcAft>
              <a:buClr>
                <a:srgbClr val="000000"/>
              </a:buClr>
              <a:buSzTx/>
              <a:buFontTx/>
              <a:buNone/>
              <a:tabLst/>
              <a:defRPr/>
            </a:pPr>
            <a:endParaRPr kumimoji="0" lang="es-MX" sz="24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CuadroTexto 7">
            <a:extLst>
              <a:ext uri="{FF2B5EF4-FFF2-40B4-BE49-F238E27FC236}">
                <a16:creationId xmlns:a16="http://schemas.microsoft.com/office/drawing/2014/main" id="{AF84EA82-6E9D-CCF8-EE77-F2E70FB70C30}"/>
              </a:ext>
            </a:extLst>
          </p:cNvPr>
          <p:cNvSpPr txBox="1"/>
          <p:nvPr/>
        </p:nvSpPr>
        <p:spPr>
          <a:xfrm>
            <a:off x="3045522" y="1252421"/>
            <a:ext cx="27120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TUTELAS 2023 </a:t>
            </a:r>
          </a:p>
        </p:txBody>
      </p:sp>
      <p:sp>
        <p:nvSpPr>
          <p:cNvPr id="10" name="CuadroTexto 9">
            <a:extLst>
              <a:ext uri="{FF2B5EF4-FFF2-40B4-BE49-F238E27FC236}">
                <a16:creationId xmlns:a16="http://schemas.microsoft.com/office/drawing/2014/main" id="{3BB1F42C-59A0-EE65-DCEC-7D4A7689CCD0}"/>
              </a:ext>
            </a:extLst>
          </p:cNvPr>
          <p:cNvSpPr txBox="1"/>
          <p:nvPr/>
        </p:nvSpPr>
        <p:spPr>
          <a:xfrm>
            <a:off x="7652437" y="1242330"/>
            <a:ext cx="289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DESCATOS</a:t>
            </a: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 2023 </a:t>
            </a:r>
          </a:p>
        </p:txBody>
      </p:sp>
      <p:sp>
        <p:nvSpPr>
          <p:cNvPr id="12" name="CuadroTexto 11">
            <a:extLst>
              <a:ext uri="{FF2B5EF4-FFF2-40B4-BE49-F238E27FC236}">
                <a16:creationId xmlns:a16="http://schemas.microsoft.com/office/drawing/2014/main" id="{894FCA37-1D93-9955-126C-EE72C9E8045A}"/>
              </a:ext>
            </a:extLst>
          </p:cNvPr>
          <p:cNvSpPr txBox="1"/>
          <p:nvPr/>
        </p:nvSpPr>
        <p:spPr>
          <a:xfrm>
            <a:off x="3207895" y="3248081"/>
            <a:ext cx="656569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7836DE7B-EEE9-E7EC-926F-C1810315CF3F}"/>
              </a:ext>
            </a:extLst>
          </p:cNvPr>
          <p:cNvSpPr txBox="1"/>
          <p:nvPr/>
        </p:nvSpPr>
        <p:spPr>
          <a:xfrm>
            <a:off x="3207895" y="3248081"/>
            <a:ext cx="656569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CuadroTexto 14">
            <a:extLst>
              <a:ext uri="{FF2B5EF4-FFF2-40B4-BE49-F238E27FC236}">
                <a16:creationId xmlns:a16="http://schemas.microsoft.com/office/drawing/2014/main" id="{F45FAE74-CCC2-5264-6AB8-4F807D10455E}"/>
              </a:ext>
            </a:extLst>
          </p:cNvPr>
          <p:cNvSpPr txBox="1"/>
          <p:nvPr/>
        </p:nvSpPr>
        <p:spPr>
          <a:xfrm>
            <a:off x="629587" y="2596306"/>
            <a:ext cx="51566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Imagen 16">
            <a:extLst>
              <a:ext uri="{FF2B5EF4-FFF2-40B4-BE49-F238E27FC236}">
                <a16:creationId xmlns:a16="http://schemas.microsoft.com/office/drawing/2014/main" id="{CF8A6040-F29B-F019-6916-21199E935E05}"/>
              </a:ext>
            </a:extLst>
          </p:cNvPr>
          <p:cNvPicPr>
            <a:picLocks noChangeAspect="1"/>
          </p:cNvPicPr>
          <p:nvPr/>
        </p:nvPicPr>
        <p:blipFill>
          <a:blip r:embed="rId3"/>
          <a:stretch>
            <a:fillRect/>
          </a:stretch>
        </p:blipFill>
        <p:spPr>
          <a:xfrm>
            <a:off x="2830958" y="1578336"/>
            <a:ext cx="1402417" cy="1593146"/>
          </a:xfrm>
          <a:prstGeom prst="rect">
            <a:avLst/>
          </a:prstGeom>
        </p:spPr>
      </p:pic>
      <p:pic>
        <p:nvPicPr>
          <p:cNvPr id="18" name="Imagen 17">
            <a:extLst>
              <a:ext uri="{FF2B5EF4-FFF2-40B4-BE49-F238E27FC236}">
                <a16:creationId xmlns:a16="http://schemas.microsoft.com/office/drawing/2014/main" id="{7FF2A520-0B4F-62FA-00AC-7B3901F3DBF5}"/>
              </a:ext>
            </a:extLst>
          </p:cNvPr>
          <p:cNvPicPr>
            <a:picLocks noChangeAspect="1"/>
          </p:cNvPicPr>
          <p:nvPr/>
        </p:nvPicPr>
        <p:blipFill>
          <a:blip r:embed="rId3"/>
          <a:stretch>
            <a:fillRect/>
          </a:stretch>
        </p:blipFill>
        <p:spPr>
          <a:xfrm>
            <a:off x="7094464" y="1646760"/>
            <a:ext cx="1402417" cy="1593146"/>
          </a:xfrm>
          <a:prstGeom prst="rect">
            <a:avLst/>
          </a:prstGeom>
        </p:spPr>
      </p:pic>
      <p:pic>
        <p:nvPicPr>
          <p:cNvPr id="22" name="Imagen 21">
            <a:extLst>
              <a:ext uri="{FF2B5EF4-FFF2-40B4-BE49-F238E27FC236}">
                <a16:creationId xmlns:a16="http://schemas.microsoft.com/office/drawing/2014/main" id="{1BC61828-FFD1-B438-65B1-CEFF011E86A1}"/>
              </a:ext>
            </a:extLst>
          </p:cNvPr>
          <p:cNvPicPr>
            <a:picLocks noChangeAspect="1"/>
          </p:cNvPicPr>
          <p:nvPr/>
        </p:nvPicPr>
        <p:blipFill rotWithShape="1">
          <a:blip r:embed="rId4"/>
          <a:srcRect l="61533" t="1963"/>
          <a:stretch/>
        </p:blipFill>
        <p:spPr>
          <a:xfrm>
            <a:off x="4367394" y="1996773"/>
            <a:ext cx="1284790" cy="642644"/>
          </a:xfrm>
          <a:prstGeom prst="rect">
            <a:avLst/>
          </a:prstGeom>
        </p:spPr>
      </p:pic>
      <p:pic>
        <p:nvPicPr>
          <p:cNvPr id="24" name="Imagen 23">
            <a:extLst>
              <a:ext uri="{FF2B5EF4-FFF2-40B4-BE49-F238E27FC236}">
                <a16:creationId xmlns:a16="http://schemas.microsoft.com/office/drawing/2014/main" id="{6416850B-02DC-9DE3-2495-103511626596}"/>
              </a:ext>
            </a:extLst>
          </p:cNvPr>
          <p:cNvPicPr>
            <a:picLocks noChangeAspect="1"/>
          </p:cNvPicPr>
          <p:nvPr/>
        </p:nvPicPr>
        <p:blipFill rotWithShape="1">
          <a:blip r:embed="rId5"/>
          <a:srcRect l="64695" t="-2809" b="-1"/>
          <a:stretch/>
        </p:blipFill>
        <p:spPr>
          <a:xfrm>
            <a:off x="8658538" y="1966220"/>
            <a:ext cx="1298960" cy="678934"/>
          </a:xfrm>
          <a:prstGeom prst="rect">
            <a:avLst/>
          </a:prstGeom>
        </p:spPr>
      </p:pic>
      <p:pic>
        <p:nvPicPr>
          <p:cNvPr id="25" name="Imagen 24">
            <a:extLst>
              <a:ext uri="{FF2B5EF4-FFF2-40B4-BE49-F238E27FC236}">
                <a16:creationId xmlns:a16="http://schemas.microsoft.com/office/drawing/2014/main" id="{565CC824-8912-70B8-5578-E057189793BC}"/>
              </a:ext>
            </a:extLst>
          </p:cNvPr>
          <p:cNvPicPr>
            <a:picLocks noChangeAspect="1"/>
          </p:cNvPicPr>
          <p:nvPr/>
        </p:nvPicPr>
        <p:blipFill>
          <a:blip r:embed="rId6"/>
          <a:stretch>
            <a:fillRect/>
          </a:stretch>
        </p:blipFill>
        <p:spPr>
          <a:xfrm>
            <a:off x="2943109" y="4041908"/>
            <a:ext cx="7095263" cy="977570"/>
          </a:xfrm>
          <a:prstGeom prst="rect">
            <a:avLst/>
          </a:prstGeom>
        </p:spPr>
      </p:pic>
      <p:sp>
        <p:nvSpPr>
          <p:cNvPr id="13" name="CuadroTexto 12">
            <a:extLst>
              <a:ext uri="{FF2B5EF4-FFF2-40B4-BE49-F238E27FC236}">
                <a16:creationId xmlns:a16="http://schemas.microsoft.com/office/drawing/2014/main" id="{84326C94-F40D-4700-5491-878C4E9F5933}"/>
              </a:ext>
            </a:extLst>
          </p:cNvPr>
          <p:cNvSpPr txBox="1"/>
          <p:nvPr/>
        </p:nvSpPr>
        <p:spPr>
          <a:xfrm>
            <a:off x="1219201" y="138073"/>
            <a:ext cx="10737272" cy="52322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MX" sz="28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sym typeface="Arial"/>
              </a:rPr>
              <a:t>ACCIONES DE TUTELA E INCIDENTES DE DESACATO. </a:t>
            </a:r>
            <a:endParaRPr kumimoji="0" lang="es-CO" sz="2800" b="1"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6429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B9AFDB37-DD63-40D4-6151-2667549F76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399"/>
            <a:ext cx="12349316" cy="7020399"/>
          </a:xfrm>
          <a:prstGeom prst="rect">
            <a:avLst/>
          </a:prstGeom>
        </p:spPr>
      </p:pic>
      <p:sp>
        <p:nvSpPr>
          <p:cNvPr id="6" name="CuadroTexto 5">
            <a:extLst>
              <a:ext uri="{FF2B5EF4-FFF2-40B4-BE49-F238E27FC236}">
                <a16:creationId xmlns:a16="http://schemas.microsoft.com/office/drawing/2014/main" id="{F935D798-5FE0-3DA1-432F-C6DA1C416D45}"/>
              </a:ext>
            </a:extLst>
          </p:cNvPr>
          <p:cNvSpPr txBox="1"/>
          <p:nvPr/>
        </p:nvSpPr>
        <p:spPr>
          <a:xfrm>
            <a:off x="791244" y="2140284"/>
            <a:ext cx="10541320" cy="456022"/>
          </a:xfrm>
          <a:prstGeom prst="rect">
            <a:avLst/>
          </a:prstGeom>
          <a:noFill/>
        </p:spPr>
        <p:txBody>
          <a:bodyPr wrap="square">
            <a:spAutoFit/>
          </a:bodyPr>
          <a:lstStyle/>
          <a:p>
            <a:pPr marL="0" marR="0" lvl="0" indent="0" algn="l" defTabSz="1219170" rtl="0" eaLnBrk="1" fontAlgn="auto" latinLnBrk="0" hangingPunct="1">
              <a:lnSpc>
                <a:spcPct val="106000"/>
              </a:lnSpc>
              <a:spcBef>
                <a:spcPts val="0"/>
              </a:spcBef>
              <a:spcAft>
                <a:spcPts val="800"/>
              </a:spcAft>
              <a:buClr>
                <a:srgbClr val="000000"/>
              </a:buClr>
              <a:buSzTx/>
              <a:buFontTx/>
              <a:buNone/>
              <a:tabLst/>
              <a:defRPr/>
            </a:pPr>
            <a:endParaRPr kumimoji="0" lang="es-MX" sz="24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2" name="CuadroTexto 11">
            <a:extLst>
              <a:ext uri="{FF2B5EF4-FFF2-40B4-BE49-F238E27FC236}">
                <a16:creationId xmlns:a16="http://schemas.microsoft.com/office/drawing/2014/main" id="{894FCA37-1D93-9955-126C-EE72C9E8045A}"/>
              </a:ext>
            </a:extLst>
          </p:cNvPr>
          <p:cNvSpPr txBox="1"/>
          <p:nvPr/>
        </p:nvSpPr>
        <p:spPr>
          <a:xfrm>
            <a:off x="3207895" y="3248081"/>
            <a:ext cx="656569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7836DE7B-EEE9-E7EC-926F-C1810315CF3F}"/>
              </a:ext>
            </a:extLst>
          </p:cNvPr>
          <p:cNvSpPr txBox="1"/>
          <p:nvPr/>
        </p:nvSpPr>
        <p:spPr>
          <a:xfrm>
            <a:off x="3207895" y="3248081"/>
            <a:ext cx="656569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CuadroTexto 14">
            <a:extLst>
              <a:ext uri="{FF2B5EF4-FFF2-40B4-BE49-F238E27FC236}">
                <a16:creationId xmlns:a16="http://schemas.microsoft.com/office/drawing/2014/main" id="{F45FAE74-CCC2-5264-6AB8-4F807D10455E}"/>
              </a:ext>
            </a:extLst>
          </p:cNvPr>
          <p:cNvSpPr txBox="1"/>
          <p:nvPr/>
        </p:nvSpPr>
        <p:spPr>
          <a:xfrm>
            <a:off x="629587" y="2596306"/>
            <a:ext cx="51566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Gráfico 6">
            <a:extLst>
              <a:ext uri="{FF2B5EF4-FFF2-40B4-BE49-F238E27FC236}">
                <a16:creationId xmlns:a16="http://schemas.microsoft.com/office/drawing/2014/main" id="{AFD41E89-8EB0-FA82-F521-39DE5916F540}"/>
              </a:ext>
            </a:extLst>
          </p:cNvPr>
          <p:cNvGraphicFramePr>
            <a:graphicFrameLocks/>
          </p:cNvGraphicFramePr>
          <p:nvPr/>
        </p:nvGraphicFramePr>
        <p:xfrm>
          <a:off x="-46952" y="1837169"/>
          <a:ext cx="6565692" cy="3897540"/>
        </p:xfrm>
        <a:graphic>
          <a:graphicData uri="http://schemas.openxmlformats.org/drawingml/2006/chart">
            <c:chart xmlns:c="http://schemas.openxmlformats.org/drawingml/2006/chart" xmlns:r="http://schemas.openxmlformats.org/officeDocument/2006/relationships" r:id="rId3"/>
          </a:graphicData>
        </a:graphic>
      </p:graphicFrame>
      <p:pic>
        <p:nvPicPr>
          <p:cNvPr id="9" name="Imagen 8">
            <a:extLst>
              <a:ext uri="{FF2B5EF4-FFF2-40B4-BE49-F238E27FC236}">
                <a16:creationId xmlns:a16="http://schemas.microsoft.com/office/drawing/2014/main" id="{417A386A-1789-82BA-7209-5DF92E175A7A}"/>
              </a:ext>
            </a:extLst>
          </p:cNvPr>
          <p:cNvPicPr>
            <a:picLocks noChangeAspect="1"/>
          </p:cNvPicPr>
          <p:nvPr/>
        </p:nvPicPr>
        <p:blipFill>
          <a:blip r:embed="rId4"/>
          <a:stretch>
            <a:fillRect/>
          </a:stretch>
        </p:blipFill>
        <p:spPr>
          <a:xfrm>
            <a:off x="7324432" y="4388825"/>
            <a:ext cx="3750343" cy="1380993"/>
          </a:xfrm>
          <a:prstGeom prst="rect">
            <a:avLst/>
          </a:prstGeom>
        </p:spPr>
      </p:pic>
      <p:sp>
        <p:nvSpPr>
          <p:cNvPr id="8" name="CuadroTexto 7">
            <a:extLst>
              <a:ext uri="{FF2B5EF4-FFF2-40B4-BE49-F238E27FC236}">
                <a16:creationId xmlns:a16="http://schemas.microsoft.com/office/drawing/2014/main" id="{A9427D99-7273-4C14-7057-B741C0DA7753}"/>
              </a:ext>
            </a:extLst>
          </p:cNvPr>
          <p:cNvSpPr txBox="1"/>
          <p:nvPr/>
        </p:nvSpPr>
        <p:spPr>
          <a:xfrm>
            <a:off x="629587" y="112558"/>
            <a:ext cx="11562413" cy="95410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MX" sz="28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sym typeface="Arial"/>
              </a:rPr>
              <a:t>TUTELAS POR CATEGORIA: FINANCIADOS UPC – NO FINANCIADOS UPC – EXCLUSIONES – NO POS. </a:t>
            </a:r>
            <a:endParaRPr kumimoji="0" lang="es-419"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953A34BA-1D70-7813-DAB8-9006307486A4}"/>
              </a:ext>
            </a:extLst>
          </p:cNvPr>
          <p:cNvPicPr>
            <a:picLocks noChangeAspect="1"/>
          </p:cNvPicPr>
          <p:nvPr/>
        </p:nvPicPr>
        <p:blipFill>
          <a:blip r:embed="rId5"/>
          <a:stretch>
            <a:fillRect/>
          </a:stretch>
        </p:blipFill>
        <p:spPr>
          <a:xfrm>
            <a:off x="3483721" y="1180183"/>
            <a:ext cx="8181806" cy="3201578"/>
          </a:xfrm>
          <a:prstGeom prst="rect">
            <a:avLst/>
          </a:prstGeom>
        </p:spPr>
      </p:pic>
    </p:spTree>
    <p:extLst>
      <p:ext uri="{BB962C8B-B14F-4D97-AF65-F5344CB8AC3E}">
        <p14:creationId xmlns:p14="http://schemas.microsoft.com/office/powerpoint/2010/main" val="144434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Gráfico&#10;&#10;Descripción generada automáticamente">
            <a:extLst>
              <a:ext uri="{FF2B5EF4-FFF2-40B4-BE49-F238E27FC236}">
                <a16:creationId xmlns:a16="http://schemas.microsoft.com/office/drawing/2014/main" id="{DEED50D7-1D03-81EC-26DF-569DB3F2D7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399"/>
            <a:ext cx="12349316" cy="7020399"/>
          </a:xfrm>
          <a:prstGeom prst="rect">
            <a:avLst/>
          </a:prstGeom>
        </p:spPr>
      </p:pic>
      <p:sp>
        <p:nvSpPr>
          <p:cNvPr id="6" name="CuadroTexto 5">
            <a:extLst>
              <a:ext uri="{FF2B5EF4-FFF2-40B4-BE49-F238E27FC236}">
                <a16:creationId xmlns:a16="http://schemas.microsoft.com/office/drawing/2014/main" id="{F935D798-5FE0-3DA1-432F-C6DA1C416D45}"/>
              </a:ext>
            </a:extLst>
          </p:cNvPr>
          <p:cNvSpPr txBox="1"/>
          <p:nvPr/>
        </p:nvSpPr>
        <p:spPr>
          <a:xfrm>
            <a:off x="791244" y="2140284"/>
            <a:ext cx="10541320" cy="456022"/>
          </a:xfrm>
          <a:prstGeom prst="rect">
            <a:avLst/>
          </a:prstGeom>
          <a:noFill/>
        </p:spPr>
        <p:txBody>
          <a:bodyPr wrap="square">
            <a:spAutoFit/>
          </a:bodyPr>
          <a:lstStyle/>
          <a:p>
            <a:pPr marL="0" marR="0" lvl="0" indent="0" algn="l" defTabSz="1219170" rtl="0" eaLnBrk="1" fontAlgn="auto" latinLnBrk="0" hangingPunct="1">
              <a:lnSpc>
                <a:spcPct val="106000"/>
              </a:lnSpc>
              <a:spcBef>
                <a:spcPts val="0"/>
              </a:spcBef>
              <a:spcAft>
                <a:spcPts val="800"/>
              </a:spcAft>
              <a:buClr>
                <a:srgbClr val="000000"/>
              </a:buClr>
              <a:buSzTx/>
              <a:buFontTx/>
              <a:buNone/>
              <a:tabLst/>
              <a:defRPr/>
            </a:pPr>
            <a:endParaRPr kumimoji="0" lang="es-MX" sz="24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CuadroTexto 7">
            <a:extLst>
              <a:ext uri="{FF2B5EF4-FFF2-40B4-BE49-F238E27FC236}">
                <a16:creationId xmlns:a16="http://schemas.microsoft.com/office/drawing/2014/main" id="{AF84EA82-6E9D-CCF8-EE77-F2E70FB70C30}"/>
              </a:ext>
            </a:extLst>
          </p:cNvPr>
          <p:cNvSpPr txBox="1"/>
          <p:nvPr/>
        </p:nvSpPr>
        <p:spPr>
          <a:xfrm>
            <a:off x="504066" y="1929912"/>
            <a:ext cx="350521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REPARACIONES DIRECTAS </a:t>
            </a:r>
          </a:p>
        </p:txBody>
      </p:sp>
      <p:sp>
        <p:nvSpPr>
          <p:cNvPr id="10" name="CuadroTexto 9">
            <a:extLst>
              <a:ext uri="{FF2B5EF4-FFF2-40B4-BE49-F238E27FC236}">
                <a16:creationId xmlns:a16="http://schemas.microsoft.com/office/drawing/2014/main" id="{3BB1F42C-59A0-EE65-DCEC-7D4A7689CCD0}"/>
              </a:ext>
            </a:extLst>
          </p:cNvPr>
          <p:cNvSpPr txBox="1"/>
          <p:nvPr/>
        </p:nvSpPr>
        <p:spPr>
          <a:xfrm>
            <a:off x="5634741" y="1849321"/>
            <a:ext cx="185191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EJECUTIVOS</a:t>
            </a:r>
            <a:r>
              <a:rPr kumimoji="0" lang="es-CO" sz="3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2" name="CuadroTexto 11">
            <a:extLst>
              <a:ext uri="{FF2B5EF4-FFF2-40B4-BE49-F238E27FC236}">
                <a16:creationId xmlns:a16="http://schemas.microsoft.com/office/drawing/2014/main" id="{894FCA37-1D93-9955-126C-EE72C9E8045A}"/>
              </a:ext>
            </a:extLst>
          </p:cNvPr>
          <p:cNvSpPr txBox="1"/>
          <p:nvPr/>
        </p:nvSpPr>
        <p:spPr>
          <a:xfrm>
            <a:off x="3207895" y="3248081"/>
            <a:ext cx="656569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7836DE7B-EEE9-E7EC-926F-C1810315CF3F}"/>
              </a:ext>
            </a:extLst>
          </p:cNvPr>
          <p:cNvSpPr txBox="1"/>
          <p:nvPr/>
        </p:nvSpPr>
        <p:spPr>
          <a:xfrm>
            <a:off x="3207895" y="3248081"/>
            <a:ext cx="656569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CuadroTexto 14">
            <a:extLst>
              <a:ext uri="{FF2B5EF4-FFF2-40B4-BE49-F238E27FC236}">
                <a16:creationId xmlns:a16="http://schemas.microsoft.com/office/drawing/2014/main" id="{F45FAE74-CCC2-5264-6AB8-4F807D10455E}"/>
              </a:ext>
            </a:extLst>
          </p:cNvPr>
          <p:cNvSpPr txBox="1"/>
          <p:nvPr/>
        </p:nvSpPr>
        <p:spPr>
          <a:xfrm>
            <a:off x="629587" y="2596306"/>
            <a:ext cx="51566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Imagen 16">
            <a:extLst>
              <a:ext uri="{FF2B5EF4-FFF2-40B4-BE49-F238E27FC236}">
                <a16:creationId xmlns:a16="http://schemas.microsoft.com/office/drawing/2014/main" id="{CF8A6040-F29B-F019-6916-21199E935E05}"/>
              </a:ext>
            </a:extLst>
          </p:cNvPr>
          <p:cNvPicPr>
            <a:picLocks noChangeAspect="1"/>
          </p:cNvPicPr>
          <p:nvPr/>
        </p:nvPicPr>
        <p:blipFill>
          <a:blip r:embed="rId3"/>
          <a:stretch>
            <a:fillRect/>
          </a:stretch>
        </p:blipFill>
        <p:spPr>
          <a:xfrm>
            <a:off x="697412" y="2295548"/>
            <a:ext cx="1402417" cy="1593146"/>
          </a:xfrm>
          <a:prstGeom prst="rect">
            <a:avLst/>
          </a:prstGeom>
        </p:spPr>
      </p:pic>
      <p:pic>
        <p:nvPicPr>
          <p:cNvPr id="18" name="Imagen 17">
            <a:extLst>
              <a:ext uri="{FF2B5EF4-FFF2-40B4-BE49-F238E27FC236}">
                <a16:creationId xmlns:a16="http://schemas.microsoft.com/office/drawing/2014/main" id="{7FF2A520-0B4F-62FA-00AC-7B3901F3DBF5}"/>
              </a:ext>
            </a:extLst>
          </p:cNvPr>
          <p:cNvPicPr>
            <a:picLocks noChangeAspect="1"/>
          </p:cNvPicPr>
          <p:nvPr/>
        </p:nvPicPr>
        <p:blipFill>
          <a:blip r:embed="rId3"/>
          <a:stretch>
            <a:fillRect/>
          </a:stretch>
        </p:blipFill>
        <p:spPr>
          <a:xfrm>
            <a:off x="4645336" y="2292866"/>
            <a:ext cx="1402417" cy="1593146"/>
          </a:xfrm>
          <a:prstGeom prst="rect">
            <a:avLst/>
          </a:prstGeom>
        </p:spPr>
      </p:pic>
      <p:sp>
        <p:nvSpPr>
          <p:cNvPr id="2" name="CuadroTexto 1">
            <a:extLst>
              <a:ext uri="{FF2B5EF4-FFF2-40B4-BE49-F238E27FC236}">
                <a16:creationId xmlns:a16="http://schemas.microsoft.com/office/drawing/2014/main" id="{16F1E0EC-88CE-83C6-45AF-59281E596E7A}"/>
              </a:ext>
            </a:extLst>
          </p:cNvPr>
          <p:cNvSpPr txBox="1"/>
          <p:nvPr/>
        </p:nvSpPr>
        <p:spPr>
          <a:xfrm>
            <a:off x="9572135" y="1826684"/>
            <a:ext cx="185191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LABORALES</a:t>
            </a:r>
          </a:p>
        </p:txBody>
      </p:sp>
      <p:pic>
        <p:nvPicPr>
          <p:cNvPr id="7" name="Imagen 6">
            <a:extLst>
              <a:ext uri="{FF2B5EF4-FFF2-40B4-BE49-F238E27FC236}">
                <a16:creationId xmlns:a16="http://schemas.microsoft.com/office/drawing/2014/main" id="{2B1043C4-2076-B859-D6CC-85C9317935BB}"/>
              </a:ext>
            </a:extLst>
          </p:cNvPr>
          <p:cNvPicPr>
            <a:picLocks noChangeAspect="1"/>
          </p:cNvPicPr>
          <p:nvPr/>
        </p:nvPicPr>
        <p:blipFill>
          <a:blip r:embed="rId3"/>
          <a:stretch>
            <a:fillRect/>
          </a:stretch>
        </p:blipFill>
        <p:spPr>
          <a:xfrm>
            <a:off x="8558236" y="2169065"/>
            <a:ext cx="1402417" cy="1593146"/>
          </a:xfrm>
          <a:prstGeom prst="rect">
            <a:avLst/>
          </a:prstGeom>
        </p:spPr>
      </p:pic>
      <p:pic>
        <p:nvPicPr>
          <p:cNvPr id="11" name="Imagen 10">
            <a:extLst>
              <a:ext uri="{FF2B5EF4-FFF2-40B4-BE49-F238E27FC236}">
                <a16:creationId xmlns:a16="http://schemas.microsoft.com/office/drawing/2014/main" id="{15E37DDA-E8F3-B802-6DBC-89AC5C9DCACD}"/>
              </a:ext>
            </a:extLst>
          </p:cNvPr>
          <p:cNvPicPr>
            <a:picLocks noChangeAspect="1"/>
          </p:cNvPicPr>
          <p:nvPr/>
        </p:nvPicPr>
        <p:blipFill>
          <a:blip r:embed="rId4"/>
          <a:stretch>
            <a:fillRect/>
          </a:stretch>
        </p:blipFill>
        <p:spPr>
          <a:xfrm>
            <a:off x="2212859" y="3056670"/>
            <a:ext cx="1790700" cy="400050"/>
          </a:xfrm>
          <a:prstGeom prst="rect">
            <a:avLst/>
          </a:prstGeom>
        </p:spPr>
      </p:pic>
      <p:pic>
        <p:nvPicPr>
          <p:cNvPr id="16" name="Imagen 15">
            <a:extLst>
              <a:ext uri="{FF2B5EF4-FFF2-40B4-BE49-F238E27FC236}">
                <a16:creationId xmlns:a16="http://schemas.microsoft.com/office/drawing/2014/main" id="{E00BBD46-F858-13AE-9F4C-77839497EF08}"/>
              </a:ext>
            </a:extLst>
          </p:cNvPr>
          <p:cNvPicPr>
            <a:picLocks noChangeAspect="1"/>
          </p:cNvPicPr>
          <p:nvPr/>
        </p:nvPicPr>
        <p:blipFill>
          <a:blip r:embed="rId5"/>
          <a:stretch>
            <a:fillRect/>
          </a:stretch>
        </p:blipFill>
        <p:spPr>
          <a:xfrm>
            <a:off x="6032187" y="2918482"/>
            <a:ext cx="1790700" cy="400050"/>
          </a:xfrm>
          <a:prstGeom prst="rect">
            <a:avLst/>
          </a:prstGeom>
        </p:spPr>
      </p:pic>
      <p:pic>
        <p:nvPicPr>
          <p:cNvPr id="20" name="Imagen 19">
            <a:extLst>
              <a:ext uri="{FF2B5EF4-FFF2-40B4-BE49-F238E27FC236}">
                <a16:creationId xmlns:a16="http://schemas.microsoft.com/office/drawing/2014/main" id="{CDEB553C-F9C3-C9AB-1173-788DB7D13ACC}"/>
              </a:ext>
            </a:extLst>
          </p:cNvPr>
          <p:cNvPicPr>
            <a:picLocks noChangeAspect="1"/>
          </p:cNvPicPr>
          <p:nvPr/>
        </p:nvPicPr>
        <p:blipFill>
          <a:blip r:embed="rId6"/>
          <a:stretch>
            <a:fillRect/>
          </a:stretch>
        </p:blipFill>
        <p:spPr>
          <a:xfrm>
            <a:off x="9897701" y="2872305"/>
            <a:ext cx="1790700" cy="400050"/>
          </a:xfrm>
          <a:prstGeom prst="rect">
            <a:avLst/>
          </a:prstGeom>
        </p:spPr>
      </p:pic>
      <p:pic>
        <p:nvPicPr>
          <p:cNvPr id="28" name="Imagen 27">
            <a:extLst>
              <a:ext uri="{FF2B5EF4-FFF2-40B4-BE49-F238E27FC236}">
                <a16:creationId xmlns:a16="http://schemas.microsoft.com/office/drawing/2014/main" id="{82323630-1123-2CA9-1D4B-119BC810BA52}"/>
              </a:ext>
            </a:extLst>
          </p:cNvPr>
          <p:cNvPicPr>
            <a:picLocks noChangeAspect="1"/>
          </p:cNvPicPr>
          <p:nvPr/>
        </p:nvPicPr>
        <p:blipFill>
          <a:blip r:embed="rId7"/>
          <a:stretch>
            <a:fillRect/>
          </a:stretch>
        </p:blipFill>
        <p:spPr>
          <a:xfrm>
            <a:off x="1319837" y="4028569"/>
            <a:ext cx="6345788" cy="1425757"/>
          </a:xfrm>
          <a:prstGeom prst="rect">
            <a:avLst/>
          </a:prstGeom>
        </p:spPr>
      </p:pic>
      <p:pic>
        <p:nvPicPr>
          <p:cNvPr id="30" name="Imagen 29">
            <a:extLst>
              <a:ext uri="{FF2B5EF4-FFF2-40B4-BE49-F238E27FC236}">
                <a16:creationId xmlns:a16="http://schemas.microsoft.com/office/drawing/2014/main" id="{D7EB2A79-7FC6-C447-951E-DCDDA6CE1F96}"/>
              </a:ext>
            </a:extLst>
          </p:cNvPr>
          <p:cNvPicPr>
            <a:picLocks noChangeAspect="1"/>
          </p:cNvPicPr>
          <p:nvPr/>
        </p:nvPicPr>
        <p:blipFill>
          <a:blip r:embed="rId8"/>
          <a:stretch>
            <a:fillRect/>
          </a:stretch>
        </p:blipFill>
        <p:spPr>
          <a:xfrm>
            <a:off x="9157984" y="4413986"/>
            <a:ext cx="2140428" cy="591434"/>
          </a:xfrm>
          <a:prstGeom prst="rect">
            <a:avLst/>
          </a:prstGeom>
        </p:spPr>
      </p:pic>
      <p:sp>
        <p:nvSpPr>
          <p:cNvPr id="19" name="CuadroTexto 18">
            <a:extLst>
              <a:ext uri="{FF2B5EF4-FFF2-40B4-BE49-F238E27FC236}">
                <a16:creationId xmlns:a16="http://schemas.microsoft.com/office/drawing/2014/main" id="{73FBD441-5CD5-596E-A3F0-A5F05EE0C4B6}"/>
              </a:ext>
            </a:extLst>
          </p:cNvPr>
          <p:cNvSpPr txBox="1"/>
          <p:nvPr/>
        </p:nvSpPr>
        <p:spPr>
          <a:xfrm>
            <a:off x="2591808" y="-39728"/>
            <a:ext cx="6788726" cy="52322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MX"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PROCESOS JUDICIALES </a:t>
            </a:r>
            <a:endParaRPr kumimoji="0" lang="es-CO"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2" name="CuadroTexto 21">
            <a:extLst>
              <a:ext uri="{FF2B5EF4-FFF2-40B4-BE49-F238E27FC236}">
                <a16:creationId xmlns:a16="http://schemas.microsoft.com/office/drawing/2014/main" id="{235CB66B-3AB6-BF6F-71AB-780249EDB98E}"/>
              </a:ext>
            </a:extLst>
          </p:cNvPr>
          <p:cNvSpPr txBox="1"/>
          <p:nvPr/>
        </p:nvSpPr>
        <p:spPr>
          <a:xfrm>
            <a:off x="214851" y="973182"/>
            <a:ext cx="12173085" cy="46166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MX" sz="24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sym typeface="Arial"/>
              </a:rPr>
              <a:t>DEMANDAS GANADAS DE REPARACION DIRECTA – EJECUTIVOS – LABORALES </a:t>
            </a:r>
            <a:endParaRPr kumimoji="0" lang="es-CO"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9997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contenido 12" descr="Texto&#10;&#10;Descripción generada automáticamente con confianza baja">
            <a:extLst>
              <a:ext uri="{FF2B5EF4-FFF2-40B4-BE49-F238E27FC236}">
                <a16:creationId xmlns:a16="http://schemas.microsoft.com/office/drawing/2014/main" id="{E34A1CED-D450-E53D-5076-037BCA462E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88952" cy="6929236"/>
          </a:xfrm>
        </p:spPr>
      </p:pic>
      <p:sp>
        <p:nvSpPr>
          <p:cNvPr id="11" name="Título 1">
            <a:extLst>
              <a:ext uri="{FF2B5EF4-FFF2-40B4-BE49-F238E27FC236}">
                <a16:creationId xmlns:a16="http://schemas.microsoft.com/office/drawing/2014/main" id="{E2DE0DC9-DE73-541E-1AD4-0F66F5050DE2}"/>
              </a:ext>
            </a:extLst>
          </p:cNvPr>
          <p:cNvSpPr txBox="1">
            <a:spLocks/>
          </p:cNvSpPr>
          <p:nvPr/>
        </p:nvSpPr>
        <p:spPr>
          <a:xfrm>
            <a:off x="7390262" y="1831864"/>
            <a:ext cx="4904509" cy="3924700"/>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DIRECCIÓN DE SALUD</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CO" sz="54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FE7A7E66-3E37-36D3-7FD9-E16A22123A56}"/>
              </a:ext>
            </a:extLst>
          </p:cNvPr>
          <p:cNvSpPr txBox="1"/>
          <p:nvPr/>
        </p:nvSpPr>
        <p:spPr>
          <a:xfrm>
            <a:off x="8968907" y="4228053"/>
            <a:ext cx="322004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VIVIANA ESCOBAR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DIRECTORA DE SALUD</a:t>
            </a:r>
          </a:p>
        </p:txBody>
      </p:sp>
    </p:spTree>
    <p:extLst>
      <p:ext uri="{BB962C8B-B14F-4D97-AF65-F5344CB8AC3E}">
        <p14:creationId xmlns:p14="http://schemas.microsoft.com/office/powerpoint/2010/main" val="194354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43BB37-EE93-E59A-E0F9-884E308D5F40}"/>
              </a:ext>
            </a:extLst>
          </p:cNvPr>
          <p:cNvSpPr>
            <a:spLocks noGrp="1"/>
          </p:cNvSpPr>
          <p:nvPr>
            <p:ph type="title"/>
          </p:nvPr>
        </p:nvSpPr>
        <p:spPr/>
        <p:txBody>
          <a:bodyPr/>
          <a:lstStyle/>
          <a:p>
            <a:endParaRPr lang="es-CO" dirty="0"/>
          </a:p>
        </p:txBody>
      </p:sp>
      <p:sp>
        <p:nvSpPr>
          <p:cNvPr id="3" name="Marcador de contenido 2">
            <a:extLst>
              <a:ext uri="{FF2B5EF4-FFF2-40B4-BE49-F238E27FC236}">
                <a16:creationId xmlns:a16="http://schemas.microsoft.com/office/drawing/2014/main" id="{2DCDCFF7-9190-6EE4-73E3-1013564BBC89}"/>
              </a:ext>
            </a:extLst>
          </p:cNvPr>
          <p:cNvSpPr>
            <a:spLocks noGrp="1"/>
          </p:cNvSpPr>
          <p:nvPr>
            <p:ph idx="1"/>
          </p:nvPr>
        </p:nvSpPr>
        <p:spPr/>
        <p:txBody>
          <a:bodyPr/>
          <a:lstStyle/>
          <a:p>
            <a:endParaRPr lang="es-CO" dirty="0"/>
          </a:p>
        </p:txBody>
      </p:sp>
      <p:pic>
        <p:nvPicPr>
          <p:cNvPr id="4" name="Imagen 3" descr="Gráfico&#10;&#10;Descripción generada automáticamente">
            <a:extLst>
              <a:ext uri="{FF2B5EF4-FFF2-40B4-BE49-F238E27FC236}">
                <a16:creationId xmlns:a16="http://schemas.microsoft.com/office/drawing/2014/main" id="{1353513A-F385-C4DC-EFFD-4F9CD87D4E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31"/>
            <a:ext cx="12192000" cy="6858000"/>
          </a:xfrm>
          <a:prstGeom prst="rect">
            <a:avLst/>
          </a:prstGeom>
        </p:spPr>
      </p:pic>
      <p:sp>
        <p:nvSpPr>
          <p:cNvPr id="5" name="Rectángulo 4">
            <a:extLst>
              <a:ext uri="{FF2B5EF4-FFF2-40B4-BE49-F238E27FC236}">
                <a16:creationId xmlns:a16="http://schemas.microsoft.com/office/drawing/2014/main" id="{C470772E-5DB7-2E7A-8035-2216A2D878C9}"/>
              </a:ext>
            </a:extLst>
          </p:cNvPr>
          <p:cNvSpPr/>
          <p:nvPr/>
        </p:nvSpPr>
        <p:spPr>
          <a:xfrm>
            <a:off x="1021976" y="455217"/>
            <a:ext cx="9305365" cy="89255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0" cap="none" spc="0" normalizeH="0" baseline="0" noProof="0" dirty="0">
                <a:ln>
                  <a:noFill/>
                </a:ln>
                <a:solidFill>
                  <a:prstClr val="black"/>
                </a:solidFill>
                <a:uLnTx/>
                <a:uFillTx/>
                <a:latin typeface="Arial" panose="020B0604020202020204" pitchFamily="34" charset="0"/>
                <a:ea typeface="Calibri" panose="020F0502020204030204" pitchFamily="34" charset="0"/>
                <a:cs typeface="Arial"/>
                <a:sym typeface="Arial"/>
              </a:rPr>
              <a:t>EJES – PROCEDIMIENTOS DIRECCIÓN DE SALUD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2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Arial"/>
              <a:sym typeface="Arial"/>
            </a:endParaRPr>
          </a:p>
        </p:txBody>
      </p:sp>
      <p:sp>
        <p:nvSpPr>
          <p:cNvPr id="6" name="Rectángulo 5">
            <a:extLst>
              <a:ext uri="{FF2B5EF4-FFF2-40B4-BE49-F238E27FC236}">
                <a16:creationId xmlns:a16="http://schemas.microsoft.com/office/drawing/2014/main" id="{33653D25-7D36-A137-826D-E4EC2D1752D4}"/>
              </a:ext>
            </a:extLst>
          </p:cNvPr>
          <p:cNvSpPr/>
          <p:nvPr/>
        </p:nvSpPr>
        <p:spPr>
          <a:xfrm>
            <a:off x="764241" y="1135257"/>
            <a:ext cx="10663518" cy="507831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Dirección de Salud constituye uno de los procesos misionales, en donde su objetivo se basa en la conformación de una red prestadora de servicios de salud para garantizar la atención de los servicios contemplados en el plan de beneficios, basados en un modelo de atención intercultural garantizando una prestación oportuna, pertinente, con calidad y con resultados de acuerdo con la gestión del riesgo en salud, para lograr la satisfacción del usuario</a:t>
            </a:r>
            <a:r>
              <a:rPr kumimoji="0" lang="es-E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R="0" lvl="0" algn="just" defTabSz="914400" rtl="0" eaLnBrk="1" fontAlgn="auto" latinLnBrk="0" hangingPunct="1">
              <a:lnSpc>
                <a:spcPct val="100000"/>
              </a:lnSpc>
              <a:spcBef>
                <a:spcPts val="0"/>
              </a:spcBef>
              <a:spcAft>
                <a:spcPts val="0"/>
              </a:spcAft>
              <a:buClrTx/>
              <a:buSzTx/>
              <a:tabLst/>
              <a:defRPr/>
            </a:pPr>
            <a:endParaRPr kumimoji="0" lang="es-E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s-E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Subdirección de Gestión Integral del riesgo en Salud </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s-E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Subdirección de Apoyo Organizativo y Sociocultural </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s-E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Coordinación de Atención al Usuario </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s-E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Coordinación de Conformación de Red de Prestadores de Servicios de Salud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83125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Gráfico&#10;&#10;Descripción generada automáticamente">
            <a:extLst>
              <a:ext uri="{FF2B5EF4-FFF2-40B4-BE49-F238E27FC236}">
                <a16:creationId xmlns:a16="http://schemas.microsoft.com/office/drawing/2014/main" id="{F3D27CED-DD3E-6EC3-59AD-922A153B83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31"/>
            <a:ext cx="12192000" cy="6858000"/>
          </a:xfrm>
          <a:prstGeom prst="rect">
            <a:avLst/>
          </a:prstGeom>
        </p:spPr>
      </p:pic>
      <p:pic>
        <p:nvPicPr>
          <p:cNvPr id="4" name="Imagen 3">
            <a:extLst>
              <a:ext uri="{FF2B5EF4-FFF2-40B4-BE49-F238E27FC236}">
                <a16:creationId xmlns:a16="http://schemas.microsoft.com/office/drawing/2014/main" id="{697FA02C-38D9-B92F-F6ED-16DD1CDB9A26}"/>
              </a:ext>
            </a:extLst>
          </p:cNvPr>
          <p:cNvPicPr>
            <a:picLocks noChangeAspect="1"/>
          </p:cNvPicPr>
          <p:nvPr/>
        </p:nvPicPr>
        <p:blipFill>
          <a:blip r:embed="rId3"/>
          <a:stretch>
            <a:fillRect/>
          </a:stretch>
        </p:blipFill>
        <p:spPr>
          <a:xfrm>
            <a:off x="99590" y="1187055"/>
            <a:ext cx="5882136" cy="3063491"/>
          </a:xfrm>
          <a:prstGeom prst="rect">
            <a:avLst/>
          </a:prstGeom>
        </p:spPr>
      </p:pic>
      <p:pic>
        <p:nvPicPr>
          <p:cNvPr id="5" name="Marcador de contenido 10">
            <a:extLst>
              <a:ext uri="{FF2B5EF4-FFF2-40B4-BE49-F238E27FC236}">
                <a16:creationId xmlns:a16="http://schemas.microsoft.com/office/drawing/2014/main" id="{E7F1D938-6A93-54D8-9A9B-1077AF62E689}"/>
              </a:ext>
            </a:extLst>
          </p:cNvPr>
          <p:cNvPicPr>
            <a:picLocks noChangeAspect="1"/>
          </p:cNvPicPr>
          <p:nvPr/>
        </p:nvPicPr>
        <p:blipFill>
          <a:blip r:embed="rId4"/>
          <a:stretch>
            <a:fillRect/>
          </a:stretch>
        </p:blipFill>
        <p:spPr>
          <a:xfrm>
            <a:off x="6096000" y="1187055"/>
            <a:ext cx="5882137" cy="3333255"/>
          </a:xfrm>
          <a:prstGeom prst="rect">
            <a:avLst/>
          </a:prstGeom>
        </p:spPr>
      </p:pic>
      <p:sp>
        <p:nvSpPr>
          <p:cNvPr id="8" name="CuadroTexto 7">
            <a:extLst>
              <a:ext uri="{FF2B5EF4-FFF2-40B4-BE49-F238E27FC236}">
                <a16:creationId xmlns:a16="http://schemas.microsoft.com/office/drawing/2014/main" id="{E36A2B84-42B2-4C11-308E-D0043608AA2E}"/>
              </a:ext>
            </a:extLst>
          </p:cNvPr>
          <p:cNvSpPr txBox="1"/>
          <p:nvPr/>
        </p:nvSpPr>
        <p:spPr>
          <a:xfrm>
            <a:off x="213863" y="4529141"/>
            <a:ext cx="11695551" cy="13542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Para la vigencia 2023 el número de autorizaciones subió comparado con la vigencia 2022, siendo que, para los meses de marzo, agosto, octubre con los picos más altos, y disminuyendo en número para los meses de noviembre y diciembre de 2023</a:t>
            </a:r>
            <a:r>
              <a:rPr kumimoji="0" lang="es-CO"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9EBB4C2A-4F07-EAB9-8B6E-0E59135D1FDE}"/>
              </a:ext>
            </a:extLst>
          </p:cNvPr>
          <p:cNvSpPr txBox="1"/>
          <p:nvPr/>
        </p:nvSpPr>
        <p:spPr>
          <a:xfrm>
            <a:off x="1848645" y="353462"/>
            <a:ext cx="8494709" cy="480131"/>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COORDINACIÓN ATENCIÓN AL USUARIO</a:t>
            </a:r>
            <a:endParaRPr kumimoji="0" lang="es-CO" sz="28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73723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áfico&#10;&#10;Descripción generada automáticamente">
            <a:extLst>
              <a:ext uri="{FF2B5EF4-FFF2-40B4-BE49-F238E27FC236}">
                <a16:creationId xmlns:a16="http://schemas.microsoft.com/office/drawing/2014/main" id="{DFE0BF0D-0B52-A114-1B98-25F488AC9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n 4">
            <a:extLst>
              <a:ext uri="{FF2B5EF4-FFF2-40B4-BE49-F238E27FC236}">
                <a16:creationId xmlns:a16="http://schemas.microsoft.com/office/drawing/2014/main" id="{3723019B-DEDC-D801-0ABF-66BD6D4CB0B0}"/>
              </a:ext>
            </a:extLst>
          </p:cNvPr>
          <p:cNvPicPr>
            <a:picLocks noChangeAspect="1"/>
          </p:cNvPicPr>
          <p:nvPr/>
        </p:nvPicPr>
        <p:blipFill rotWithShape="1">
          <a:blip r:embed="rId3"/>
          <a:srcRect r="9041" b="35277"/>
          <a:stretch/>
        </p:blipFill>
        <p:spPr>
          <a:xfrm>
            <a:off x="462906" y="2368415"/>
            <a:ext cx="2541551" cy="3239915"/>
          </a:xfrm>
          <a:prstGeom prst="rect">
            <a:avLst/>
          </a:prstGeom>
        </p:spPr>
      </p:pic>
      <p:sp>
        <p:nvSpPr>
          <p:cNvPr id="9" name="CuadroTexto 8">
            <a:extLst>
              <a:ext uri="{FF2B5EF4-FFF2-40B4-BE49-F238E27FC236}">
                <a16:creationId xmlns:a16="http://schemas.microsoft.com/office/drawing/2014/main" id="{3B495B80-E1BE-E6EA-C0CE-8256E55D8FC9}"/>
              </a:ext>
            </a:extLst>
          </p:cNvPr>
          <p:cNvSpPr txBox="1"/>
          <p:nvPr/>
        </p:nvSpPr>
        <p:spPr>
          <a:xfrm>
            <a:off x="291843" y="1143114"/>
            <a:ext cx="11437251" cy="1354217"/>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Los municipios de Ipiales y Cumbal se mantienen como los municipios que más generan autorizaciones durante las vigencias 2021 a 2023, considerando la centralización de los procedimientos de autorizaciones en la sede central Ipiales.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Durante las últimas 3 vigencias, los servicios más autorizados corresponden a laboratorio clínico y </a:t>
            </a:r>
            <a:r>
              <a:rPr kumimoji="0" lang="es-C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medicamentos.</a:t>
            </a:r>
            <a:endPar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Imagen 7">
            <a:extLst>
              <a:ext uri="{FF2B5EF4-FFF2-40B4-BE49-F238E27FC236}">
                <a16:creationId xmlns:a16="http://schemas.microsoft.com/office/drawing/2014/main" id="{63979D67-08B0-49E7-5DB0-5DFD6F576978}"/>
              </a:ext>
            </a:extLst>
          </p:cNvPr>
          <p:cNvPicPr>
            <a:picLocks noChangeAspect="1"/>
          </p:cNvPicPr>
          <p:nvPr/>
        </p:nvPicPr>
        <p:blipFill rotWithShape="1">
          <a:blip r:embed="rId4"/>
          <a:srcRect l="21190" t="34490" r="40595" b="23797"/>
          <a:stretch/>
        </p:blipFill>
        <p:spPr>
          <a:xfrm>
            <a:off x="3544622" y="2234875"/>
            <a:ext cx="8025338" cy="3505727"/>
          </a:xfrm>
          <a:prstGeom prst="rect">
            <a:avLst/>
          </a:prstGeom>
        </p:spPr>
      </p:pic>
      <p:sp>
        <p:nvSpPr>
          <p:cNvPr id="2" name="CuadroTexto 1">
            <a:extLst>
              <a:ext uri="{FF2B5EF4-FFF2-40B4-BE49-F238E27FC236}">
                <a16:creationId xmlns:a16="http://schemas.microsoft.com/office/drawing/2014/main" id="{10A0329F-63FA-9D65-94A2-879EBCCF53E0}"/>
              </a:ext>
            </a:extLst>
          </p:cNvPr>
          <p:cNvSpPr txBox="1"/>
          <p:nvPr/>
        </p:nvSpPr>
        <p:spPr>
          <a:xfrm>
            <a:off x="1427585" y="505074"/>
            <a:ext cx="9093052" cy="480131"/>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COORDINACIÓN ATENCIÓN AL USUARIO</a:t>
            </a:r>
            <a:endParaRPr kumimoji="0" lang="es-CO" sz="28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54768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A6394-F05F-664C-F0F1-E92556AA4A8B}"/>
            </a:ext>
          </a:extLst>
        </p:cNvPr>
        <p:cNvGrpSpPr/>
        <p:nvPr/>
      </p:nvGrpSpPr>
      <p:grpSpPr>
        <a:xfrm>
          <a:off x="0" y="0"/>
          <a:ext cx="0" cy="0"/>
          <a:chOff x="0" y="0"/>
          <a:chExt cx="0" cy="0"/>
        </a:xfrm>
      </p:grpSpPr>
      <p:pic>
        <p:nvPicPr>
          <p:cNvPr id="9" name="Imagen 8" descr="Gráfico&#10;&#10;Descripción generada automáticamente">
            <a:extLst>
              <a:ext uri="{FF2B5EF4-FFF2-40B4-BE49-F238E27FC236}">
                <a16:creationId xmlns:a16="http://schemas.microsoft.com/office/drawing/2014/main" id="{E44D9902-D3E1-4CAB-92B6-558078265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4" name="Gráfico 3">
            <a:extLst>
              <a:ext uri="{FF2B5EF4-FFF2-40B4-BE49-F238E27FC236}">
                <a16:creationId xmlns:a16="http://schemas.microsoft.com/office/drawing/2014/main" id="{66DBE217-0D89-2BB2-F8D3-4996C30BF5BA}"/>
              </a:ext>
            </a:extLst>
          </p:cNvPr>
          <p:cNvGraphicFramePr>
            <a:graphicFrameLocks/>
          </p:cNvGraphicFramePr>
          <p:nvPr>
            <p:extLst>
              <p:ext uri="{D42A27DB-BD31-4B8C-83A1-F6EECF244321}">
                <p14:modId xmlns:p14="http://schemas.microsoft.com/office/powerpoint/2010/main" val="3375740507"/>
              </p:ext>
            </p:extLst>
          </p:nvPr>
        </p:nvGraphicFramePr>
        <p:xfrm>
          <a:off x="935587" y="1269735"/>
          <a:ext cx="5254757" cy="3212080"/>
        </p:xfrm>
        <a:graphic>
          <a:graphicData uri="http://schemas.openxmlformats.org/drawingml/2006/chart">
            <c:chart xmlns:c="http://schemas.openxmlformats.org/drawingml/2006/chart" xmlns:r="http://schemas.openxmlformats.org/officeDocument/2006/relationships" r:id="rId3"/>
          </a:graphicData>
        </a:graphic>
      </p:graphicFrame>
      <p:sp>
        <p:nvSpPr>
          <p:cNvPr id="5" name="CuadroTexto 4">
            <a:extLst>
              <a:ext uri="{FF2B5EF4-FFF2-40B4-BE49-F238E27FC236}">
                <a16:creationId xmlns:a16="http://schemas.microsoft.com/office/drawing/2014/main" id="{F96D624D-4C3B-4BB5-AD9F-5F443FC87DEE}"/>
              </a:ext>
            </a:extLst>
          </p:cNvPr>
          <p:cNvSpPr txBox="1"/>
          <p:nvPr/>
        </p:nvSpPr>
        <p:spPr>
          <a:xfrm>
            <a:off x="323177" y="4585824"/>
            <a:ext cx="11287496"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Según el consolidado de PQR a nivel Nacional se recepcionaron y gestionaron 2.996 PQRD durante la vigencia 2023, con un porcentaje de 60% radicadas ante Super Salud y 40% a canales internos de la EPS.</a:t>
            </a:r>
            <a:endParaRPr kumimoji="0" lang="es-CO"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Imagen 5">
            <a:extLst>
              <a:ext uri="{FF2B5EF4-FFF2-40B4-BE49-F238E27FC236}">
                <a16:creationId xmlns:a16="http://schemas.microsoft.com/office/drawing/2014/main" id="{8CCB451F-0C1F-1B59-6479-E028CCA39023}"/>
              </a:ext>
            </a:extLst>
          </p:cNvPr>
          <p:cNvPicPr>
            <a:picLocks noChangeAspect="1"/>
          </p:cNvPicPr>
          <p:nvPr/>
        </p:nvPicPr>
        <p:blipFill rotWithShape="1">
          <a:blip r:embed="rId4"/>
          <a:srcRect l="32075" t="39008" r="33828" b="27344"/>
          <a:stretch/>
        </p:blipFill>
        <p:spPr>
          <a:xfrm>
            <a:off x="6807200" y="1348560"/>
            <a:ext cx="4538824" cy="3133255"/>
          </a:xfrm>
          <a:prstGeom prst="rect">
            <a:avLst/>
          </a:prstGeom>
        </p:spPr>
      </p:pic>
      <p:sp>
        <p:nvSpPr>
          <p:cNvPr id="2" name="CuadroTexto 1">
            <a:extLst>
              <a:ext uri="{FF2B5EF4-FFF2-40B4-BE49-F238E27FC236}">
                <a16:creationId xmlns:a16="http://schemas.microsoft.com/office/drawing/2014/main" id="{1E2F9E0B-ACDB-4E0F-5078-288A507D0846}"/>
              </a:ext>
            </a:extLst>
          </p:cNvPr>
          <p:cNvSpPr txBox="1"/>
          <p:nvPr/>
        </p:nvSpPr>
        <p:spPr>
          <a:xfrm>
            <a:off x="1709133" y="497534"/>
            <a:ext cx="9093052" cy="480131"/>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COORDINACIÓN DE ATENCIÓN AL USUARIO</a:t>
            </a:r>
            <a:endParaRPr kumimoji="0" lang="es-CO" sz="28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064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ED3A7C-8F34-86B5-241B-2B0A80A89930}"/>
              </a:ext>
            </a:extLst>
          </p:cNvPr>
          <p:cNvSpPr>
            <a:spLocks noGrp="1"/>
          </p:cNvSpPr>
          <p:nvPr>
            <p:ph type="title"/>
          </p:nvPr>
        </p:nvSpPr>
        <p:spPr/>
        <p:txBody>
          <a:bodyPr/>
          <a:lstStyle/>
          <a:p>
            <a:endParaRPr lang="es-CO" dirty="0"/>
          </a:p>
        </p:txBody>
      </p:sp>
      <p:pic>
        <p:nvPicPr>
          <p:cNvPr id="3" name="Imagen 2" descr="Gráfico&#10;&#10;Descripción generada automáticamente">
            <a:extLst>
              <a:ext uri="{FF2B5EF4-FFF2-40B4-BE49-F238E27FC236}">
                <a16:creationId xmlns:a16="http://schemas.microsoft.com/office/drawing/2014/main" id="{43162EEE-7DA6-A53A-A9BA-208E056708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6806EAF2-84D7-7C15-D169-631808BA6035}"/>
              </a:ext>
            </a:extLst>
          </p:cNvPr>
          <p:cNvSpPr txBox="1"/>
          <p:nvPr/>
        </p:nvSpPr>
        <p:spPr>
          <a:xfrm>
            <a:off x="1709133" y="497534"/>
            <a:ext cx="9093052" cy="480131"/>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COORDINACIÓN DE ATENCIÓN AL USUARIO</a:t>
            </a:r>
            <a:endParaRPr kumimoji="0" lang="es-CO" sz="28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Times New Roman" panose="02020603050405020304" pitchFamily="18" charset="0"/>
            </a:endParaRPr>
          </a:p>
        </p:txBody>
      </p:sp>
      <p:sp>
        <p:nvSpPr>
          <p:cNvPr id="5" name="Título 7">
            <a:extLst>
              <a:ext uri="{FF2B5EF4-FFF2-40B4-BE49-F238E27FC236}">
                <a16:creationId xmlns:a16="http://schemas.microsoft.com/office/drawing/2014/main" id="{9369A991-8953-FAC2-4FBA-DF7F5FEE8BDD}"/>
              </a:ext>
            </a:extLst>
          </p:cNvPr>
          <p:cNvSpPr txBox="1">
            <a:spLocks/>
          </p:cNvSpPr>
          <p:nvPr/>
        </p:nvSpPr>
        <p:spPr>
          <a:xfrm>
            <a:off x="1433293" y="1162374"/>
            <a:ext cx="8904849" cy="5283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24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INDICADOR DE RESPUESTA PQR</a:t>
            </a:r>
            <a:endParaRPr kumimoji="0" lang="es-419" sz="24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pic>
        <p:nvPicPr>
          <p:cNvPr id="7" name="Imagen 6">
            <a:extLst>
              <a:ext uri="{FF2B5EF4-FFF2-40B4-BE49-F238E27FC236}">
                <a16:creationId xmlns:a16="http://schemas.microsoft.com/office/drawing/2014/main" id="{C850DC65-2C81-FCEB-73DC-021C5F6C42C5}"/>
              </a:ext>
            </a:extLst>
          </p:cNvPr>
          <p:cNvPicPr>
            <a:picLocks noChangeAspect="1"/>
          </p:cNvPicPr>
          <p:nvPr/>
        </p:nvPicPr>
        <p:blipFill rotWithShape="1">
          <a:blip r:embed="rId3"/>
          <a:srcRect l="4010" r="3214" b="17064"/>
          <a:stretch/>
        </p:blipFill>
        <p:spPr>
          <a:xfrm>
            <a:off x="1910947" y="1579418"/>
            <a:ext cx="8891238" cy="4116208"/>
          </a:xfrm>
          <a:prstGeom prst="rect">
            <a:avLst/>
          </a:prstGeom>
        </p:spPr>
      </p:pic>
    </p:spTree>
    <p:extLst>
      <p:ext uri="{BB962C8B-B14F-4D97-AF65-F5344CB8AC3E}">
        <p14:creationId xmlns:p14="http://schemas.microsoft.com/office/powerpoint/2010/main" val="2693301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Descripción generada automáticamente">
            <a:extLst>
              <a:ext uri="{FF2B5EF4-FFF2-40B4-BE49-F238E27FC236}">
                <a16:creationId xmlns:a16="http://schemas.microsoft.com/office/drawing/2014/main" id="{B9B9614C-D841-9AE4-A7EC-4CCB8154A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399"/>
            <a:ext cx="12349316" cy="7020399"/>
          </a:xfrm>
          <a:prstGeom prst="rect">
            <a:avLst/>
          </a:prstGeom>
        </p:spPr>
      </p:pic>
      <p:sp>
        <p:nvSpPr>
          <p:cNvPr id="2" name="Título 1">
            <a:extLst>
              <a:ext uri="{FF2B5EF4-FFF2-40B4-BE49-F238E27FC236}">
                <a16:creationId xmlns:a16="http://schemas.microsoft.com/office/drawing/2014/main" id="{42FE0AC2-E27D-FEBB-4A61-9CC1BD1B95E3}"/>
              </a:ext>
            </a:extLst>
          </p:cNvPr>
          <p:cNvSpPr>
            <a:spLocks noGrp="1"/>
          </p:cNvSpPr>
          <p:nvPr>
            <p:ph type="title"/>
          </p:nvPr>
        </p:nvSpPr>
        <p:spPr>
          <a:xfrm>
            <a:off x="3128210" y="195846"/>
            <a:ext cx="6372726" cy="609433"/>
          </a:xfrm>
        </p:spPr>
        <p:txBody>
          <a:bodyPr>
            <a:normAutofit/>
          </a:bodyPr>
          <a:lstStyle/>
          <a:p>
            <a:r>
              <a:rPr lang="es-ES" sz="2800" b="1" dirty="0">
                <a:latin typeface="Arial" panose="020B0604020202020204" pitchFamily="34" charset="0"/>
                <a:cs typeface="Arial" panose="020B0604020202020204" pitchFamily="34" charset="0"/>
              </a:rPr>
              <a:t>NORMATIVIDAD RELACIONADA</a:t>
            </a:r>
            <a:endParaRPr lang="es-419" sz="2800" b="1" dirty="0">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BEB55ED2-A51B-5242-3F5E-989BE02B7188}"/>
              </a:ext>
            </a:extLst>
          </p:cNvPr>
          <p:cNvSpPr>
            <a:spLocks noGrp="1"/>
          </p:cNvSpPr>
          <p:nvPr>
            <p:ph idx="1"/>
          </p:nvPr>
        </p:nvSpPr>
        <p:spPr>
          <a:xfrm>
            <a:off x="838200" y="1253331"/>
            <a:ext cx="10515600" cy="4351338"/>
          </a:xfrm>
        </p:spPr>
        <p:txBody>
          <a:bodyPr>
            <a:normAutofit fontScale="85000" lnSpcReduction="10000"/>
          </a:bodyPr>
          <a:lstStyle/>
          <a:p>
            <a:pPr marL="0" indent="0" algn="just">
              <a:buNone/>
            </a:pPr>
            <a:r>
              <a:rPr lang="es-ES" dirty="0">
                <a:latin typeface="Arial" panose="020B0604020202020204" pitchFamily="34" charset="0"/>
                <a:cs typeface="Arial" panose="020B0604020202020204" pitchFamily="34" charset="0"/>
              </a:rPr>
              <a:t>➢Circular Externa 000008 de 2028, Adiciones y modificaciones a la circular 047 de 2007. </a:t>
            </a:r>
          </a:p>
          <a:p>
            <a:pPr marL="0" indent="0" algn="just">
              <a:buNone/>
            </a:pPr>
            <a:r>
              <a:rPr lang="es-ES" dirty="0">
                <a:latin typeface="Arial" panose="020B0604020202020204" pitchFamily="34" charset="0"/>
                <a:cs typeface="Arial" panose="020B0604020202020204" pitchFamily="34" charset="0"/>
              </a:rPr>
              <a:t>➢Circular 047 de 2007, instrucciones generales y remisión de información para la inspección, vigilancia y control. </a:t>
            </a:r>
          </a:p>
          <a:p>
            <a:pPr marL="0" indent="0" algn="just">
              <a:buNone/>
            </a:pPr>
            <a:r>
              <a:rPr lang="es-ES" dirty="0">
                <a:latin typeface="Arial" panose="020B0604020202020204" pitchFamily="34" charset="0"/>
                <a:cs typeface="Arial" panose="020B0604020202020204" pitchFamily="34" charset="0"/>
              </a:rPr>
              <a:t>➢Ley 1757 de 2015, Por la cual se dictan disposiciones en materia de promoción y protección del derecho a la participación democrática. </a:t>
            </a:r>
          </a:p>
          <a:p>
            <a:pPr marL="0" indent="0" algn="just">
              <a:buNone/>
            </a:pPr>
            <a:r>
              <a:rPr lang="es-ES" dirty="0">
                <a:latin typeface="Arial" panose="020B0604020202020204" pitchFamily="34" charset="0"/>
                <a:cs typeface="Arial" panose="020B0604020202020204" pitchFamily="34" charset="0"/>
              </a:rPr>
              <a:t>➢Ley 1712 de 2014, Transparencia y derecho a la información publica </a:t>
            </a:r>
          </a:p>
          <a:p>
            <a:pPr marL="0" indent="0" algn="just">
              <a:buNone/>
            </a:pPr>
            <a:r>
              <a:rPr lang="es-ES" dirty="0">
                <a:latin typeface="Arial" panose="020B0604020202020204" pitchFamily="34" charset="0"/>
                <a:cs typeface="Arial" panose="020B0604020202020204" pitchFamily="34" charset="0"/>
              </a:rPr>
              <a:t>➢Ley 1474 de 2011, Estatuto anticorrupción </a:t>
            </a:r>
          </a:p>
          <a:p>
            <a:pPr marL="0" indent="0" algn="just">
              <a:buNone/>
            </a:pPr>
            <a:r>
              <a:rPr lang="es-ES" dirty="0">
                <a:latin typeface="Arial" panose="020B0604020202020204" pitchFamily="34" charset="0"/>
                <a:cs typeface="Arial" panose="020B0604020202020204" pitchFamily="34" charset="0"/>
              </a:rPr>
              <a:t>➢Circular externa 0007 de 2027 de la SNS, Las EPS-I deben tener Código de Conducta y buen Gobierno</a:t>
            </a:r>
          </a:p>
          <a:p>
            <a:pPr marL="0" indent="0" algn="just">
              <a:buNone/>
            </a:pPr>
            <a:r>
              <a:rPr lang="es-ES" dirty="0">
                <a:latin typeface="Arial" panose="020B0604020202020204" pitchFamily="34" charset="0"/>
                <a:cs typeface="Arial" panose="020B0604020202020204" pitchFamily="34" charset="0"/>
              </a:rPr>
              <a:t> ➢Decreto 1848 de 2017. Decreto de habilitación para EPS indígenas.</a:t>
            </a:r>
            <a:endParaRPr lang="es-419"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2416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áfico&#10;&#10;Descripción generada automáticamente">
            <a:extLst>
              <a:ext uri="{FF2B5EF4-FFF2-40B4-BE49-F238E27FC236}">
                <a16:creationId xmlns:a16="http://schemas.microsoft.com/office/drawing/2014/main" id="{C6FC62C2-1005-C9DC-8EAF-39DB83F7CE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Imagen 5">
            <a:extLst>
              <a:ext uri="{FF2B5EF4-FFF2-40B4-BE49-F238E27FC236}">
                <a16:creationId xmlns:a16="http://schemas.microsoft.com/office/drawing/2014/main" id="{151382BD-645C-B3AB-A4FC-92B24F046B19}"/>
              </a:ext>
            </a:extLst>
          </p:cNvPr>
          <p:cNvPicPr>
            <a:picLocks noChangeAspect="1"/>
          </p:cNvPicPr>
          <p:nvPr/>
        </p:nvPicPr>
        <p:blipFill rotWithShape="1">
          <a:blip r:embed="rId3"/>
          <a:srcRect l="24524" t="26443" r="28333" b="29514"/>
          <a:stretch/>
        </p:blipFill>
        <p:spPr>
          <a:xfrm>
            <a:off x="6444342" y="1370201"/>
            <a:ext cx="5747658" cy="3878883"/>
          </a:xfrm>
          <a:prstGeom prst="rect">
            <a:avLst/>
          </a:prstGeom>
        </p:spPr>
      </p:pic>
      <p:pic>
        <p:nvPicPr>
          <p:cNvPr id="9" name="Imagen 8">
            <a:extLst>
              <a:ext uri="{FF2B5EF4-FFF2-40B4-BE49-F238E27FC236}">
                <a16:creationId xmlns:a16="http://schemas.microsoft.com/office/drawing/2014/main" id="{D145D061-D652-349A-944C-DB0F25C51889}"/>
              </a:ext>
            </a:extLst>
          </p:cNvPr>
          <p:cNvPicPr>
            <a:picLocks noChangeAspect="1"/>
          </p:cNvPicPr>
          <p:nvPr/>
        </p:nvPicPr>
        <p:blipFill rotWithShape="1">
          <a:blip r:embed="rId4"/>
          <a:srcRect l="6834" r="7356"/>
          <a:stretch/>
        </p:blipFill>
        <p:spPr>
          <a:xfrm>
            <a:off x="149290" y="1370201"/>
            <a:ext cx="6609609" cy="4117597"/>
          </a:xfrm>
          <a:prstGeom prst="rect">
            <a:avLst/>
          </a:prstGeom>
        </p:spPr>
      </p:pic>
      <p:sp>
        <p:nvSpPr>
          <p:cNvPr id="2" name="CuadroTexto 1">
            <a:extLst>
              <a:ext uri="{FF2B5EF4-FFF2-40B4-BE49-F238E27FC236}">
                <a16:creationId xmlns:a16="http://schemas.microsoft.com/office/drawing/2014/main" id="{E774A9E2-9694-8479-1490-C4D289702B1D}"/>
              </a:ext>
            </a:extLst>
          </p:cNvPr>
          <p:cNvSpPr txBox="1"/>
          <p:nvPr/>
        </p:nvSpPr>
        <p:spPr>
          <a:xfrm>
            <a:off x="1737125" y="608106"/>
            <a:ext cx="9093052" cy="480131"/>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COORDINACIÓN ATENCIÓN AL USUARIO</a:t>
            </a:r>
            <a:endParaRPr kumimoji="0" lang="es-CO" sz="28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1356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Descripción generada automáticamente">
            <a:extLst>
              <a:ext uri="{FF2B5EF4-FFF2-40B4-BE49-F238E27FC236}">
                <a16:creationId xmlns:a16="http://schemas.microsoft.com/office/drawing/2014/main" id="{42E286CB-2292-BA72-04D2-B3EC3F313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D10D8EE1-4B69-D6F5-83EB-926A9537E460}"/>
              </a:ext>
            </a:extLst>
          </p:cNvPr>
          <p:cNvSpPr>
            <a:spLocks noGrp="1"/>
          </p:cNvSpPr>
          <p:nvPr>
            <p:ph type="title"/>
          </p:nvPr>
        </p:nvSpPr>
        <p:spPr>
          <a:xfrm>
            <a:off x="618129" y="1021052"/>
            <a:ext cx="3053325" cy="923348"/>
          </a:xfrm>
        </p:spPr>
        <p:txBody>
          <a:bodyPr>
            <a:normAutofit/>
          </a:bodyPr>
          <a:lstStyle/>
          <a:p>
            <a:r>
              <a:rPr lang="es-CO" sz="2400" b="1" dirty="0">
                <a:latin typeface="Arial" panose="020B0604020202020204" pitchFamily="34" charset="0"/>
                <a:ea typeface="ADLaM Display" panose="02010000000000000000" pitchFamily="2" charset="0"/>
                <a:cs typeface="Arial" panose="020B0604020202020204" pitchFamily="34" charset="0"/>
              </a:rPr>
              <a:t>Ruta de Ingreso </a:t>
            </a:r>
          </a:p>
        </p:txBody>
      </p:sp>
      <p:sp>
        <p:nvSpPr>
          <p:cNvPr id="6" name="Rectángulo: esquinas redondeadas 5">
            <a:extLst>
              <a:ext uri="{FF2B5EF4-FFF2-40B4-BE49-F238E27FC236}">
                <a16:creationId xmlns:a16="http://schemas.microsoft.com/office/drawing/2014/main" id="{36252BC4-B612-C182-49ED-A5B2783DE4EC}"/>
              </a:ext>
            </a:extLst>
          </p:cNvPr>
          <p:cNvSpPr/>
          <p:nvPr/>
        </p:nvSpPr>
        <p:spPr>
          <a:xfrm>
            <a:off x="5658450" y="1438055"/>
            <a:ext cx="5329399" cy="923348"/>
          </a:xfrm>
          <a:prstGeom prst="roundRect">
            <a:avLst/>
          </a:prstGeom>
          <a:solidFill>
            <a:schemeClr val="accent6">
              <a:lumMod val="20000"/>
              <a:lumOff val="80000"/>
            </a:schemeClr>
          </a:solidFill>
          <a:ln w="25400" cap="flat" cmpd="sng" algn="ctr">
            <a:solidFill>
              <a:srgbClr val="283730">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prstClr val="black"/>
                </a:solidFill>
                <a:effectLst/>
                <a:uLnTx/>
                <a:uFillTx/>
                <a:latin typeface="Arial"/>
                <a:ea typeface="+mn-ea"/>
                <a:cs typeface="+mn-cs"/>
              </a:rPr>
              <a:t>Atencion Presencial - 91 OFICINAS a nivel nacional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prstClr val="black"/>
                </a:solidFill>
                <a:effectLst/>
                <a:uLnTx/>
                <a:uFillTx/>
                <a:latin typeface="Arial"/>
                <a:ea typeface="+mn-ea"/>
                <a:cs typeface="+mn-cs"/>
                <a:hlinkClick r:id="rId3"/>
              </a:rPr>
              <a:t>https://mallamaseps.com/Contactos/Index</a:t>
            </a:r>
            <a:endParaRPr kumimoji="0" lang="es-CO" sz="1800" b="0" i="0" u="none" strike="noStrike" kern="0" cap="none" spc="0" normalizeH="0" baseline="0" noProof="0" dirty="0">
              <a:ln>
                <a:noFill/>
              </a:ln>
              <a:solidFill>
                <a:prstClr val="black"/>
              </a:solidFill>
              <a:effectLst/>
              <a:uLnTx/>
              <a:uFillTx/>
              <a:latin typeface="Arial"/>
              <a:ea typeface="+mn-ea"/>
              <a:cs typeface="+mn-cs"/>
            </a:endParaRPr>
          </a:p>
        </p:txBody>
      </p:sp>
      <p:sp>
        <p:nvSpPr>
          <p:cNvPr id="9" name="Rectángulo: esquinas redondeadas 8">
            <a:extLst>
              <a:ext uri="{FF2B5EF4-FFF2-40B4-BE49-F238E27FC236}">
                <a16:creationId xmlns:a16="http://schemas.microsoft.com/office/drawing/2014/main" id="{7ACC6A63-B9D8-8210-8376-E2440A77906A}"/>
              </a:ext>
            </a:extLst>
          </p:cNvPr>
          <p:cNvSpPr/>
          <p:nvPr/>
        </p:nvSpPr>
        <p:spPr>
          <a:xfrm>
            <a:off x="391347" y="2930410"/>
            <a:ext cx="4267152" cy="1134751"/>
          </a:xfrm>
          <a:prstGeom prst="roundRect">
            <a:avLst/>
          </a:prstGeom>
          <a:solidFill>
            <a:schemeClr val="accent6">
              <a:lumMod val="60000"/>
              <a:lumOff val="40000"/>
            </a:schemeClr>
          </a:solidFill>
          <a:ln w="9525" cap="flat" cmpd="sng" algn="ctr">
            <a:solidFill>
              <a:srgbClr val="28373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w="0"/>
                <a:solidFill>
                  <a:srgbClr val="283730"/>
                </a:solidFill>
                <a:effectLst>
                  <a:outerShdw blurRad="38100" dist="25400" dir="5400000" algn="ctr" rotWithShape="0">
                    <a:srgbClr val="6E747A">
                      <a:alpha val="43000"/>
                    </a:srgbClr>
                  </a:outerShdw>
                </a:effectLst>
                <a:uLnTx/>
                <a:uFillTx/>
                <a:latin typeface="Arial"/>
                <a:ea typeface="+mn-ea"/>
                <a:cs typeface="+mn-cs"/>
              </a:rPr>
              <a:t>OFICINA VIRTUAL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prstClr val="black"/>
                </a:solidFill>
                <a:effectLst/>
                <a:uLnTx/>
                <a:uFillTx/>
                <a:latin typeface="Arial"/>
                <a:ea typeface="+mn-ea"/>
                <a:cs typeface="+mn-cs"/>
                <a:hlinkClick r:id="rId4"/>
              </a:rPr>
              <a:t>WWW.MALLAMASEPS.COM</a:t>
            </a:r>
            <a:endParaRPr kumimoji="0" lang="es-CO" sz="1800" b="1" i="0" u="none" strike="noStrike" kern="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s-CO" sz="1600" b="0" i="0" u="none" strike="noStrike" kern="0" cap="none" spc="0" normalizeH="0" baseline="0" noProof="0" dirty="0">
                <a:ln w="0"/>
                <a:solidFill>
                  <a:srgbClr val="283730"/>
                </a:solidFill>
                <a:effectLst>
                  <a:outerShdw blurRad="38100" dist="25400" dir="5400000" algn="ctr" rotWithShape="0">
                    <a:srgbClr val="6E747A">
                      <a:alpha val="43000"/>
                    </a:srgbClr>
                  </a:outerShdw>
                </a:effectLst>
                <a:uLnTx/>
                <a:uFillTx/>
                <a:latin typeface="Arial"/>
                <a:ea typeface="+mn-ea"/>
                <a:cs typeface="+mn-cs"/>
              </a:rPr>
              <a:t>Carga de solicitudes por el prestador</a:t>
            </a:r>
          </a:p>
        </p:txBody>
      </p:sp>
      <p:sp>
        <p:nvSpPr>
          <p:cNvPr id="10" name="Rectángulo: esquinas redondeadas 9">
            <a:extLst>
              <a:ext uri="{FF2B5EF4-FFF2-40B4-BE49-F238E27FC236}">
                <a16:creationId xmlns:a16="http://schemas.microsoft.com/office/drawing/2014/main" id="{298BBFBC-EE3F-8769-9F77-E3B65CFFFC31}"/>
              </a:ext>
            </a:extLst>
          </p:cNvPr>
          <p:cNvSpPr/>
          <p:nvPr/>
        </p:nvSpPr>
        <p:spPr>
          <a:xfrm>
            <a:off x="5620864" y="2989205"/>
            <a:ext cx="5453492" cy="923348"/>
          </a:xfrm>
          <a:prstGeom prst="roundRect">
            <a:avLst/>
          </a:prstGeom>
          <a:gradFill rotWithShape="1">
            <a:gsLst>
              <a:gs pos="0">
                <a:srgbClr val="91BA4F">
                  <a:tint val="50000"/>
                  <a:satMod val="300000"/>
                </a:srgbClr>
              </a:gs>
              <a:gs pos="35000">
                <a:srgbClr val="91BA4F">
                  <a:tint val="37000"/>
                  <a:satMod val="300000"/>
                </a:srgbClr>
              </a:gs>
              <a:gs pos="100000">
                <a:srgbClr val="91BA4F">
                  <a:tint val="15000"/>
                  <a:satMod val="350000"/>
                </a:srgbClr>
              </a:gs>
            </a:gsLst>
            <a:lin ang="16200000" scaled="1"/>
          </a:gradFill>
          <a:ln w="9525" cap="flat" cmpd="sng" algn="ctr">
            <a:solidFill>
              <a:srgbClr val="91BA4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0" cap="none" spc="0" normalizeH="0" baseline="0" noProof="0" dirty="0">
                <a:ln w="0"/>
                <a:solidFill>
                  <a:srgbClr val="283730"/>
                </a:solidFill>
                <a:effectLst>
                  <a:outerShdw blurRad="38100" dist="25400" dir="5400000" algn="ctr" rotWithShape="0">
                    <a:srgbClr val="6E747A">
                      <a:alpha val="43000"/>
                    </a:srgbClr>
                  </a:outerShdw>
                </a:effectLst>
                <a:uLnTx/>
                <a:uFillTx/>
                <a:latin typeface="Arial"/>
                <a:ea typeface="+mn-ea"/>
                <a:cs typeface="+mn-cs"/>
              </a:rPr>
              <a:t>CANAL DE WEB CENTRIX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Contactos Telefónicos Publicados En La Página Web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prstClr val="black"/>
                </a:solidFill>
                <a:effectLst/>
                <a:uLnTx/>
                <a:uFillTx/>
                <a:latin typeface="Arial"/>
                <a:ea typeface="+mn-ea"/>
                <a:cs typeface="+mn-cs"/>
                <a:hlinkClick r:id="rId3"/>
              </a:rPr>
              <a:t>https://mallamaseps.com/Contactos/Index</a:t>
            </a:r>
            <a:endParaRPr kumimoji="0" lang="es-CO"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descr="Icono&#10;&#10;Descripción generada automáticamente">
            <a:extLst>
              <a:ext uri="{FF2B5EF4-FFF2-40B4-BE49-F238E27FC236}">
                <a16:creationId xmlns:a16="http://schemas.microsoft.com/office/drawing/2014/main" id="{E562531A-392D-DE08-7292-A201843F61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38541" y="3142820"/>
            <a:ext cx="550474" cy="572360"/>
          </a:xfrm>
          <a:prstGeom prst="rect">
            <a:avLst/>
          </a:prstGeom>
        </p:spPr>
      </p:pic>
      <p:sp>
        <p:nvSpPr>
          <p:cNvPr id="12" name="Rectángulo: esquinas redondeadas 11">
            <a:extLst>
              <a:ext uri="{FF2B5EF4-FFF2-40B4-BE49-F238E27FC236}">
                <a16:creationId xmlns:a16="http://schemas.microsoft.com/office/drawing/2014/main" id="{809DD206-ABE1-2345-FCA3-6CCF56F22263}"/>
              </a:ext>
            </a:extLst>
          </p:cNvPr>
          <p:cNvSpPr/>
          <p:nvPr/>
        </p:nvSpPr>
        <p:spPr>
          <a:xfrm>
            <a:off x="5658450" y="4756919"/>
            <a:ext cx="5580091" cy="824382"/>
          </a:xfrm>
          <a:prstGeom prst="roundRect">
            <a:avLst/>
          </a:prstGeom>
          <a:solidFill>
            <a:schemeClr val="accent2">
              <a:lumMod val="20000"/>
              <a:lumOff val="80000"/>
            </a:schemeClr>
          </a:solidFill>
          <a:ln w="25400" cap="flat" cmpd="sng" algn="ctr">
            <a:solidFill>
              <a:srgbClr val="91BA4F">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1" i="0" u="none" strike="noStrike" kern="0" cap="none" spc="0" normalizeH="0" baseline="0" noProof="0" dirty="0">
              <a:ln w="0"/>
              <a:solidFill>
                <a:srgbClr val="283730"/>
              </a:solidFill>
              <a:effectLst>
                <a:outerShdw blurRad="38100" dist="25400" dir="5400000" algn="ctr" rotWithShape="0">
                  <a:srgbClr val="6E747A">
                    <a:alpha val="43000"/>
                  </a:srgbClr>
                </a:outerShdw>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0" cap="none" spc="0" normalizeH="0" baseline="0" noProof="0" dirty="0">
                <a:ln w="0"/>
                <a:solidFill>
                  <a:prstClr val="black"/>
                </a:solidFill>
                <a:effectLst>
                  <a:outerShdw blurRad="38100" dist="25400" dir="5400000" algn="ctr" rotWithShape="0">
                    <a:srgbClr val="6E747A">
                      <a:alpha val="43000"/>
                    </a:srgbClr>
                  </a:outerShdw>
                </a:effectLst>
                <a:uLnTx/>
                <a:uFillTx/>
                <a:latin typeface="Arial"/>
                <a:ea typeface="+mn-ea"/>
                <a:cs typeface="+mn-cs"/>
              </a:rPr>
              <a:t>CORREO ELECTRONICO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prstClr val="black"/>
                </a:solidFill>
                <a:effectLst/>
                <a:uLnTx/>
                <a:uFillTx/>
                <a:latin typeface="Arial"/>
                <a:ea typeface="+mn-ea"/>
                <a:cs typeface="+mn-cs"/>
                <a:hlinkClick r:id="rId3"/>
              </a:rPr>
              <a:t>https://mallamaseps.com/Contactos/Index</a:t>
            </a:r>
            <a:endParaRPr kumimoji="0" lang="es-CO" sz="1800" b="0" i="0" u="none" strike="noStrike" kern="0" cap="none" spc="0" normalizeH="0" baseline="0" noProof="0" dirty="0">
              <a:ln w="0"/>
              <a:solidFill>
                <a:srgbClr val="283730"/>
              </a:solidFill>
              <a:effectLst>
                <a:outerShdw blurRad="38100" dist="25400" dir="5400000" algn="ctr" rotWithShape="0">
                  <a:srgbClr val="6E747A">
                    <a:alpha val="43000"/>
                  </a:srgbClr>
                </a:outerShdw>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0" cap="none" spc="0" normalizeH="0" baseline="0" noProof="0" dirty="0">
                <a:ln w="0"/>
                <a:solidFill>
                  <a:srgbClr val="283730"/>
                </a:solidFill>
                <a:effectLst>
                  <a:outerShdw blurRad="38100" dist="25400" dir="5400000" algn="ctr" rotWithShape="0">
                    <a:srgbClr val="6E747A">
                      <a:alpha val="43000"/>
                    </a:srgbClr>
                  </a:outerShdw>
                </a:effectLst>
                <a:uLnTx/>
                <a:uFillTx/>
                <a:latin typeface="Arial"/>
                <a:ea typeface="+mn-ea"/>
                <a:cs typeface="+mn-cs"/>
              </a:rPr>
              <a:t> </a:t>
            </a:r>
          </a:p>
        </p:txBody>
      </p:sp>
      <p:sp>
        <p:nvSpPr>
          <p:cNvPr id="14" name="Abrir llave 13">
            <a:extLst>
              <a:ext uri="{FF2B5EF4-FFF2-40B4-BE49-F238E27FC236}">
                <a16:creationId xmlns:a16="http://schemas.microsoft.com/office/drawing/2014/main" id="{D0B34C2E-98D6-18EA-DDCD-524533A297D4}"/>
              </a:ext>
            </a:extLst>
          </p:cNvPr>
          <p:cNvSpPr/>
          <p:nvPr/>
        </p:nvSpPr>
        <p:spPr>
          <a:xfrm>
            <a:off x="4696085" y="1797111"/>
            <a:ext cx="924779" cy="3426610"/>
          </a:xfrm>
          <a:prstGeom prst="leftBrace">
            <a:avLst/>
          </a:prstGeom>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155B9760-468A-DEA7-837B-B695F2360DF9}"/>
              </a:ext>
            </a:extLst>
          </p:cNvPr>
          <p:cNvSpPr txBox="1">
            <a:spLocks/>
          </p:cNvSpPr>
          <p:nvPr/>
        </p:nvSpPr>
        <p:spPr>
          <a:xfrm>
            <a:off x="1836261" y="338919"/>
            <a:ext cx="9151588" cy="6821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CO"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CANALES DE ATENCIÓN MALLAMAS EPS-I 2023</a:t>
            </a:r>
          </a:p>
        </p:txBody>
      </p:sp>
    </p:spTree>
    <p:extLst>
      <p:ext uri="{BB962C8B-B14F-4D97-AF65-F5344CB8AC3E}">
        <p14:creationId xmlns:p14="http://schemas.microsoft.com/office/powerpoint/2010/main" val="2925402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áfico&#10;&#10;Descripción generada automáticamente">
            <a:extLst>
              <a:ext uri="{FF2B5EF4-FFF2-40B4-BE49-F238E27FC236}">
                <a16:creationId xmlns:a16="http://schemas.microsoft.com/office/drawing/2014/main" id="{31E6F42E-AF19-6419-3295-5EAC7025F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8" name="Tabla 7">
            <a:extLst>
              <a:ext uri="{FF2B5EF4-FFF2-40B4-BE49-F238E27FC236}">
                <a16:creationId xmlns:a16="http://schemas.microsoft.com/office/drawing/2014/main" id="{E464F493-3A7F-4A49-1F13-705812B92559}"/>
              </a:ext>
            </a:extLst>
          </p:cNvPr>
          <p:cNvGraphicFramePr>
            <a:graphicFrameLocks noGrp="1"/>
          </p:cNvGraphicFramePr>
          <p:nvPr/>
        </p:nvGraphicFramePr>
        <p:xfrm>
          <a:off x="544288" y="1943805"/>
          <a:ext cx="5711370" cy="1301377"/>
        </p:xfrm>
        <a:graphic>
          <a:graphicData uri="http://schemas.openxmlformats.org/drawingml/2006/table">
            <a:tbl>
              <a:tblPr/>
              <a:tblGrid>
                <a:gridCol w="1023255">
                  <a:extLst>
                    <a:ext uri="{9D8B030D-6E8A-4147-A177-3AD203B41FA5}">
                      <a16:colId xmlns:a16="http://schemas.microsoft.com/office/drawing/2014/main" val="402152600"/>
                    </a:ext>
                  </a:extLst>
                </a:gridCol>
                <a:gridCol w="1670179">
                  <a:extLst>
                    <a:ext uri="{9D8B030D-6E8A-4147-A177-3AD203B41FA5}">
                      <a16:colId xmlns:a16="http://schemas.microsoft.com/office/drawing/2014/main" val="3722894438"/>
                    </a:ext>
                  </a:extLst>
                </a:gridCol>
                <a:gridCol w="1399592">
                  <a:extLst>
                    <a:ext uri="{9D8B030D-6E8A-4147-A177-3AD203B41FA5}">
                      <a16:colId xmlns:a16="http://schemas.microsoft.com/office/drawing/2014/main" val="2437560307"/>
                    </a:ext>
                  </a:extLst>
                </a:gridCol>
                <a:gridCol w="1618344">
                  <a:extLst>
                    <a:ext uri="{9D8B030D-6E8A-4147-A177-3AD203B41FA5}">
                      <a16:colId xmlns:a16="http://schemas.microsoft.com/office/drawing/2014/main" val="223543742"/>
                    </a:ext>
                  </a:extLst>
                </a:gridCol>
              </a:tblGrid>
              <a:tr h="584605">
                <a:tc>
                  <a:txBody>
                    <a:bodyPr/>
                    <a:lstStyle/>
                    <a:p>
                      <a:pPr algn="ctr" fontAlgn="b"/>
                      <a:r>
                        <a:rPr lang="es-CO" sz="1600" b="1" i="0" u="none" strike="noStrike" dirty="0">
                          <a:solidFill>
                            <a:srgbClr val="000000"/>
                          </a:solidFill>
                          <a:effectLst/>
                          <a:latin typeface="Arial" panose="020B0604020202020204" pitchFamily="34" charset="0"/>
                          <a:cs typeface="Arial" panose="020B0604020202020204" pitchFamily="34" charset="0"/>
                        </a:rPr>
                        <a:t>Vigencia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s-CO" sz="1600" b="1" i="0" u="none" strike="noStrike" dirty="0">
                          <a:solidFill>
                            <a:srgbClr val="000000"/>
                          </a:solidFill>
                          <a:effectLst/>
                          <a:latin typeface="Arial" panose="020B0604020202020204" pitchFamily="34" charset="0"/>
                          <a:cs typeface="Arial" panose="020B0604020202020204" pitchFamily="34" charset="0"/>
                        </a:rPr>
                        <a:t>Encuestas aplicadas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s-CO" sz="1600" b="1" i="0" u="none" strike="noStrike" dirty="0">
                          <a:solidFill>
                            <a:srgbClr val="000000"/>
                          </a:solidFill>
                          <a:effectLst/>
                          <a:latin typeface="Arial" panose="020B0604020202020204" pitchFamily="34" charset="0"/>
                          <a:cs typeface="Arial" panose="020B0604020202020204" pitchFamily="34" charset="0"/>
                        </a:rPr>
                        <a:t>Usuarios Satisfechos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s-CO" sz="1600" b="1" i="0" u="none" strike="noStrike" dirty="0">
                          <a:solidFill>
                            <a:srgbClr val="000000"/>
                          </a:solidFill>
                          <a:effectLst/>
                          <a:latin typeface="Arial" panose="020B0604020202020204" pitchFamily="34" charset="0"/>
                          <a:cs typeface="Arial" panose="020B0604020202020204" pitchFamily="34" charset="0"/>
                        </a:rPr>
                        <a:t>Porcentaje de Satisfacción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54207218"/>
                  </a:ext>
                </a:extLst>
              </a:tr>
              <a:tr h="296799">
                <a:tc>
                  <a:txBody>
                    <a:bodyPr/>
                    <a:lstStyle/>
                    <a:p>
                      <a:pPr algn="r" fontAlgn="b"/>
                      <a:r>
                        <a:rPr lang="es-CO" sz="1600" b="0" i="0" u="none" strike="noStrike" dirty="0">
                          <a:solidFill>
                            <a:srgbClr val="000000"/>
                          </a:solidFill>
                          <a:effectLst/>
                          <a:latin typeface="Arial" panose="020B0604020202020204" pitchFamily="34" charset="0"/>
                          <a:cs typeface="Arial" panose="020B0604020202020204" pitchFamily="34" charset="0"/>
                        </a:rPr>
                        <a:t>2022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18.965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13.847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0078517"/>
                  </a:ext>
                </a:extLst>
              </a:tr>
              <a:tr h="419973">
                <a:tc>
                  <a:txBody>
                    <a:bodyPr/>
                    <a:lstStyle/>
                    <a:p>
                      <a:pPr algn="r" fontAlgn="b"/>
                      <a:r>
                        <a:rPr lang="es-CO" sz="1600" b="0" i="0" u="none" strike="noStrike" dirty="0">
                          <a:solidFill>
                            <a:srgbClr val="000000"/>
                          </a:solidFill>
                          <a:effectLst/>
                          <a:latin typeface="Arial" panose="020B0604020202020204" pitchFamily="34" charset="0"/>
                          <a:cs typeface="Arial" panose="020B0604020202020204" pitchFamily="34" charset="0"/>
                        </a:rPr>
                        <a:t>2023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20.432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16.321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97627"/>
                  </a:ext>
                </a:extLst>
              </a:tr>
            </a:tbl>
          </a:graphicData>
        </a:graphic>
      </p:graphicFrame>
      <p:graphicFrame>
        <p:nvGraphicFramePr>
          <p:cNvPr id="9" name="Gráfico 8">
            <a:extLst>
              <a:ext uri="{FF2B5EF4-FFF2-40B4-BE49-F238E27FC236}">
                <a16:creationId xmlns:a16="http://schemas.microsoft.com/office/drawing/2014/main" id="{5345C95E-8ECF-19C1-1C95-CA7CE443ACE5}"/>
              </a:ext>
            </a:extLst>
          </p:cNvPr>
          <p:cNvGraphicFramePr>
            <a:graphicFrameLocks/>
          </p:cNvGraphicFramePr>
          <p:nvPr/>
        </p:nvGraphicFramePr>
        <p:xfrm>
          <a:off x="6530767" y="1751755"/>
          <a:ext cx="5386120" cy="3863754"/>
        </p:xfrm>
        <a:graphic>
          <a:graphicData uri="http://schemas.openxmlformats.org/drawingml/2006/chart">
            <c:chart xmlns:c="http://schemas.openxmlformats.org/drawingml/2006/chart" xmlns:r="http://schemas.openxmlformats.org/officeDocument/2006/relationships" r:id="rId3"/>
          </a:graphicData>
        </a:graphic>
      </p:graphicFrame>
      <p:sp>
        <p:nvSpPr>
          <p:cNvPr id="18" name="CuadroTexto 17">
            <a:extLst>
              <a:ext uri="{FF2B5EF4-FFF2-40B4-BE49-F238E27FC236}">
                <a16:creationId xmlns:a16="http://schemas.microsoft.com/office/drawing/2014/main" id="{CB9C796D-10C0-C10B-D76B-D6569CBC8D8D}"/>
              </a:ext>
            </a:extLst>
          </p:cNvPr>
          <p:cNvSpPr txBox="1"/>
          <p:nvPr/>
        </p:nvSpPr>
        <p:spPr>
          <a:xfrm>
            <a:off x="544281" y="3612819"/>
            <a:ext cx="5711373" cy="184665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Como se evidencia en la gráfica para el 2023 el porcentaje de Satisfacción en los Usuarios subió un 7% comparado con la vigencia inmediatamente anterior.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97D5CEF9-CB6A-F0BD-46D0-B84AEFDD4A39}"/>
              </a:ext>
            </a:extLst>
          </p:cNvPr>
          <p:cNvSpPr txBox="1"/>
          <p:nvPr/>
        </p:nvSpPr>
        <p:spPr>
          <a:xfrm>
            <a:off x="1709132" y="731837"/>
            <a:ext cx="9093052" cy="480131"/>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COORDINACIÓN ATENCIÓN AL USUARIO</a:t>
            </a:r>
            <a:endParaRPr kumimoji="0" lang="es-CO" sz="28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3788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E280E-C90E-B80C-30F4-09B39B05D4FB}"/>
            </a:ext>
          </a:extLst>
        </p:cNvPr>
        <p:cNvGrpSpPr/>
        <p:nvPr/>
      </p:nvGrpSpPr>
      <p:grpSpPr>
        <a:xfrm>
          <a:off x="0" y="0"/>
          <a:ext cx="0" cy="0"/>
          <a:chOff x="0" y="0"/>
          <a:chExt cx="0" cy="0"/>
        </a:xfrm>
      </p:grpSpPr>
      <p:pic>
        <p:nvPicPr>
          <p:cNvPr id="4" name="Imagen 3" descr="Gráfico&#10;&#10;Descripción generada automáticamente">
            <a:extLst>
              <a:ext uri="{FF2B5EF4-FFF2-40B4-BE49-F238E27FC236}">
                <a16:creationId xmlns:a16="http://schemas.microsoft.com/office/drawing/2014/main" id="{31B59533-AC1C-6DB8-D5D5-414D954E3D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CuadroTexto 8">
            <a:extLst>
              <a:ext uri="{FF2B5EF4-FFF2-40B4-BE49-F238E27FC236}">
                <a16:creationId xmlns:a16="http://schemas.microsoft.com/office/drawing/2014/main" id="{FB825AAA-0443-505E-8CFE-C5D559D7BD76}"/>
              </a:ext>
            </a:extLst>
          </p:cNvPr>
          <p:cNvSpPr txBox="1"/>
          <p:nvPr/>
        </p:nvSpPr>
        <p:spPr>
          <a:xfrm>
            <a:off x="3322510" y="665022"/>
            <a:ext cx="8560904" cy="1322285"/>
          </a:xfrm>
          <a:prstGeom prst="rect">
            <a:avLst/>
          </a:prstGeom>
          <a:noFill/>
        </p:spPr>
        <p:txBody>
          <a:bodyPr wrap="square" rtlCol="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s-419"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Marcador de contenido 10">
            <a:extLst>
              <a:ext uri="{FF2B5EF4-FFF2-40B4-BE49-F238E27FC236}">
                <a16:creationId xmlns:a16="http://schemas.microsoft.com/office/drawing/2014/main" id="{9458D89A-C3F5-89D8-994B-5F2D36FDCCE8}"/>
              </a:ext>
            </a:extLst>
          </p:cNvPr>
          <p:cNvGraphicFramePr>
            <a:graphicFrameLocks noGrp="1"/>
          </p:cNvGraphicFramePr>
          <p:nvPr>
            <p:ph idx="1"/>
            <p:extLst>
              <p:ext uri="{D42A27DB-BD31-4B8C-83A1-F6EECF244321}">
                <p14:modId xmlns:p14="http://schemas.microsoft.com/office/powerpoint/2010/main" val="3641635291"/>
              </p:ext>
            </p:extLst>
          </p:nvPr>
        </p:nvGraphicFramePr>
        <p:xfrm>
          <a:off x="877078" y="1211968"/>
          <a:ext cx="10107278" cy="4223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BA19F381-7DD1-0362-1728-7CE824700E6E}"/>
              </a:ext>
            </a:extLst>
          </p:cNvPr>
          <p:cNvSpPr txBox="1"/>
          <p:nvPr/>
        </p:nvSpPr>
        <p:spPr>
          <a:xfrm>
            <a:off x="1709132" y="610987"/>
            <a:ext cx="9093052" cy="480131"/>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COORDINACIÓN DE ATENCIÓN AL USUARIO</a:t>
            </a:r>
            <a:endParaRPr kumimoji="0" lang="es-CO" sz="28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92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ráfico&#10;&#10;Descripción generada automáticamente">
            <a:extLst>
              <a:ext uri="{FF2B5EF4-FFF2-40B4-BE49-F238E27FC236}">
                <a16:creationId xmlns:a16="http://schemas.microsoft.com/office/drawing/2014/main" id="{B784F135-ACD0-6A59-811D-DC95F2A4B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10" name="Marcador de contenido 9">
            <a:extLst>
              <a:ext uri="{FF2B5EF4-FFF2-40B4-BE49-F238E27FC236}">
                <a16:creationId xmlns:a16="http://schemas.microsoft.com/office/drawing/2014/main" id="{EDE6CC50-B097-6FC1-042D-C6992E9013C3}"/>
              </a:ext>
            </a:extLst>
          </p:cNvPr>
          <p:cNvGraphicFramePr>
            <a:graphicFrameLocks noGrp="1"/>
          </p:cNvGraphicFramePr>
          <p:nvPr>
            <p:ph idx="1"/>
          </p:nvPr>
        </p:nvGraphicFramePr>
        <p:xfrm>
          <a:off x="749619" y="1931299"/>
          <a:ext cx="10692760" cy="3555100"/>
        </p:xfrm>
        <a:graphic>
          <a:graphicData uri="http://schemas.openxmlformats.org/drawingml/2006/table">
            <a:tbl>
              <a:tblPr firstRow="1" firstCol="1" lastRow="1" lastCol="1" bandRow="1" bandCol="1"/>
              <a:tblGrid>
                <a:gridCol w="1755704">
                  <a:extLst>
                    <a:ext uri="{9D8B030D-6E8A-4147-A177-3AD203B41FA5}">
                      <a16:colId xmlns:a16="http://schemas.microsoft.com/office/drawing/2014/main" val="3889323565"/>
                    </a:ext>
                  </a:extLst>
                </a:gridCol>
                <a:gridCol w="2245311">
                  <a:extLst>
                    <a:ext uri="{9D8B030D-6E8A-4147-A177-3AD203B41FA5}">
                      <a16:colId xmlns:a16="http://schemas.microsoft.com/office/drawing/2014/main" val="2366017952"/>
                    </a:ext>
                  </a:extLst>
                </a:gridCol>
                <a:gridCol w="1565563">
                  <a:extLst>
                    <a:ext uri="{9D8B030D-6E8A-4147-A177-3AD203B41FA5}">
                      <a16:colId xmlns:a16="http://schemas.microsoft.com/office/drawing/2014/main" val="1770920023"/>
                    </a:ext>
                  </a:extLst>
                </a:gridCol>
                <a:gridCol w="1413164">
                  <a:extLst>
                    <a:ext uri="{9D8B030D-6E8A-4147-A177-3AD203B41FA5}">
                      <a16:colId xmlns:a16="http://schemas.microsoft.com/office/drawing/2014/main" val="990725770"/>
                    </a:ext>
                  </a:extLst>
                </a:gridCol>
                <a:gridCol w="1246909">
                  <a:extLst>
                    <a:ext uri="{9D8B030D-6E8A-4147-A177-3AD203B41FA5}">
                      <a16:colId xmlns:a16="http://schemas.microsoft.com/office/drawing/2014/main" val="1809130559"/>
                    </a:ext>
                  </a:extLst>
                </a:gridCol>
                <a:gridCol w="1260764">
                  <a:extLst>
                    <a:ext uri="{9D8B030D-6E8A-4147-A177-3AD203B41FA5}">
                      <a16:colId xmlns:a16="http://schemas.microsoft.com/office/drawing/2014/main" val="3153100202"/>
                    </a:ext>
                  </a:extLst>
                </a:gridCol>
                <a:gridCol w="1205345">
                  <a:extLst>
                    <a:ext uri="{9D8B030D-6E8A-4147-A177-3AD203B41FA5}">
                      <a16:colId xmlns:a16="http://schemas.microsoft.com/office/drawing/2014/main" val="3397869672"/>
                    </a:ext>
                  </a:extLst>
                </a:gridCol>
              </a:tblGrid>
              <a:tr h="1085877">
                <a:tc gridSpan="2">
                  <a:txBody>
                    <a:bodyPr/>
                    <a:lstStyle/>
                    <a:p>
                      <a:pPr marR="31115" algn="ctr">
                        <a:lnSpc>
                          <a:spcPct val="125000"/>
                        </a:lnSpc>
                        <a:spcAft>
                          <a:spcPts val="800"/>
                        </a:spcAft>
                      </a:pPr>
                      <a:r>
                        <a:rPr lang="es-E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CURSO</a:t>
                      </a:r>
                      <a:r>
                        <a:rPr lang="es-ES" sz="1600" b="1" spc="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s-E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a:t>
                      </a:r>
                      <a:r>
                        <a:rPr lang="es-ES" sz="1600" b="1" spc="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s-E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VIDA</a:t>
                      </a:r>
                      <a:r>
                        <a:rPr lang="es-ES" sz="1600" b="1" spc="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s-E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RIA</a:t>
                      </a:r>
                      <a:r>
                        <a:rPr lang="es-ES" sz="1600" b="1" spc="-32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s-E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PROMOCION</a:t>
                      </a:r>
                      <a:r>
                        <a:rPr lang="es-ES" sz="1600" b="1" spc="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s-E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Y</a:t>
                      </a:r>
                      <a:r>
                        <a:rPr lang="es-ES" sz="1600" b="1" spc="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s-E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MANTENIENTO</a:t>
                      </a:r>
                      <a:r>
                        <a:rPr lang="es-ES" sz="1600" b="1" spc="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s-E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a:t>
                      </a:r>
                      <a:r>
                        <a:rPr lang="es-ES" sz="1600" b="1" spc="-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s-E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LA</a:t>
                      </a:r>
                      <a:r>
                        <a:rPr lang="es-ES" sz="1600" b="1" spc="-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s-E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SALUD</a:t>
                      </a:r>
                      <a:endParaRPr lang="es-CO"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endParaRPr lang="es-CO"/>
                    </a:p>
                  </a:txBody>
                  <a:tcPr/>
                </a:tc>
                <a:tc>
                  <a:txBody>
                    <a:bodyPr/>
                    <a:lstStyle/>
                    <a:p>
                      <a:pPr marR="31115" algn="ctr">
                        <a:lnSpc>
                          <a:spcPct val="125000"/>
                        </a:lnSpc>
                        <a:spcAft>
                          <a:spcPts val="800"/>
                        </a:spcAft>
                      </a:pPr>
                      <a:r>
                        <a:rPr lang="es-ES" sz="1400" b="1" dirty="0">
                          <a:effectLst/>
                          <a:latin typeface="Arial" panose="020B0604020202020204" pitchFamily="34" charset="0"/>
                          <a:ea typeface="Calibri" panose="020F0502020204030204" pitchFamily="34" charset="0"/>
                          <a:cs typeface="Times New Roman" panose="02020603050405020304" pitchFamily="18" charset="0"/>
                        </a:rPr>
                        <a:t> </a:t>
                      </a:r>
                      <a:r>
                        <a:rPr lang="es-E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AÑO</a:t>
                      </a:r>
                      <a:r>
                        <a:rPr lang="es-ES" sz="1600" b="1" spc="-25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s-ES" sz="1600" b="1" spc="-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2019</a:t>
                      </a:r>
                      <a:endParaRPr lang="es-CO"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R="31115" algn="ctr">
                        <a:lnSpc>
                          <a:spcPct val="125000"/>
                        </a:lnSpc>
                        <a:spcAft>
                          <a:spcPts val="800"/>
                        </a:spcAft>
                      </a:pPr>
                      <a:r>
                        <a:rPr lang="es-ES" sz="1400" b="1" dirty="0">
                          <a:effectLst/>
                          <a:latin typeface="Arial" panose="020B0604020202020204" pitchFamily="34" charset="0"/>
                          <a:ea typeface="Calibri" panose="020F0502020204030204" pitchFamily="34" charset="0"/>
                          <a:cs typeface="Times New Roman" panose="02020603050405020304" pitchFamily="18" charset="0"/>
                        </a:rPr>
                        <a:t> </a:t>
                      </a:r>
                      <a:r>
                        <a:rPr lang="es-ES"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AÑO </a:t>
                      </a:r>
                      <a:r>
                        <a:rPr lang="es-ES" sz="1400" b="1" spc="-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2020</a:t>
                      </a:r>
                      <a:endParaRPr lang="es-C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R="31115" algn="ctr">
                        <a:lnSpc>
                          <a:spcPct val="125000"/>
                        </a:lnSpc>
                        <a:spcAft>
                          <a:spcPts val="800"/>
                        </a:spcAft>
                      </a:pPr>
                      <a:r>
                        <a:rPr lang="es-ES"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AÑO </a:t>
                      </a:r>
                      <a:r>
                        <a:rPr lang="es-ES" sz="1400" b="1" spc="-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2021</a:t>
                      </a:r>
                      <a:endParaRPr lang="es-C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R="31115" algn="ctr">
                        <a:lnSpc>
                          <a:spcPct val="125000"/>
                        </a:lnSpc>
                        <a:spcAft>
                          <a:spcPts val="800"/>
                        </a:spcAft>
                      </a:pPr>
                      <a:r>
                        <a:rPr lang="es-ES"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AÑO</a:t>
                      </a:r>
                      <a:r>
                        <a:rPr lang="es-ES" sz="1400" b="1" spc="-27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s-ES" sz="1400" b="1" spc="-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2022</a:t>
                      </a:r>
                      <a:endParaRPr lang="es-C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R="31115" algn="ctr">
                        <a:lnSpc>
                          <a:spcPct val="125000"/>
                        </a:lnSpc>
                        <a:spcAft>
                          <a:spcPts val="800"/>
                        </a:spcAft>
                      </a:pPr>
                      <a:r>
                        <a:rPr lang="es-ES" sz="1400" b="1" dirty="0">
                          <a:effectLst/>
                          <a:latin typeface="Arial" panose="020B0604020202020204" pitchFamily="34" charset="0"/>
                          <a:ea typeface="Calibri" panose="020F0502020204030204" pitchFamily="34" charset="0"/>
                          <a:cs typeface="Times New Roman" panose="02020603050405020304" pitchFamily="18" charset="0"/>
                        </a:rPr>
                        <a:t> </a:t>
                      </a:r>
                      <a:endParaRPr lang="es-CO"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R="31115" algn="ctr">
                        <a:lnSpc>
                          <a:spcPct val="125000"/>
                        </a:lnSpc>
                        <a:spcAft>
                          <a:spcPts val="800"/>
                        </a:spcAft>
                      </a:pPr>
                      <a:r>
                        <a:rPr lang="es-ES" sz="1400" b="1" dirty="0">
                          <a:effectLst/>
                          <a:latin typeface="Arial" panose="020B0604020202020204" pitchFamily="34" charset="0"/>
                          <a:ea typeface="Calibri" panose="020F0502020204030204" pitchFamily="34" charset="0"/>
                          <a:cs typeface="Times New Roman" panose="02020603050405020304" pitchFamily="18" charset="0"/>
                        </a:rPr>
                        <a:t> </a:t>
                      </a:r>
                      <a:r>
                        <a:rPr lang="es-ES"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AÑO2023</a:t>
                      </a:r>
                      <a:endParaRPr lang="es-CO"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R="31115" algn="ctr">
                        <a:lnSpc>
                          <a:spcPct val="125000"/>
                        </a:lnSpc>
                        <a:spcAft>
                          <a:spcPts val="800"/>
                        </a:spcAft>
                      </a:pPr>
                      <a:r>
                        <a:rPr lang="es-ES" sz="1400" b="1" dirty="0">
                          <a:effectLst/>
                          <a:latin typeface="Arial" panose="020B0604020202020204" pitchFamily="34" charset="0"/>
                          <a:ea typeface="Calibri" panose="020F0502020204030204" pitchFamily="34" charset="0"/>
                          <a:cs typeface="Times New Roman" panose="02020603050405020304" pitchFamily="18" charset="0"/>
                        </a:rPr>
                        <a:t> </a:t>
                      </a:r>
                      <a:endParaRPr lang="es-C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2558874"/>
                  </a:ext>
                </a:extLst>
              </a:tr>
              <a:tr h="452939">
                <a:tc rowSpan="6">
                  <a:txBody>
                    <a:bodyPr/>
                    <a:lstStyle/>
                    <a:p>
                      <a:pPr marR="31115" algn="ctr">
                        <a:lnSpc>
                          <a:spcPct val="125000"/>
                        </a:lnSpc>
                        <a:spcAft>
                          <a:spcPts val="800"/>
                        </a:spcAft>
                      </a:pPr>
                      <a:r>
                        <a:rPr lang="es-ES" sz="1400" b="1" dirty="0">
                          <a:effectLst/>
                          <a:latin typeface="Arial" panose="020B0604020202020204" pitchFamily="34" charset="0"/>
                          <a:ea typeface="Calibri" panose="020F0502020204030204" pitchFamily="34" charset="0"/>
                          <a:cs typeface="Times New Roman" panose="02020603050405020304" pitchFamily="18" charset="0"/>
                        </a:rPr>
                        <a:t>NACIONAL</a:t>
                      </a:r>
                      <a:endParaRPr lang="es-C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400" b="1" dirty="0">
                          <a:effectLst/>
                          <a:latin typeface="Arial" panose="020B0604020202020204" pitchFamily="34" charset="0"/>
                          <a:ea typeface="Calibri" panose="020F0502020204030204" pitchFamily="34" charset="0"/>
                          <a:cs typeface="Times New Roman" panose="02020603050405020304" pitchFamily="18" charset="0"/>
                        </a:rPr>
                        <a:t>PRIMERA</a:t>
                      </a:r>
                      <a:r>
                        <a:rPr lang="es-ES" sz="1400" b="1" spc="-320" dirty="0">
                          <a:effectLst/>
                          <a:latin typeface="Arial" panose="020B0604020202020204" pitchFamily="34" charset="0"/>
                          <a:ea typeface="Calibri" panose="020F0502020204030204" pitchFamily="34" charset="0"/>
                          <a:cs typeface="Times New Roman" panose="02020603050405020304" pitchFamily="18" charset="0"/>
                        </a:rPr>
                        <a:t> </a:t>
                      </a:r>
                      <a:r>
                        <a:rPr lang="es-ES" sz="1400" b="1" dirty="0">
                          <a:effectLst/>
                          <a:latin typeface="Arial" panose="020B0604020202020204" pitchFamily="34" charset="0"/>
                          <a:ea typeface="Calibri" panose="020F0502020204030204" pitchFamily="34" charset="0"/>
                          <a:cs typeface="Times New Roman" panose="02020603050405020304" pitchFamily="18" charset="0"/>
                        </a:rPr>
                        <a:t>INFANCIA</a:t>
                      </a:r>
                      <a:endParaRPr lang="es-C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58%</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20%</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55%</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37%</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41%</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5538483"/>
                  </a:ext>
                </a:extLst>
              </a:tr>
              <a:tr h="391927">
                <a:tc vMerge="1">
                  <a:txBody>
                    <a:bodyPr/>
                    <a:lstStyle/>
                    <a:p>
                      <a:endParaRPr lang="es-CO"/>
                    </a:p>
                  </a:txBody>
                  <a:tcPr/>
                </a:tc>
                <a:tc>
                  <a:txBody>
                    <a:bodyPr/>
                    <a:lstStyle/>
                    <a:p>
                      <a:pPr marR="31115" algn="ctr">
                        <a:lnSpc>
                          <a:spcPct val="125000"/>
                        </a:lnSpc>
                        <a:spcAft>
                          <a:spcPts val="800"/>
                        </a:spcAft>
                      </a:pPr>
                      <a:r>
                        <a:rPr lang="es-ES" sz="1400" b="1" dirty="0">
                          <a:effectLst/>
                          <a:latin typeface="Arial" panose="020B0604020202020204" pitchFamily="34" charset="0"/>
                          <a:ea typeface="Calibri" panose="020F0502020204030204" pitchFamily="34" charset="0"/>
                          <a:cs typeface="Times New Roman" panose="02020603050405020304" pitchFamily="18" charset="0"/>
                        </a:rPr>
                        <a:t>INFANCIA</a:t>
                      </a:r>
                      <a:endParaRPr lang="es-C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53%</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22%</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31115" algn="ctr" defTabSz="914400" rtl="0" eaLnBrk="1" latinLnBrk="0" hangingPunct="1">
                        <a:lnSpc>
                          <a:spcPct val="125000"/>
                        </a:lnSpc>
                        <a:spcAft>
                          <a:spcPts val="800"/>
                        </a:spcAft>
                      </a:pPr>
                      <a:r>
                        <a:rPr lang="es-ES" sz="18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40%</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46%</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58265848"/>
                  </a:ext>
                </a:extLst>
              </a:tr>
              <a:tr h="421029">
                <a:tc vMerge="1">
                  <a:txBody>
                    <a:bodyPr/>
                    <a:lstStyle/>
                    <a:p>
                      <a:endParaRPr lang="es-CO"/>
                    </a:p>
                  </a:txBody>
                  <a:tcPr/>
                </a:tc>
                <a:tc>
                  <a:txBody>
                    <a:bodyPr/>
                    <a:lstStyle/>
                    <a:p>
                      <a:pPr marR="31115" algn="ctr">
                        <a:lnSpc>
                          <a:spcPct val="125000"/>
                        </a:lnSpc>
                        <a:spcAft>
                          <a:spcPts val="800"/>
                        </a:spcAft>
                      </a:pPr>
                      <a:r>
                        <a:rPr lang="es-ES" sz="1400" b="1" dirty="0">
                          <a:effectLst/>
                          <a:latin typeface="Arial" panose="020B0604020202020204" pitchFamily="34" charset="0"/>
                          <a:ea typeface="Calibri" panose="020F0502020204030204" pitchFamily="34" charset="0"/>
                          <a:cs typeface="Times New Roman" panose="02020603050405020304" pitchFamily="18" charset="0"/>
                        </a:rPr>
                        <a:t>ADOLESCENCIA</a:t>
                      </a:r>
                      <a:endParaRPr lang="es-C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59%</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15%</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39%</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47%</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52.7%</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296214"/>
                  </a:ext>
                </a:extLst>
              </a:tr>
              <a:tr h="419474">
                <a:tc vMerge="1">
                  <a:txBody>
                    <a:bodyPr/>
                    <a:lstStyle/>
                    <a:p>
                      <a:endParaRPr lang="es-CO"/>
                    </a:p>
                  </a:txBody>
                  <a:tcPr/>
                </a:tc>
                <a:tc>
                  <a:txBody>
                    <a:bodyPr/>
                    <a:lstStyle/>
                    <a:p>
                      <a:pPr marR="31115" algn="ctr">
                        <a:lnSpc>
                          <a:spcPct val="125000"/>
                        </a:lnSpc>
                        <a:spcAft>
                          <a:spcPts val="800"/>
                        </a:spcAft>
                      </a:pPr>
                      <a:r>
                        <a:rPr lang="es-ES" sz="1400" b="1" dirty="0">
                          <a:effectLst/>
                          <a:latin typeface="Arial" panose="020B0604020202020204" pitchFamily="34" charset="0"/>
                          <a:ea typeface="Calibri" panose="020F0502020204030204" pitchFamily="34" charset="0"/>
                          <a:cs typeface="Times New Roman" panose="02020603050405020304" pitchFamily="18" charset="0"/>
                        </a:rPr>
                        <a:t>JUVENTUD</a:t>
                      </a:r>
                      <a:endParaRPr lang="es-C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95%</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15%</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22%</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27%</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36.3%</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15736918"/>
                  </a:ext>
                </a:extLst>
              </a:tr>
              <a:tr h="391927">
                <a:tc vMerge="1">
                  <a:txBody>
                    <a:bodyPr/>
                    <a:lstStyle/>
                    <a:p>
                      <a:endParaRPr lang="es-CO"/>
                    </a:p>
                  </a:txBody>
                  <a:tcPr/>
                </a:tc>
                <a:tc>
                  <a:txBody>
                    <a:bodyPr/>
                    <a:lstStyle/>
                    <a:p>
                      <a:pPr marR="31115" algn="ctr">
                        <a:lnSpc>
                          <a:spcPct val="125000"/>
                        </a:lnSpc>
                        <a:spcAft>
                          <a:spcPts val="800"/>
                        </a:spcAft>
                      </a:pPr>
                      <a:r>
                        <a:rPr lang="es-ES" sz="1400" b="1" dirty="0">
                          <a:effectLst/>
                          <a:latin typeface="Arial" panose="020B0604020202020204" pitchFamily="34" charset="0"/>
                          <a:ea typeface="Calibri" panose="020F0502020204030204" pitchFamily="34" charset="0"/>
                          <a:cs typeface="Times New Roman" panose="02020603050405020304" pitchFamily="18" charset="0"/>
                        </a:rPr>
                        <a:t>ADULTEZ</a:t>
                      </a:r>
                      <a:endParaRPr lang="es-C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46%</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7%</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21%</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26%</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27%</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6110382"/>
                  </a:ext>
                </a:extLst>
              </a:tr>
              <a:tr h="391927">
                <a:tc vMerge="1">
                  <a:txBody>
                    <a:bodyPr/>
                    <a:lstStyle/>
                    <a:p>
                      <a:endParaRPr lang="es-CO"/>
                    </a:p>
                  </a:txBody>
                  <a:tcPr/>
                </a:tc>
                <a:tc>
                  <a:txBody>
                    <a:bodyPr/>
                    <a:lstStyle/>
                    <a:p>
                      <a:pPr marR="31115" algn="ctr">
                        <a:lnSpc>
                          <a:spcPct val="125000"/>
                        </a:lnSpc>
                        <a:spcAft>
                          <a:spcPts val="800"/>
                        </a:spcAft>
                      </a:pPr>
                      <a:r>
                        <a:rPr lang="es-ES" sz="1400" b="1" dirty="0">
                          <a:effectLst/>
                          <a:latin typeface="Arial" panose="020B0604020202020204" pitchFamily="34" charset="0"/>
                          <a:ea typeface="Calibri" panose="020F0502020204030204" pitchFamily="34" charset="0"/>
                          <a:cs typeface="Times New Roman" panose="02020603050405020304" pitchFamily="18" charset="0"/>
                        </a:rPr>
                        <a:t>VEJEZ</a:t>
                      </a:r>
                      <a:endParaRPr lang="es-C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20%</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4%</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16%</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30%</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1115" algn="ctr">
                        <a:lnSpc>
                          <a:spcPct val="125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19.3%</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49178141"/>
                  </a:ext>
                </a:extLst>
              </a:tr>
            </a:tbl>
          </a:graphicData>
        </a:graphic>
      </p:graphicFrame>
      <p:sp>
        <p:nvSpPr>
          <p:cNvPr id="9" name="Título 8">
            <a:extLst>
              <a:ext uri="{FF2B5EF4-FFF2-40B4-BE49-F238E27FC236}">
                <a16:creationId xmlns:a16="http://schemas.microsoft.com/office/drawing/2014/main" id="{85D6CFFE-CFB9-26ED-1A0B-B241F0831441}"/>
              </a:ext>
            </a:extLst>
          </p:cNvPr>
          <p:cNvSpPr>
            <a:spLocks noGrp="1"/>
          </p:cNvSpPr>
          <p:nvPr>
            <p:ph type="title"/>
          </p:nvPr>
        </p:nvSpPr>
        <p:spPr>
          <a:xfrm>
            <a:off x="1219198" y="1089499"/>
            <a:ext cx="9753600" cy="802016"/>
          </a:xfrm>
        </p:spPr>
        <p:txBody>
          <a:bodyPr>
            <a:normAutofit/>
          </a:bodyPr>
          <a:lstStyle/>
          <a:p>
            <a:pPr algn="ctr"/>
            <a:r>
              <a:rPr lang="es-MX" sz="2000" b="1" dirty="0">
                <a:latin typeface="Arial" panose="020B0604020202020204" pitchFamily="34" charset="0"/>
                <a:cs typeface="Arial" panose="020B0604020202020204" pitchFamily="34" charset="0"/>
              </a:rPr>
              <a:t>CUMPLIMIENTO RIA DE PROMOCION Y MANTENIMIENTO DE LA SALUD POR </a:t>
            </a:r>
            <a:br>
              <a:rPr lang="es-MX" sz="2000" b="1" dirty="0">
                <a:latin typeface="Arial" panose="020B0604020202020204" pitchFamily="34" charset="0"/>
                <a:cs typeface="Arial" panose="020B0604020202020204" pitchFamily="34" charset="0"/>
              </a:rPr>
            </a:br>
            <a:r>
              <a:rPr lang="es-MX" sz="2000" b="1" dirty="0">
                <a:latin typeface="Arial" panose="020B0604020202020204" pitchFamily="34" charset="0"/>
                <a:cs typeface="Arial" panose="020B0604020202020204" pitchFamily="34" charset="0"/>
              </a:rPr>
              <a:t>CURSO DE VIDA</a:t>
            </a:r>
            <a:endParaRPr lang="es-CO" sz="2000" b="1" dirty="0">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BD5553A1-6A9C-0AE1-EEB1-2543020EE2F6}"/>
              </a:ext>
            </a:extLst>
          </p:cNvPr>
          <p:cNvSpPr txBox="1"/>
          <p:nvPr/>
        </p:nvSpPr>
        <p:spPr>
          <a:xfrm>
            <a:off x="1370044" y="324576"/>
            <a:ext cx="9451909" cy="480131"/>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SUBDIRECCIÓN DE GESTIÓN DEL RIESGO EN SALUD</a:t>
            </a:r>
            <a:endParaRPr kumimoji="0" lang="es-CO" sz="28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4318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áfico&#10;&#10;Descripción generada automáticamente">
            <a:extLst>
              <a:ext uri="{FF2B5EF4-FFF2-40B4-BE49-F238E27FC236}">
                <a16:creationId xmlns:a16="http://schemas.microsoft.com/office/drawing/2014/main" id="{6AE8E558-7569-F972-3346-F42B578E6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11 Rectángulo"/>
          <p:cNvSpPr/>
          <p:nvPr/>
        </p:nvSpPr>
        <p:spPr>
          <a:xfrm>
            <a:off x="295964" y="196379"/>
            <a:ext cx="11896036" cy="943848"/>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44546A"/>
              </a:buClr>
              <a:buSzPts val="2800"/>
              <a:buFontTx/>
              <a:buNone/>
              <a:tabLst/>
              <a:defRPr/>
            </a:pPr>
            <a:r>
              <a:rPr kumimoji="0" lang="es-MX"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RAZON DE MORTALIDAD MATERNA </a:t>
            </a:r>
          </a:p>
          <a:p>
            <a:pPr marL="0" marR="0" lvl="0" indent="0" algn="ctr" defTabSz="914400" rtl="0" eaLnBrk="1" fontAlgn="auto" latinLnBrk="0" hangingPunct="1">
              <a:lnSpc>
                <a:spcPct val="100000"/>
              </a:lnSpc>
              <a:spcBef>
                <a:spcPts val="0"/>
              </a:spcBef>
              <a:spcAft>
                <a:spcPts val="0"/>
              </a:spcAft>
              <a:buClr>
                <a:srgbClr val="44546A"/>
              </a:buClr>
              <a:buSzPts val="2800"/>
              <a:buFontTx/>
              <a:buNone/>
              <a:tabLst/>
              <a:defRPr/>
            </a:pPr>
            <a:r>
              <a:rPr kumimoji="0" lang="es-E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POR 100.000 NV AÑO 2008 - 2023 MALLAMAS EPS I </a:t>
            </a:r>
            <a:endParaRPr kumimoji="0" lang="es-MX"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CuadroTexto 5">
            <a:extLst>
              <a:ext uri="{FF2B5EF4-FFF2-40B4-BE49-F238E27FC236}">
                <a16:creationId xmlns:a16="http://schemas.microsoft.com/office/drawing/2014/main" id="{25F4CF3F-4D1F-4463-A5A1-30CEC9BC1783}"/>
              </a:ext>
            </a:extLst>
          </p:cNvPr>
          <p:cNvSpPr txBox="1"/>
          <p:nvPr/>
        </p:nvSpPr>
        <p:spPr>
          <a:xfrm>
            <a:off x="3496570" y="5495685"/>
            <a:ext cx="5198859" cy="256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067" b="0" i="0" u="none" strike="noStrike" kern="1200" cap="none" spc="0" normalizeH="0" baseline="0" noProof="0" dirty="0">
                <a:ln>
                  <a:noFill/>
                </a:ln>
                <a:solidFill>
                  <a:prstClr val="white">
                    <a:lumMod val="10000"/>
                  </a:prstClr>
                </a:solidFill>
                <a:effectLst/>
                <a:uLnTx/>
                <a:uFillTx/>
                <a:latin typeface="Tahoma" panose="020B0604030504040204" pitchFamily="34" charset="0"/>
                <a:ea typeface="Tahoma" panose="020B0604030504040204" pitchFamily="34" charset="0"/>
                <a:cs typeface="Tahoma" panose="020B0604030504040204" pitchFamily="34" charset="0"/>
              </a:rPr>
              <a:t>Fuente: CUBO SISPRO MSPS 2008-2021, INS, SIVIGILA  2022 -2023 CORTE SE 52</a:t>
            </a:r>
            <a:endParaRPr kumimoji="0" lang="es-CO" sz="1067" b="0" i="0" u="none" strike="noStrike" kern="1200" cap="none" spc="0" normalizeH="0" baseline="0" noProof="0" dirty="0">
              <a:ln>
                <a:noFill/>
              </a:ln>
              <a:solidFill>
                <a:prstClr val="white">
                  <a:lumMod val="10000"/>
                </a:prst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Imagen 3">
            <a:extLst>
              <a:ext uri="{FF2B5EF4-FFF2-40B4-BE49-F238E27FC236}">
                <a16:creationId xmlns:a16="http://schemas.microsoft.com/office/drawing/2014/main" id="{D49C0EE8-80F3-66C9-D816-10945BDA7C10}"/>
              </a:ext>
            </a:extLst>
          </p:cNvPr>
          <p:cNvPicPr>
            <a:picLocks noChangeAspect="1"/>
          </p:cNvPicPr>
          <p:nvPr/>
        </p:nvPicPr>
        <p:blipFill>
          <a:blip r:embed="rId4"/>
          <a:stretch>
            <a:fillRect/>
          </a:stretch>
        </p:blipFill>
        <p:spPr>
          <a:xfrm>
            <a:off x="1248301" y="1336605"/>
            <a:ext cx="9695395" cy="4034353"/>
          </a:xfrm>
          <a:prstGeom prst="rect">
            <a:avLst/>
          </a:prstGeom>
        </p:spPr>
      </p:pic>
    </p:spTree>
    <p:extLst>
      <p:ext uri="{BB962C8B-B14F-4D97-AF65-F5344CB8AC3E}">
        <p14:creationId xmlns:p14="http://schemas.microsoft.com/office/powerpoint/2010/main" val="17954233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áfico&#10;&#10;Descripción generada automáticamente">
            <a:extLst>
              <a:ext uri="{FF2B5EF4-FFF2-40B4-BE49-F238E27FC236}">
                <a16:creationId xmlns:a16="http://schemas.microsoft.com/office/drawing/2014/main" id="{E24A669F-A484-14A7-3420-2DFEB86D3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p:cNvSpPr txBox="1">
            <a:spLocks/>
          </p:cNvSpPr>
          <p:nvPr/>
        </p:nvSpPr>
        <p:spPr>
          <a:xfrm>
            <a:off x="434392" y="336721"/>
            <a:ext cx="11323216" cy="71580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oppins"/>
              <a:buNone/>
              <a:defRPr sz="2700" b="1" i="0" u="none" strike="noStrike" cap="none">
                <a:solidFill>
                  <a:schemeClr val="dk2"/>
                </a:solidFill>
                <a:latin typeface="Poppins"/>
                <a:ea typeface="Poppins"/>
                <a:cs typeface="Poppins"/>
                <a:sym typeface="Poppins"/>
              </a:defRPr>
            </a:lvl1pPr>
            <a:lvl2pPr marR="0" lvl="1" algn="l" rtl="0">
              <a:lnSpc>
                <a:spcPct val="100000"/>
              </a:lnSpc>
              <a:spcBef>
                <a:spcPts val="0"/>
              </a:spcBef>
              <a:spcAft>
                <a:spcPts val="0"/>
              </a:spcAft>
              <a:buClr>
                <a:schemeClr val="dk2"/>
              </a:buClr>
              <a:buSzPts val="2800"/>
              <a:buFont typeface="Poppins"/>
              <a:buNone/>
              <a:defRPr sz="2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2800"/>
              <a:buFont typeface="Poppins"/>
              <a:buNone/>
              <a:defRPr sz="2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2800"/>
              <a:buFont typeface="Poppins"/>
              <a:buNone/>
              <a:defRPr sz="2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2800"/>
              <a:buFont typeface="Poppins"/>
              <a:buNone/>
              <a:defRPr sz="2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2800"/>
              <a:buFont typeface="Poppins"/>
              <a:buNone/>
              <a:defRPr sz="2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2800"/>
              <a:buFont typeface="Poppins"/>
              <a:buNone/>
              <a:defRPr sz="2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2800"/>
              <a:buFont typeface="Poppins"/>
              <a:buNone/>
              <a:defRPr sz="2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2800"/>
              <a:buFont typeface="Poppins"/>
              <a:buNone/>
              <a:defRPr sz="2800" b="1" i="0" u="none" strike="noStrike" cap="none">
                <a:solidFill>
                  <a:schemeClr val="dk2"/>
                </a:solidFill>
                <a:latin typeface="Poppins"/>
                <a:ea typeface="Poppins"/>
                <a:cs typeface="Poppins"/>
                <a:sym typeface="Poppins"/>
              </a:defRPr>
            </a:lvl9pPr>
          </a:lstStyle>
          <a:p>
            <a:pPr marL="0" marR="0" lvl="0" indent="0" algn="ctr" defTabSz="914400" rtl="0" eaLnBrk="1" fontAlgn="auto" latinLnBrk="0" hangingPunct="1">
              <a:lnSpc>
                <a:spcPct val="100000"/>
              </a:lnSpc>
              <a:spcBef>
                <a:spcPts val="0"/>
              </a:spcBef>
              <a:spcAft>
                <a:spcPts val="0"/>
              </a:spcAft>
              <a:buClr>
                <a:srgbClr val="44546A"/>
              </a:buClr>
              <a:buSzPts val="2800"/>
              <a:buFont typeface="Poppins"/>
              <a:buNone/>
              <a:tabLst/>
              <a:defRPr/>
            </a:pPr>
            <a:r>
              <a:rPr kumimoji="0" lang="es-MX"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Poppins"/>
              </a:rPr>
              <a:t>TASA DE MORTALIDAD POR IRA EN MENORES DE 5 AÑOS, AÑO 2015 -2023 MALLAMAS EPS I</a:t>
            </a:r>
            <a:br>
              <a:rPr kumimoji="0" lang="es-C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Poppins"/>
              </a:rPr>
            </a:br>
            <a:endParaRPr kumimoji="0" lang="es-C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Poppins"/>
            </a:endParaRPr>
          </a:p>
        </p:txBody>
      </p:sp>
      <p:sp>
        <p:nvSpPr>
          <p:cNvPr id="4" name="CuadroTexto 3">
            <a:extLst>
              <a:ext uri="{FF2B5EF4-FFF2-40B4-BE49-F238E27FC236}">
                <a16:creationId xmlns:a16="http://schemas.microsoft.com/office/drawing/2014/main" id="{A6344770-2EF0-E337-A24E-BB8A56AEED11}"/>
              </a:ext>
            </a:extLst>
          </p:cNvPr>
          <p:cNvSpPr txBox="1"/>
          <p:nvPr/>
        </p:nvSpPr>
        <p:spPr>
          <a:xfrm>
            <a:off x="3958826" y="5556812"/>
            <a:ext cx="4036682" cy="256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067"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Fuente: Informe de eventos INS PE XIII, SIVIGILA  2015 -2023</a:t>
            </a:r>
            <a:endParaRPr kumimoji="0" lang="es-CO" sz="1067"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Imagen 5">
            <a:extLst>
              <a:ext uri="{FF2B5EF4-FFF2-40B4-BE49-F238E27FC236}">
                <a16:creationId xmlns:a16="http://schemas.microsoft.com/office/drawing/2014/main" id="{5D3C3D07-0270-03B2-9A93-DFF64A767C95}"/>
              </a:ext>
            </a:extLst>
          </p:cNvPr>
          <p:cNvPicPr>
            <a:picLocks noChangeAspect="1"/>
          </p:cNvPicPr>
          <p:nvPr/>
        </p:nvPicPr>
        <p:blipFill>
          <a:blip r:embed="rId4"/>
          <a:stretch>
            <a:fillRect/>
          </a:stretch>
        </p:blipFill>
        <p:spPr>
          <a:xfrm>
            <a:off x="1211096" y="1607845"/>
            <a:ext cx="9769808" cy="3948967"/>
          </a:xfrm>
          <a:prstGeom prst="rect">
            <a:avLst/>
          </a:prstGeom>
        </p:spPr>
      </p:pic>
    </p:spTree>
    <p:extLst>
      <p:ext uri="{BB962C8B-B14F-4D97-AF65-F5344CB8AC3E}">
        <p14:creationId xmlns:p14="http://schemas.microsoft.com/office/powerpoint/2010/main" val="41575982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Descripción generada automáticamente">
            <a:extLst>
              <a:ext uri="{FF2B5EF4-FFF2-40B4-BE49-F238E27FC236}">
                <a16:creationId xmlns:a16="http://schemas.microsoft.com/office/drawing/2014/main" id="{21152B74-FE59-33BB-3C13-78529CED1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arcador de texto 1">
            <a:extLst>
              <a:ext uri="{FF2B5EF4-FFF2-40B4-BE49-F238E27FC236}">
                <a16:creationId xmlns:a16="http://schemas.microsoft.com/office/drawing/2014/main" id="{7B7FA27B-44A4-3F98-EA66-964B66E0A7B4}"/>
              </a:ext>
            </a:extLst>
          </p:cNvPr>
          <p:cNvSpPr>
            <a:spLocks noGrp="1"/>
          </p:cNvSpPr>
          <p:nvPr>
            <p:ph type="body" idx="1"/>
          </p:nvPr>
        </p:nvSpPr>
        <p:spPr>
          <a:xfrm>
            <a:off x="429490" y="110898"/>
            <a:ext cx="10848991" cy="1137216"/>
          </a:xfrm>
        </p:spPr>
        <p:txBody>
          <a:bodyPr/>
          <a:lstStyle/>
          <a:p>
            <a:pPr marL="177796" indent="0" algn="ctr">
              <a:lnSpc>
                <a:spcPct val="115000"/>
              </a:lnSpc>
              <a:spcAft>
                <a:spcPts val="800"/>
              </a:spcAft>
              <a:buNone/>
            </a:pPr>
            <a:r>
              <a:rPr lang="es-CO" b="1" kern="100" dirty="0">
                <a:effectLst/>
                <a:latin typeface="Arial" panose="020B0604020202020204" pitchFamily="34" charset="0"/>
                <a:ea typeface="Aptos" panose="020B0004020202020204" pitchFamily="34" charset="0"/>
                <a:cs typeface="Arial" panose="020B0604020202020204" pitchFamily="34" charset="0"/>
              </a:rPr>
              <a:t>DISTRIBUCIÓN DE POBLACIÓN AFILIADA POR PATOLOGÍAS DE ALTO COSTO </a:t>
            </a:r>
          </a:p>
          <a:p>
            <a:pPr marL="177796" indent="0" algn="ctr">
              <a:lnSpc>
                <a:spcPct val="115000"/>
              </a:lnSpc>
              <a:spcAft>
                <a:spcPts val="800"/>
              </a:spcAft>
              <a:buNone/>
            </a:pPr>
            <a:endParaRPr lang="es-419" kern="100" dirty="0">
              <a:effectLst/>
              <a:latin typeface="Arial" panose="020B0604020202020204" pitchFamily="34" charset="0"/>
              <a:ea typeface="Aptos" panose="020B0004020202020204" pitchFamily="34" charset="0"/>
              <a:cs typeface="Arial" panose="020B0604020202020204" pitchFamily="34" charset="0"/>
            </a:endParaRPr>
          </a:p>
          <a:p>
            <a:pPr marL="1828755" lvl="3" indent="0" algn="ctr">
              <a:lnSpc>
                <a:spcPct val="150000"/>
              </a:lnSpc>
              <a:spcAft>
                <a:spcPts val="1333"/>
              </a:spcAft>
              <a:buNone/>
            </a:pPr>
            <a:endParaRPr lang="es-CO" sz="2400" b="1" dirty="0">
              <a:latin typeface="Arial" panose="020B0604020202020204" pitchFamily="34" charset="0"/>
              <a:ea typeface="Calibri" panose="020F0502020204030204" pitchFamily="34" charset="0"/>
              <a:cs typeface="Times New Roman" panose="02020603050405020304" pitchFamily="18" charset="0"/>
            </a:endParaRPr>
          </a:p>
          <a:p>
            <a:pPr marL="1828755" lvl="3" indent="0" algn="ctr">
              <a:lnSpc>
                <a:spcPct val="150000"/>
              </a:lnSpc>
              <a:spcAft>
                <a:spcPts val="1333"/>
              </a:spcAft>
              <a:buNone/>
            </a:pPr>
            <a:r>
              <a:rPr lang="es-CO" sz="2400" b="1" dirty="0">
                <a:latin typeface="Arial" panose="020B0604020202020204" pitchFamily="34" charset="0"/>
                <a:ea typeface="Calibri" panose="020F0502020204030204" pitchFamily="34" charset="0"/>
                <a:cs typeface="Times New Roman" panose="02020603050405020304" pitchFamily="18" charset="0"/>
              </a:rPr>
              <a:t>	</a:t>
            </a:r>
            <a:endParaRPr lang="es-CO"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CuadroTexto 6">
            <a:extLst>
              <a:ext uri="{FF2B5EF4-FFF2-40B4-BE49-F238E27FC236}">
                <a16:creationId xmlns:a16="http://schemas.microsoft.com/office/drawing/2014/main" id="{B0946955-A965-4D2E-84DA-E39CF6925945}"/>
              </a:ext>
            </a:extLst>
          </p:cNvPr>
          <p:cNvSpPr txBox="1"/>
          <p:nvPr/>
        </p:nvSpPr>
        <p:spPr>
          <a:xfrm>
            <a:off x="1900091" y="5219523"/>
            <a:ext cx="8585616" cy="390363"/>
          </a:xfrm>
          <a:prstGeom prst="rect">
            <a:avLst/>
          </a:prstGeom>
          <a:noFill/>
        </p:spPr>
        <p:txBody>
          <a:bodyPr wrap="square">
            <a:spAutoFit/>
          </a:bodyPr>
          <a:lstStyle/>
          <a:p>
            <a:pPr marL="228600" marR="0" lvl="0" indent="0" algn="ctr" defTabSz="914400" rtl="0" eaLnBrk="1" fontAlgn="auto" latinLnBrk="0" hangingPunct="1">
              <a:lnSpc>
                <a:spcPct val="115000"/>
              </a:lnSpc>
              <a:spcBef>
                <a:spcPts val="0"/>
              </a:spcBef>
              <a:spcAft>
                <a:spcPts val="1000"/>
              </a:spcAft>
              <a:buClrTx/>
              <a:buSzTx/>
              <a:buFontTx/>
              <a:buNone/>
              <a:tabLst>
                <a:tab pos="2514600" algn="l"/>
              </a:tabLst>
              <a:defRPr/>
            </a:pPr>
            <a:r>
              <a:rPr kumimoji="0" lang="es-MX"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Fuente: Bases de datos patologías Alto Costo corte diciembre 2023</a:t>
            </a:r>
            <a:endParaRPr kumimoji="0" lang="es-CO"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8" name="Tabla 7">
            <a:extLst>
              <a:ext uri="{FF2B5EF4-FFF2-40B4-BE49-F238E27FC236}">
                <a16:creationId xmlns:a16="http://schemas.microsoft.com/office/drawing/2014/main" id="{E6B42AF4-D372-192B-7466-E04D0A62386A}"/>
              </a:ext>
            </a:extLst>
          </p:cNvPr>
          <p:cNvGraphicFramePr>
            <a:graphicFrameLocks noGrp="1"/>
          </p:cNvGraphicFramePr>
          <p:nvPr>
            <p:extLst>
              <p:ext uri="{D42A27DB-BD31-4B8C-83A1-F6EECF244321}">
                <p14:modId xmlns:p14="http://schemas.microsoft.com/office/powerpoint/2010/main" val="340005991"/>
              </p:ext>
            </p:extLst>
          </p:nvPr>
        </p:nvGraphicFramePr>
        <p:xfrm>
          <a:off x="1122218" y="1248114"/>
          <a:ext cx="9975267" cy="3971406"/>
        </p:xfrm>
        <a:graphic>
          <a:graphicData uri="http://schemas.openxmlformats.org/drawingml/2006/table">
            <a:tbl>
              <a:tblPr firstRow="1" firstCol="1" bandRow="1"/>
              <a:tblGrid>
                <a:gridCol w="1186678">
                  <a:extLst>
                    <a:ext uri="{9D8B030D-6E8A-4147-A177-3AD203B41FA5}">
                      <a16:colId xmlns:a16="http://schemas.microsoft.com/office/drawing/2014/main" val="2873983948"/>
                    </a:ext>
                  </a:extLst>
                </a:gridCol>
                <a:gridCol w="868277">
                  <a:extLst>
                    <a:ext uri="{9D8B030D-6E8A-4147-A177-3AD203B41FA5}">
                      <a16:colId xmlns:a16="http://schemas.microsoft.com/office/drawing/2014/main" val="3897297779"/>
                    </a:ext>
                  </a:extLst>
                </a:gridCol>
                <a:gridCol w="868277">
                  <a:extLst>
                    <a:ext uri="{9D8B030D-6E8A-4147-A177-3AD203B41FA5}">
                      <a16:colId xmlns:a16="http://schemas.microsoft.com/office/drawing/2014/main" val="781458066"/>
                    </a:ext>
                  </a:extLst>
                </a:gridCol>
                <a:gridCol w="868277">
                  <a:extLst>
                    <a:ext uri="{9D8B030D-6E8A-4147-A177-3AD203B41FA5}">
                      <a16:colId xmlns:a16="http://schemas.microsoft.com/office/drawing/2014/main" val="4284843035"/>
                    </a:ext>
                  </a:extLst>
                </a:gridCol>
                <a:gridCol w="868277">
                  <a:extLst>
                    <a:ext uri="{9D8B030D-6E8A-4147-A177-3AD203B41FA5}">
                      <a16:colId xmlns:a16="http://schemas.microsoft.com/office/drawing/2014/main" val="2307089439"/>
                    </a:ext>
                  </a:extLst>
                </a:gridCol>
                <a:gridCol w="868277">
                  <a:extLst>
                    <a:ext uri="{9D8B030D-6E8A-4147-A177-3AD203B41FA5}">
                      <a16:colId xmlns:a16="http://schemas.microsoft.com/office/drawing/2014/main" val="1293045919"/>
                    </a:ext>
                  </a:extLst>
                </a:gridCol>
                <a:gridCol w="974096">
                  <a:extLst>
                    <a:ext uri="{9D8B030D-6E8A-4147-A177-3AD203B41FA5}">
                      <a16:colId xmlns:a16="http://schemas.microsoft.com/office/drawing/2014/main" val="2338294241"/>
                    </a:ext>
                  </a:extLst>
                </a:gridCol>
                <a:gridCol w="868277">
                  <a:extLst>
                    <a:ext uri="{9D8B030D-6E8A-4147-A177-3AD203B41FA5}">
                      <a16:colId xmlns:a16="http://schemas.microsoft.com/office/drawing/2014/main" val="2381524178"/>
                    </a:ext>
                  </a:extLst>
                </a:gridCol>
                <a:gridCol w="868277">
                  <a:extLst>
                    <a:ext uri="{9D8B030D-6E8A-4147-A177-3AD203B41FA5}">
                      <a16:colId xmlns:a16="http://schemas.microsoft.com/office/drawing/2014/main" val="3291546682"/>
                    </a:ext>
                  </a:extLst>
                </a:gridCol>
                <a:gridCol w="868277">
                  <a:extLst>
                    <a:ext uri="{9D8B030D-6E8A-4147-A177-3AD203B41FA5}">
                      <a16:colId xmlns:a16="http://schemas.microsoft.com/office/drawing/2014/main" val="1190595053"/>
                    </a:ext>
                  </a:extLst>
                </a:gridCol>
                <a:gridCol w="868277">
                  <a:extLst>
                    <a:ext uri="{9D8B030D-6E8A-4147-A177-3AD203B41FA5}">
                      <a16:colId xmlns:a16="http://schemas.microsoft.com/office/drawing/2014/main" val="1189088609"/>
                    </a:ext>
                  </a:extLst>
                </a:gridCol>
              </a:tblGrid>
              <a:tr h="441107">
                <a:tc rowSpan="2">
                  <a:txBody>
                    <a:bodyPr/>
                    <a:lstStyle/>
                    <a:p>
                      <a:pPr algn="ctr" fontAlgn="auto">
                        <a:lnSpc>
                          <a:spcPct val="115000"/>
                        </a:lnSpc>
                        <a:spcAft>
                          <a:spcPts val="1000"/>
                        </a:spcAft>
                      </a:pPr>
                      <a:r>
                        <a:rPr lang="es-CO"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Dpto</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rowSpan="2">
                  <a:txBody>
                    <a:bodyPr/>
                    <a:lstStyle/>
                    <a:p>
                      <a:pPr algn="ctr" fontAlgn="auto">
                        <a:lnSpc>
                          <a:spcPct val="115000"/>
                        </a:lnSpc>
                        <a:spcAft>
                          <a:spcPts val="1000"/>
                        </a:spcAft>
                      </a:pPr>
                      <a:r>
                        <a:rPr lang="es-CO"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Artritis</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rowSpan="2">
                  <a:txBody>
                    <a:bodyPr/>
                    <a:lstStyle/>
                    <a:p>
                      <a:pPr algn="ctr" fontAlgn="auto">
                        <a:lnSpc>
                          <a:spcPct val="115000"/>
                        </a:lnSpc>
                        <a:spcAft>
                          <a:spcPts val="1000"/>
                        </a:spcAft>
                      </a:pPr>
                      <a:r>
                        <a:rPr lang="es-CO"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Cáncer</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rowSpan="2">
                  <a:txBody>
                    <a:bodyPr/>
                    <a:lstStyle/>
                    <a:p>
                      <a:pPr algn="ctr" fontAlgn="auto">
                        <a:lnSpc>
                          <a:spcPct val="115000"/>
                        </a:lnSpc>
                        <a:spcAft>
                          <a:spcPts val="1000"/>
                        </a:spcAft>
                      </a:pPr>
                      <a:r>
                        <a:rPr lang="es-CO"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HTA</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rowSpan="2">
                  <a:txBody>
                    <a:bodyPr/>
                    <a:lstStyle/>
                    <a:p>
                      <a:pPr algn="ctr" fontAlgn="auto">
                        <a:lnSpc>
                          <a:spcPct val="115000"/>
                        </a:lnSpc>
                        <a:spcAft>
                          <a:spcPts val="1000"/>
                        </a:spcAft>
                      </a:pPr>
                      <a:r>
                        <a:rPr lang="es-CO"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DM</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rowSpan="2">
                  <a:txBody>
                    <a:bodyPr/>
                    <a:lstStyle/>
                    <a:p>
                      <a:pPr algn="ctr" fontAlgn="auto">
                        <a:lnSpc>
                          <a:spcPct val="115000"/>
                        </a:lnSpc>
                        <a:spcAft>
                          <a:spcPts val="1000"/>
                        </a:spcAft>
                      </a:pPr>
                      <a:r>
                        <a:rPr lang="es-CO"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Mixtos</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auto">
                        <a:lnSpc>
                          <a:spcPct val="115000"/>
                        </a:lnSpc>
                        <a:spcAft>
                          <a:spcPts val="1000"/>
                        </a:spcAft>
                      </a:pPr>
                      <a:r>
                        <a:rPr lang="es-CO"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Enfermedades </a:t>
                      </a:r>
                      <a:endParaRPr lang="es-CO"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5E0B3"/>
                    </a:solidFill>
                  </a:tcPr>
                </a:tc>
                <a:tc rowSpan="2">
                  <a:txBody>
                    <a:bodyPr/>
                    <a:lstStyle/>
                    <a:p>
                      <a:pPr algn="ctr" fontAlgn="auto">
                        <a:lnSpc>
                          <a:spcPct val="115000"/>
                        </a:lnSpc>
                        <a:spcAft>
                          <a:spcPts val="1000"/>
                        </a:spcAft>
                      </a:pPr>
                      <a:r>
                        <a:rPr lang="es-CO"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ERC</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rowSpan="2">
                  <a:txBody>
                    <a:bodyPr/>
                    <a:lstStyle/>
                    <a:p>
                      <a:pPr algn="ctr" fontAlgn="auto">
                        <a:lnSpc>
                          <a:spcPct val="115000"/>
                        </a:lnSpc>
                        <a:spcAft>
                          <a:spcPts val="1000"/>
                        </a:spcAft>
                      </a:pPr>
                      <a:r>
                        <a:rPr lang="es-CO"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Hemofilia</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rowSpan="2">
                  <a:txBody>
                    <a:bodyPr/>
                    <a:lstStyle/>
                    <a:p>
                      <a:pPr algn="ctr" fontAlgn="auto">
                        <a:lnSpc>
                          <a:spcPct val="115000"/>
                        </a:lnSpc>
                        <a:spcAft>
                          <a:spcPts val="1000"/>
                        </a:spcAft>
                      </a:pPr>
                      <a:r>
                        <a:rPr lang="es-CO"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VIH</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rowSpan="2">
                  <a:txBody>
                    <a:bodyPr/>
                    <a:lstStyle/>
                    <a:p>
                      <a:pPr algn="ctr" fontAlgn="auto">
                        <a:lnSpc>
                          <a:spcPct val="115000"/>
                        </a:lnSpc>
                        <a:spcAft>
                          <a:spcPts val="1000"/>
                        </a:spcAft>
                      </a:pPr>
                      <a:r>
                        <a:rPr lang="es-CO"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 AC</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288204111"/>
                  </a:ext>
                </a:extLst>
              </a:tr>
              <a:tr h="383061">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fontAlgn="auto">
                        <a:lnSpc>
                          <a:spcPct val="115000"/>
                        </a:lnSpc>
                        <a:spcAft>
                          <a:spcPts val="1000"/>
                        </a:spcAft>
                      </a:pPr>
                      <a:r>
                        <a:rPr lang="es-CO"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Huérfanas</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5E0B3"/>
                    </a:solidFill>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2771364276"/>
                  </a:ext>
                </a:extLst>
              </a:tr>
              <a:tr h="208623">
                <a:tc>
                  <a:txBody>
                    <a:bodyPr/>
                    <a:lstStyle/>
                    <a:p>
                      <a:pP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AMAZONAS</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62</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249</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53</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87</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506</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91614089"/>
                  </a:ext>
                </a:extLst>
              </a:tr>
              <a:tr h="208623">
                <a:tc>
                  <a:txBody>
                    <a:bodyPr/>
                    <a:lstStyle/>
                    <a:p>
                      <a:pP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BOGOTA</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6211365"/>
                  </a:ext>
                </a:extLst>
              </a:tr>
              <a:tr h="208623">
                <a:tc>
                  <a:txBody>
                    <a:bodyPr/>
                    <a:lstStyle/>
                    <a:p>
                      <a:pP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CALDAS</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38</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597</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52</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162</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869</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3547396"/>
                  </a:ext>
                </a:extLst>
              </a:tr>
              <a:tr h="208623">
                <a:tc>
                  <a:txBody>
                    <a:bodyPr/>
                    <a:lstStyle/>
                    <a:p>
                      <a:pP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CAUCA</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124</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773</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132</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171</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1261</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9393728"/>
                  </a:ext>
                </a:extLst>
              </a:tr>
              <a:tr h="208623">
                <a:tc>
                  <a:txBody>
                    <a:bodyPr/>
                    <a:lstStyle/>
                    <a:p>
                      <a:pP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HUILA</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460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54</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124</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59</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760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07883227"/>
                  </a:ext>
                </a:extLst>
              </a:tr>
              <a:tr h="208623">
                <a:tc>
                  <a:txBody>
                    <a:bodyPr/>
                    <a:lstStyle/>
                    <a:p>
                      <a:pP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META</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38</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9324322"/>
                  </a:ext>
                </a:extLst>
              </a:tr>
              <a:tr h="208623">
                <a:tc>
                  <a:txBody>
                    <a:bodyPr/>
                    <a:lstStyle/>
                    <a:p>
                      <a:pP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NARIÑO</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537</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1368</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10489</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1323</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1947</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114</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241</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213</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16247</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2596558"/>
                  </a:ext>
                </a:extLst>
              </a:tr>
              <a:tr h="208623">
                <a:tc>
                  <a:txBody>
                    <a:bodyPr/>
                    <a:lstStyle/>
                    <a:p>
                      <a:pP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PUTUMAYO</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164</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1033</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251</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373</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56</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67</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1973</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839991"/>
                  </a:ext>
                </a:extLst>
              </a:tr>
              <a:tr h="208623">
                <a:tc>
                  <a:txBody>
                    <a:bodyPr/>
                    <a:lstStyle/>
                    <a:p>
                      <a:pP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RISARALDA</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9756791"/>
                  </a:ext>
                </a:extLst>
              </a:tr>
              <a:tr h="208623">
                <a:tc>
                  <a:txBody>
                    <a:bodyPr/>
                    <a:lstStyle/>
                    <a:p>
                      <a:pP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TOLIMA</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5800707"/>
                  </a:ext>
                </a:extLst>
              </a:tr>
              <a:tr h="435139">
                <a:tc>
                  <a:txBody>
                    <a:bodyPr/>
                    <a:lstStyle/>
                    <a:p>
                      <a:pP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VALLE DEL CAUCA</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29</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79</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174</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9460843"/>
                  </a:ext>
                </a:extLst>
              </a:tr>
              <a:tr h="208623">
                <a:tc>
                  <a:txBody>
                    <a:bodyPr/>
                    <a:lstStyle/>
                    <a:p>
                      <a:pP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VAUPES</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39</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56</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4546831"/>
                  </a:ext>
                </a:extLst>
              </a:tr>
              <a:tr h="208623">
                <a:tc>
                  <a:txBody>
                    <a:bodyPr/>
                    <a:lstStyle/>
                    <a:p>
                      <a:pP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VICHADA</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65</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678</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94</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79</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933</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16095712"/>
                  </a:ext>
                </a:extLst>
              </a:tr>
              <a:tr h="208623">
                <a:tc>
                  <a:txBody>
                    <a:bodyPr/>
                    <a:lstStyle/>
                    <a:p>
                      <a:pPr algn="ctr" fontAlgn="auto">
                        <a:lnSpc>
                          <a:spcPct val="115000"/>
                        </a:lnSpc>
                        <a:spcAft>
                          <a:spcPts val="1000"/>
                        </a:spcAft>
                      </a:pPr>
                      <a:r>
                        <a:rPr lang="es-CO"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562</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1910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14438</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2000</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2989</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149</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392</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401</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auto">
                        <a:lnSpc>
                          <a:spcPct val="115000"/>
                        </a:lnSpc>
                        <a:spcAft>
                          <a:spcPts val="1000"/>
                        </a:spcAft>
                      </a:pPr>
                      <a:r>
                        <a:rPr lang="es-CO"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22857</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7019182"/>
                  </a:ext>
                </a:extLst>
              </a:tr>
            </a:tbl>
          </a:graphicData>
        </a:graphic>
      </p:graphicFrame>
    </p:spTree>
    <p:extLst>
      <p:ext uri="{BB962C8B-B14F-4D97-AF65-F5344CB8AC3E}">
        <p14:creationId xmlns:p14="http://schemas.microsoft.com/office/powerpoint/2010/main" val="1104264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Descripción generada automáticamente">
            <a:extLst>
              <a:ext uri="{FF2B5EF4-FFF2-40B4-BE49-F238E27FC236}">
                <a16:creationId xmlns:a16="http://schemas.microsoft.com/office/drawing/2014/main" id="{047B35E9-7890-0825-E2A0-DD3A42C69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arcador de texto 1">
            <a:extLst>
              <a:ext uri="{FF2B5EF4-FFF2-40B4-BE49-F238E27FC236}">
                <a16:creationId xmlns:a16="http://schemas.microsoft.com/office/drawing/2014/main" id="{7B7FA27B-44A4-3F98-EA66-964B66E0A7B4}"/>
              </a:ext>
            </a:extLst>
          </p:cNvPr>
          <p:cNvSpPr>
            <a:spLocks noGrp="1"/>
          </p:cNvSpPr>
          <p:nvPr>
            <p:ph type="body" idx="1"/>
          </p:nvPr>
        </p:nvSpPr>
        <p:spPr>
          <a:xfrm>
            <a:off x="622919" y="-172160"/>
            <a:ext cx="9378220" cy="734291"/>
          </a:xfrm>
        </p:spPr>
        <p:txBody>
          <a:bodyPr/>
          <a:lstStyle/>
          <a:p>
            <a:pPr marL="1828755" lvl="3" indent="0" algn="ctr">
              <a:lnSpc>
                <a:spcPct val="150000"/>
              </a:lnSpc>
              <a:spcAft>
                <a:spcPts val="1333"/>
              </a:spcAft>
              <a:buNone/>
            </a:pPr>
            <a:r>
              <a:rPr lang="es-CO" sz="2800" b="1" kern="100" dirty="0">
                <a:effectLst/>
                <a:latin typeface="Aptos" panose="020B0004020202020204" pitchFamily="34" charset="0"/>
                <a:ea typeface="Aptos" panose="020B0004020202020204" pitchFamily="34" charset="0"/>
                <a:cs typeface="Times New Roman" panose="02020603050405020304" pitchFamily="18" charset="0"/>
              </a:rPr>
              <a:t>INDICADORES GESTIÓN CLÍNICA</a:t>
            </a:r>
            <a:endParaRPr lang="es-419" sz="2800" kern="100" dirty="0">
              <a:effectLst/>
              <a:latin typeface="Aptos" panose="020B0004020202020204" pitchFamily="34" charset="0"/>
              <a:ea typeface="Aptos" panose="020B0004020202020204" pitchFamily="34" charset="0"/>
              <a:cs typeface="Times New Roman" panose="02020603050405020304" pitchFamily="18" charset="0"/>
            </a:endParaRPr>
          </a:p>
          <a:p>
            <a:pPr marL="1828755" lvl="3" indent="0" algn="ctr">
              <a:lnSpc>
                <a:spcPct val="150000"/>
              </a:lnSpc>
              <a:spcAft>
                <a:spcPts val="1333"/>
              </a:spcAft>
              <a:buNone/>
            </a:pPr>
            <a:r>
              <a:rPr lang="es-CO" sz="2400" b="1" dirty="0">
                <a:latin typeface="Arial" panose="020B0604020202020204" pitchFamily="34" charset="0"/>
                <a:ea typeface="Calibri" panose="020F0502020204030204" pitchFamily="34" charset="0"/>
                <a:cs typeface="Times New Roman" panose="02020603050405020304" pitchFamily="18" charset="0"/>
              </a:rPr>
              <a:t>	</a:t>
            </a:r>
            <a:endParaRPr lang="es-CO" sz="24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a 5">
            <a:extLst>
              <a:ext uri="{FF2B5EF4-FFF2-40B4-BE49-F238E27FC236}">
                <a16:creationId xmlns:a16="http://schemas.microsoft.com/office/drawing/2014/main" id="{0D0A9F1D-BE31-754E-8CAA-999CB414C5A3}"/>
              </a:ext>
            </a:extLst>
          </p:cNvPr>
          <p:cNvGraphicFramePr>
            <a:graphicFrameLocks noGrp="1"/>
          </p:cNvGraphicFramePr>
          <p:nvPr>
            <p:extLst>
              <p:ext uri="{D42A27DB-BD31-4B8C-83A1-F6EECF244321}">
                <p14:modId xmlns:p14="http://schemas.microsoft.com/office/powerpoint/2010/main" val="1478165204"/>
              </p:ext>
            </p:extLst>
          </p:nvPr>
        </p:nvGraphicFramePr>
        <p:xfrm>
          <a:off x="622920" y="950657"/>
          <a:ext cx="10848646" cy="4618870"/>
        </p:xfrm>
        <a:graphic>
          <a:graphicData uri="http://schemas.openxmlformats.org/drawingml/2006/table">
            <a:tbl>
              <a:tblPr/>
              <a:tblGrid>
                <a:gridCol w="803356">
                  <a:extLst>
                    <a:ext uri="{9D8B030D-6E8A-4147-A177-3AD203B41FA5}">
                      <a16:colId xmlns:a16="http://schemas.microsoft.com/office/drawing/2014/main" val="3504298129"/>
                    </a:ext>
                  </a:extLst>
                </a:gridCol>
                <a:gridCol w="1762794">
                  <a:extLst>
                    <a:ext uri="{9D8B030D-6E8A-4147-A177-3AD203B41FA5}">
                      <a16:colId xmlns:a16="http://schemas.microsoft.com/office/drawing/2014/main" val="2757628052"/>
                    </a:ext>
                  </a:extLst>
                </a:gridCol>
                <a:gridCol w="3042760">
                  <a:extLst>
                    <a:ext uri="{9D8B030D-6E8A-4147-A177-3AD203B41FA5}">
                      <a16:colId xmlns:a16="http://schemas.microsoft.com/office/drawing/2014/main" val="3875733536"/>
                    </a:ext>
                  </a:extLst>
                </a:gridCol>
                <a:gridCol w="1021130">
                  <a:extLst>
                    <a:ext uri="{9D8B030D-6E8A-4147-A177-3AD203B41FA5}">
                      <a16:colId xmlns:a16="http://schemas.microsoft.com/office/drawing/2014/main" val="3644181423"/>
                    </a:ext>
                  </a:extLst>
                </a:gridCol>
                <a:gridCol w="783898">
                  <a:extLst>
                    <a:ext uri="{9D8B030D-6E8A-4147-A177-3AD203B41FA5}">
                      <a16:colId xmlns:a16="http://schemas.microsoft.com/office/drawing/2014/main" val="2974845879"/>
                    </a:ext>
                  </a:extLst>
                </a:gridCol>
                <a:gridCol w="794212">
                  <a:extLst>
                    <a:ext uri="{9D8B030D-6E8A-4147-A177-3AD203B41FA5}">
                      <a16:colId xmlns:a16="http://schemas.microsoft.com/office/drawing/2014/main" val="42932256"/>
                    </a:ext>
                  </a:extLst>
                </a:gridCol>
                <a:gridCol w="928300">
                  <a:extLst>
                    <a:ext uri="{9D8B030D-6E8A-4147-A177-3AD203B41FA5}">
                      <a16:colId xmlns:a16="http://schemas.microsoft.com/office/drawing/2014/main" val="1995842969"/>
                    </a:ext>
                  </a:extLst>
                </a:gridCol>
                <a:gridCol w="866413">
                  <a:extLst>
                    <a:ext uri="{9D8B030D-6E8A-4147-A177-3AD203B41FA5}">
                      <a16:colId xmlns:a16="http://schemas.microsoft.com/office/drawing/2014/main" val="1369792837"/>
                    </a:ext>
                  </a:extLst>
                </a:gridCol>
                <a:gridCol w="845783">
                  <a:extLst>
                    <a:ext uri="{9D8B030D-6E8A-4147-A177-3AD203B41FA5}">
                      <a16:colId xmlns:a16="http://schemas.microsoft.com/office/drawing/2014/main" val="3906623574"/>
                    </a:ext>
                  </a:extLst>
                </a:gridCol>
              </a:tblGrid>
              <a:tr h="332149">
                <a:tc>
                  <a:txBody>
                    <a:bodyPr/>
                    <a:lstStyle/>
                    <a:p>
                      <a:pPr algn="ctr" fontAlgn="ctr"/>
                      <a:r>
                        <a:rPr lang="es-CO" sz="1000" b="1" i="0" u="none" strike="noStrike" dirty="0">
                          <a:solidFill>
                            <a:srgbClr val="000000"/>
                          </a:solidFill>
                          <a:effectLst/>
                          <a:latin typeface="Arial" panose="020B0604020202020204" pitchFamily="34" charset="0"/>
                        </a:rPr>
                        <a:t>PROGRAMA/DIMENSIÓN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s-CO" sz="1000" b="1" i="0" u="none" strike="noStrike" dirty="0">
                          <a:solidFill>
                            <a:srgbClr val="000000"/>
                          </a:solidFill>
                          <a:effectLst/>
                          <a:latin typeface="Arial" panose="020B0604020202020204" pitchFamily="34" charset="0"/>
                        </a:rPr>
                        <a:t>NOMBRE DEL INDICADOR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s-CO" sz="1000" b="1" i="0" u="none" strike="noStrike" dirty="0">
                          <a:solidFill>
                            <a:srgbClr val="000000"/>
                          </a:solidFill>
                          <a:effectLst/>
                          <a:latin typeface="Arial" panose="020B0604020202020204" pitchFamily="34" charset="0"/>
                        </a:rPr>
                        <a:t>FORMULA DEL INDICADOR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s-CO" sz="1000" b="1" i="0" u="none" strike="noStrike" dirty="0">
                          <a:solidFill>
                            <a:srgbClr val="000000"/>
                          </a:solidFill>
                          <a:effectLst/>
                          <a:latin typeface="Arial" panose="020B0604020202020204" pitchFamily="34" charset="0"/>
                        </a:rPr>
                        <a:t>META PAIS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s-CO" sz="1000" b="1" i="0" u="none" strike="noStrike" dirty="0">
                          <a:solidFill>
                            <a:srgbClr val="000000"/>
                          </a:solidFill>
                          <a:effectLst/>
                          <a:latin typeface="Arial" panose="020B0604020202020204" pitchFamily="34" charset="0"/>
                        </a:rPr>
                        <a:t>LINEA BASE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s-CO" sz="1000" b="1" i="0" u="none" strike="noStrike" dirty="0">
                          <a:solidFill>
                            <a:srgbClr val="000000"/>
                          </a:solidFill>
                          <a:effectLst/>
                          <a:latin typeface="Arial" panose="020B0604020202020204" pitchFamily="34" charset="0"/>
                        </a:rPr>
                        <a:t>META EPS 2023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s-CO" sz="1000" b="1" i="0" u="none" strike="noStrike" dirty="0">
                          <a:solidFill>
                            <a:srgbClr val="000000"/>
                          </a:solidFill>
                          <a:effectLst/>
                          <a:latin typeface="Arial" panose="020B0604020202020204" pitchFamily="34" charset="0"/>
                        </a:rPr>
                        <a:t>RESULTADO 2021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s-CO" sz="1000" b="1" i="0" u="none" strike="noStrike" dirty="0">
                          <a:solidFill>
                            <a:srgbClr val="000000"/>
                          </a:solidFill>
                          <a:effectLst/>
                          <a:latin typeface="Arial" panose="020B0604020202020204" pitchFamily="34" charset="0"/>
                        </a:rPr>
                        <a:t>RESULTADO 2022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s-CO" sz="1000" b="1" i="0" u="none" strike="noStrike" dirty="0">
                          <a:solidFill>
                            <a:srgbClr val="000000"/>
                          </a:solidFill>
                          <a:effectLst/>
                          <a:latin typeface="Arial" panose="020B0604020202020204" pitchFamily="34" charset="0"/>
                        </a:rPr>
                        <a:t>RESULTADO 2023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577965083"/>
                  </a:ext>
                </a:extLst>
              </a:tr>
              <a:tr h="723916">
                <a:tc rowSpan="2">
                  <a:txBody>
                    <a:bodyPr/>
                    <a:lstStyle/>
                    <a:p>
                      <a:pPr algn="ctr" fontAlgn="ctr"/>
                      <a:r>
                        <a:rPr lang="es-CO" sz="1200" b="0" i="0" u="none" strike="noStrike" dirty="0">
                          <a:solidFill>
                            <a:srgbClr val="000000"/>
                          </a:solidFill>
                          <a:effectLst/>
                          <a:latin typeface="Arial" panose="020B0604020202020204" pitchFamily="34" charset="0"/>
                        </a:rPr>
                        <a:t>VIH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s-CO" sz="1200" b="0" i="0" u="none" strike="noStrike" dirty="0">
                          <a:solidFill>
                            <a:srgbClr val="000000"/>
                          </a:solidFill>
                          <a:effectLst/>
                          <a:latin typeface="Arial" panose="020B0604020202020204" pitchFamily="34" charset="0"/>
                        </a:rPr>
                        <a:t>Prevalencia VIH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s-MX" sz="1200" b="0" i="0" u="none" strike="noStrike" dirty="0">
                          <a:solidFill>
                            <a:srgbClr val="000000"/>
                          </a:solidFill>
                          <a:effectLst/>
                          <a:latin typeface="Arial" panose="020B0604020202020204" pitchFamily="34" charset="0"/>
                        </a:rPr>
                        <a:t>No total de casos existentes de pacientes de VIH/ Total, de población afiliada x 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1200" b="0" i="0" u="none" strike="noStrike" dirty="0">
                          <a:solidFill>
                            <a:srgbClr val="000000"/>
                          </a:solidFill>
                          <a:effectLst/>
                          <a:latin typeface="Arial" panose="020B0604020202020204" pitchFamily="34" charset="0"/>
                        </a:rPr>
                        <a:t>0,3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1200" b="0" i="0" u="none" strike="noStrike" dirty="0">
                          <a:solidFill>
                            <a:srgbClr val="000000"/>
                          </a:solidFill>
                          <a:effectLst/>
                          <a:latin typeface="Arial" panose="020B0604020202020204" pitchFamily="34" charset="0"/>
                        </a:rPr>
                        <a:t>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1200" b="0" i="0" u="none" strike="noStrike" dirty="0">
                          <a:solidFill>
                            <a:srgbClr val="000000"/>
                          </a:solidFill>
                          <a:effectLst/>
                          <a:latin typeface="Arial" panose="020B0604020202020204" pitchFamily="34" charset="0"/>
                        </a:rPr>
                        <a:t>SD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1200" b="0" i="0" u="none" strike="noStrike" dirty="0">
                          <a:solidFill>
                            <a:srgbClr val="000000"/>
                          </a:solidFill>
                          <a:effectLst/>
                          <a:latin typeface="Arial" panose="020B0604020202020204" pitchFamily="34" charset="0"/>
                        </a:rPr>
                        <a:t>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200" b="0" i="0" u="none" strike="noStrike" dirty="0">
                          <a:solidFill>
                            <a:srgbClr val="000000"/>
                          </a:solidFill>
                          <a:effectLst/>
                          <a:latin typeface="Arial" panose="020B0604020202020204" pitchFamily="34" charset="0"/>
                        </a:rPr>
                        <a:t>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200" b="0" i="0" u="none" strike="noStrike" dirty="0">
                          <a:solidFill>
                            <a:srgbClr val="000000"/>
                          </a:solidFill>
                          <a:effectLst/>
                          <a:latin typeface="Arial" panose="020B0604020202020204" pitchFamily="34" charset="0"/>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872810007"/>
                  </a:ext>
                </a:extLst>
              </a:tr>
              <a:tr h="752305">
                <a:tc vMerge="1">
                  <a:txBody>
                    <a:bodyPr/>
                    <a:lstStyle/>
                    <a:p>
                      <a:endParaRPr lang="es-CO"/>
                    </a:p>
                  </a:txBody>
                  <a:tcPr/>
                </a:tc>
                <a:tc>
                  <a:txBody>
                    <a:bodyPr/>
                    <a:lstStyle/>
                    <a:p>
                      <a:pPr algn="l" fontAlgn="ctr"/>
                      <a:r>
                        <a:rPr lang="es-CO" sz="1200" b="0" i="0" u="none" strike="noStrike" dirty="0">
                          <a:solidFill>
                            <a:srgbClr val="000000"/>
                          </a:solidFill>
                          <a:effectLst/>
                          <a:latin typeface="Arial" panose="020B0604020202020204" pitchFamily="34" charset="0"/>
                        </a:rPr>
                        <a:t>Incidencia VIH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s-MX" sz="1200" b="0" i="0" u="none" strike="noStrike" dirty="0">
                          <a:solidFill>
                            <a:srgbClr val="000000"/>
                          </a:solidFill>
                          <a:effectLst/>
                          <a:latin typeface="Arial" panose="020B0604020202020204" pitchFamily="34" charset="0"/>
                        </a:rPr>
                        <a:t>No de casos nuevos con patología de VIH/ Total, de población afiliada x 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1200" b="0" i="0" u="none" strike="noStrike" dirty="0">
                          <a:solidFill>
                            <a:srgbClr val="000000"/>
                          </a:solidFill>
                          <a:effectLst/>
                          <a:latin typeface="Arial" panose="020B0604020202020204" pitchFamily="34" charset="0"/>
                        </a:rPr>
                        <a:t>25,3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1200" b="0" i="0" u="none" strike="noStrike" dirty="0">
                          <a:solidFill>
                            <a:srgbClr val="000000"/>
                          </a:solidFill>
                          <a:effectLst/>
                          <a:latin typeface="Arial" panose="020B0604020202020204" pitchFamily="34" charset="0"/>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1200" b="0" i="0" u="none" strike="noStrike" dirty="0">
                          <a:solidFill>
                            <a:srgbClr val="000000"/>
                          </a:solidFill>
                          <a:effectLst/>
                          <a:latin typeface="Arial" panose="020B0604020202020204" pitchFamily="34" charset="0"/>
                        </a:rPr>
                        <a:t>SD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1200" b="0" i="0" u="none" strike="noStrike" dirty="0">
                          <a:solidFill>
                            <a:srgbClr val="000000"/>
                          </a:solidFill>
                          <a:effectLst/>
                          <a:latin typeface="Arial" panose="020B060402020202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200" b="0" i="0" u="none" strike="noStrike" dirty="0">
                          <a:solidFill>
                            <a:srgbClr val="000000"/>
                          </a:solidFill>
                          <a:effectLst/>
                          <a:latin typeface="Arial" panose="020B0604020202020204" pitchFamily="34" charset="0"/>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200" b="0" i="0" u="none" strike="noStrike" dirty="0">
                          <a:solidFill>
                            <a:srgbClr val="000000"/>
                          </a:solidFill>
                          <a:effectLst/>
                          <a:latin typeface="Arial" panose="020B0604020202020204" pitchFamily="34" charset="0"/>
                        </a:rPr>
                        <a:t>0,4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733017951"/>
                  </a:ext>
                </a:extLst>
              </a:tr>
              <a:tr h="695528">
                <a:tc rowSpan="2">
                  <a:txBody>
                    <a:bodyPr/>
                    <a:lstStyle/>
                    <a:p>
                      <a:pPr algn="ctr" fontAlgn="ctr"/>
                      <a:r>
                        <a:rPr lang="es-CO" sz="1200" b="0" i="0" u="none" strike="noStrike" dirty="0">
                          <a:solidFill>
                            <a:srgbClr val="000000"/>
                          </a:solidFill>
                          <a:effectLst/>
                          <a:latin typeface="Arial" panose="020B0604020202020204" pitchFamily="34" charset="0"/>
                        </a:rPr>
                        <a:t>Artritis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s-CO" sz="1200" b="0" i="0" u="none" strike="noStrike" dirty="0">
                          <a:solidFill>
                            <a:srgbClr val="000000"/>
                          </a:solidFill>
                          <a:effectLst/>
                          <a:latin typeface="Arial" panose="020B0604020202020204" pitchFamily="34" charset="0"/>
                        </a:rPr>
                        <a:t>Prevalencia Artritis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s-MX" sz="1200" b="0" i="0" u="none" strike="noStrike" dirty="0">
                          <a:solidFill>
                            <a:srgbClr val="000000"/>
                          </a:solidFill>
                          <a:effectLst/>
                          <a:latin typeface="Arial" panose="020B0604020202020204" pitchFamily="34" charset="0"/>
                        </a:rPr>
                        <a:t>No total de casos existentes de pacientes de Artritis/ Total, de población afiliada x 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1200" b="0" i="0" u="none" strike="noStrike" dirty="0">
                          <a:solidFill>
                            <a:srgbClr val="000000"/>
                          </a:solidFill>
                          <a:effectLst/>
                          <a:latin typeface="Arial" panose="020B0604020202020204" pitchFamily="34" charset="0"/>
                        </a:rPr>
                        <a:t>0,31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1200" b="0" i="0" u="none" strike="noStrike" dirty="0">
                          <a:solidFill>
                            <a:srgbClr val="000000"/>
                          </a:solidFill>
                          <a:effectLst/>
                          <a:latin typeface="Arial" panose="020B0604020202020204" pitchFamily="34" charset="0"/>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1200" b="0" i="0" u="none" strike="noStrike" dirty="0">
                          <a:solidFill>
                            <a:srgbClr val="000000"/>
                          </a:solidFill>
                          <a:effectLst/>
                          <a:latin typeface="Arial" panose="020B0604020202020204" pitchFamily="34" charset="0"/>
                        </a:rPr>
                        <a:t>SD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1200" b="0" i="0" u="none" strike="noStrike" dirty="0">
                          <a:solidFill>
                            <a:srgbClr val="000000"/>
                          </a:solidFill>
                          <a:effectLst/>
                          <a:latin typeface="Arial" panose="020B0604020202020204" pitchFamily="34" charset="0"/>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200" b="0" i="0" u="none" strike="noStrike" dirty="0">
                          <a:solidFill>
                            <a:srgbClr val="000000"/>
                          </a:solidFill>
                          <a:effectLst/>
                          <a:latin typeface="Arial" panose="020B0604020202020204" pitchFamily="34" charset="0"/>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200" b="0" i="0" u="none" strike="noStrike" dirty="0">
                          <a:solidFill>
                            <a:srgbClr val="000000"/>
                          </a:solidFill>
                          <a:effectLst/>
                          <a:latin typeface="Arial" panose="020B060402020202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882988443"/>
                  </a:ext>
                </a:extLst>
              </a:tr>
              <a:tr h="695528">
                <a:tc vMerge="1">
                  <a:txBody>
                    <a:bodyPr/>
                    <a:lstStyle/>
                    <a:p>
                      <a:endParaRPr lang="es-CO"/>
                    </a:p>
                  </a:txBody>
                  <a:tcPr/>
                </a:tc>
                <a:tc>
                  <a:txBody>
                    <a:bodyPr/>
                    <a:lstStyle/>
                    <a:p>
                      <a:pPr algn="l" fontAlgn="ctr"/>
                      <a:r>
                        <a:rPr lang="es-CO" sz="1200" b="0" i="0" u="none" strike="noStrike" dirty="0">
                          <a:solidFill>
                            <a:srgbClr val="000000"/>
                          </a:solidFill>
                          <a:effectLst/>
                          <a:latin typeface="Arial" panose="020B0604020202020204" pitchFamily="34" charset="0"/>
                        </a:rPr>
                        <a:t>Incidencia Artritis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s-MX" sz="1200" b="0" i="0" u="none" strike="noStrike" dirty="0">
                          <a:solidFill>
                            <a:srgbClr val="000000"/>
                          </a:solidFill>
                          <a:effectLst/>
                          <a:latin typeface="Arial" panose="020B0604020202020204" pitchFamily="34" charset="0"/>
                        </a:rPr>
                        <a:t>No de casos nuevos con patología de Artritis/ Total, de población afiliada x 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1200" b="0" i="0" u="none" strike="noStrike" dirty="0">
                          <a:solidFill>
                            <a:srgbClr val="000000"/>
                          </a:solidFill>
                          <a:effectLst/>
                          <a:latin typeface="Arial" panose="020B0604020202020204" pitchFamily="34" charset="0"/>
                        </a:rPr>
                        <a:t>13,78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1200" b="0" i="0" u="none" strike="noStrike" dirty="0">
                          <a:solidFill>
                            <a:srgbClr val="000000"/>
                          </a:solidFill>
                          <a:effectLst/>
                          <a:latin typeface="Arial" panose="020B0604020202020204" pitchFamily="34" charset="0"/>
                        </a:rPr>
                        <a:t>SD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1200" b="0" i="0" u="none" strike="noStrike" dirty="0">
                          <a:solidFill>
                            <a:srgbClr val="000000"/>
                          </a:solidFill>
                          <a:effectLst/>
                          <a:latin typeface="Arial" panose="020B0604020202020204" pitchFamily="34" charset="0"/>
                        </a:rPr>
                        <a:t>SD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1200" b="0" i="0" u="none" strike="noStrike" dirty="0">
                          <a:solidFill>
                            <a:srgbClr val="000000"/>
                          </a:solidFill>
                          <a:effectLst/>
                          <a:latin typeface="Arial" panose="020B0604020202020204" pitchFamily="34" charset="0"/>
                        </a:rPr>
                        <a:t>0,1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200" b="0" i="0" u="none" strike="noStrike" dirty="0">
                          <a:solidFill>
                            <a:srgbClr val="000000"/>
                          </a:solidFill>
                          <a:effectLst/>
                          <a:latin typeface="Arial" panose="020B060402020202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200" b="0" i="0" u="none" strike="noStrike" dirty="0">
                          <a:solidFill>
                            <a:srgbClr val="000000"/>
                          </a:solidFill>
                          <a:effectLst/>
                          <a:latin typeface="Arial" panose="020B0604020202020204" pitchFamily="34" charset="0"/>
                        </a:rPr>
                        <a:t>0,08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997051440"/>
                  </a:ext>
                </a:extLst>
              </a:tr>
              <a:tr h="723916">
                <a:tc rowSpan="2">
                  <a:txBody>
                    <a:bodyPr/>
                    <a:lstStyle/>
                    <a:p>
                      <a:pPr algn="ctr" fontAlgn="ctr"/>
                      <a:r>
                        <a:rPr lang="es-CO" sz="1200" b="0" i="0" u="none" strike="noStrike" dirty="0">
                          <a:solidFill>
                            <a:srgbClr val="000000"/>
                          </a:solidFill>
                          <a:effectLst/>
                          <a:latin typeface="Arial" panose="020B0604020202020204" pitchFamily="34" charset="0"/>
                        </a:rPr>
                        <a:t>Hemofilia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s-CO" sz="1200" b="0" i="0" u="none" strike="noStrike" dirty="0">
                          <a:solidFill>
                            <a:srgbClr val="000000"/>
                          </a:solidFill>
                          <a:effectLst/>
                          <a:latin typeface="Arial" panose="020B0604020202020204" pitchFamily="34" charset="0"/>
                        </a:rPr>
                        <a:t>Prevalencia Hemofilia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s-MX" sz="1200" b="0" i="0" u="none" strike="noStrike" dirty="0">
                          <a:solidFill>
                            <a:srgbClr val="000000"/>
                          </a:solidFill>
                          <a:effectLst/>
                          <a:latin typeface="Arial" panose="020B0604020202020204" pitchFamily="34" charset="0"/>
                        </a:rPr>
                        <a:t>No total de casos existentes de pacientes de hemofilia / Total, de población afiliada x 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1200" b="0" i="0" u="none" strike="noStrike" dirty="0">
                          <a:solidFill>
                            <a:srgbClr val="000000"/>
                          </a:solidFill>
                          <a:effectLst/>
                          <a:latin typeface="Arial" panose="020B0604020202020204" pitchFamily="34" charset="0"/>
                        </a:rPr>
                        <a:t>10,34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1200" b="0" i="0" u="none" strike="noStrike" dirty="0">
                          <a:solidFill>
                            <a:srgbClr val="000000"/>
                          </a:solidFill>
                          <a:effectLst/>
                          <a:latin typeface="Arial" panose="020B0604020202020204" pitchFamily="34" charset="0"/>
                        </a:rPr>
                        <a:t>SD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1200" b="0" i="0" u="none" strike="noStrike" dirty="0">
                          <a:solidFill>
                            <a:srgbClr val="000000"/>
                          </a:solidFill>
                          <a:effectLst/>
                          <a:latin typeface="Arial" panose="020B0604020202020204" pitchFamily="34" charset="0"/>
                        </a:rPr>
                        <a:t>SD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1200" b="0" i="0" u="none" strike="noStrike" dirty="0">
                          <a:solidFill>
                            <a:srgbClr val="000000"/>
                          </a:solidFill>
                          <a:effectLst/>
                          <a:latin typeface="Arial" panose="020B060402020202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200" b="0" i="0" u="none" strike="noStrike" dirty="0">
                          <a:solidFill>
                            <a:srgbClr val="000000"/>
                          </a:solidFill>
                          <a:effectLst/>
                          <a:latin typeface="Arial" panose="020B060402020202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200" b="0" i="0" u="none" strike="noStrike" dirty="0">
                          <a:solidFill>
                            <a:srgbClr val="000000"/>
                          </a:solidFill>
                          <a:effectLst/>
                          <a:latin typeface="Arial" panose="020B0604020202020204" pitchFamily="34" charset="0"/>
                        </a:rPr>
                        <a:t>0,4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829963742"/>
                  </a:ext>
                </a:extLst>
              </a:tr>
              <a:tr h="695528">
                <a:tc vMerge="1">
                  <a:txBody>
                    <a:bodyPr/>
                    <a:lstStyle/>
                    <a:p>
                      <a:endParaRPr lang="es-CO"/>
                    </a:p>
                  </a:txBody>
                  <a:tcPr/>
                </a:tc>
                <a:tc>
                  <a:txBody>
                    <a:bodyPr/>
                    <a:lstStyle/>
                    <a:p>
                      <a:pPr algn="l" fontAlgn="ctr"/>
                      <a:r>
                        <a:rPr lang="es-CO" sz="1200" b="0" i="0" u="none" strike="noStrike" dirty="0">
                          <a:solidFill>
                            <a:srgbClr val="000000"/>
                          </a:solidFill>
                          <a:effectLst/>
                          <a:latin typeface="Arial" panose="020B0604020202020204" pitchFamily="34" charset="0"/>
                        </a:rPr>
                        <a:t>Incidencia Hemofilia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s-MX" sz="1200" b="0" i="0" u="none" strike="noStrike" dirty="0">
                          <a:solidFill>
                            <a:srgbClr val="000000"/>
                          </a:solidFill>
                          <a:effectLst/>
                          <a:latin typeface="Arial" panose="020B0604020202020204" pitchFamily="34" charset="0"/>
                        </a:rPr>
                        <a:t>No de casos nuevos con patología de hemofilia / Total, de población afiliada x 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1200" b="0" i="0" u="none" strike="noStrike" dirty="0">
                          <a:solidFill>
                            <a:srgbClr val="000000"/>
                          </a:solidFill>
                          <a:effectLst/>
                          <a:latin typeface="Arial" panose="020B0604020202020204" pitchFamily="34" charset="0"/>
                        </a:rPr>
                        <a:t>1,18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1200" b="0" i="0" u="none" strike="noStrike" dirty="0">
                          <a:solidFill>
                            <a:srgbClr val="000000"/>
                          </a:solidFill>
                          <a:effectLst/>
                          <a:latin typeface="Arial" panose="020B0604020202020204" pitchFamily="34" charset="0"/>
                        </a:rPr>
                        <a:t>SD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1200" b="0" i="0" u="none" strike="noStrike" dirty="0">
                          <a:solidFill>
                            <a:srgbClr val="000000"/>
                          </a:solidFill>
                          <a:effectLst/>
                          <a:latin typeface="Arial" panose="020B0604020202020204" pitchFamily="34" charset="0"/>
                        </a:rPr>
                        <a:t>SD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1200" b="0" i="0" u="none" strike="noStrike" dirty="0">
                          <a:solidFill>
                            <a:srgbClr val="000000"/>
                          </a:solidFill>
                          <a:effectLst/>
                          <a:latin typeface="Arial" panose="020B060402020202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200" b="0" i="0" u="none" strike="noStrike" dirty="0">
                          <a:solidFill>
                            <a:srgbClr val="000000"/>
                          </a:solidFill>
                          <a:effectLst/>
                          <a:latin typeface="Arial" panose="020B060402020202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200" b="0" i="0" u="none" strike="noStrike" dirty="0">
                          <a:solidFill>
                            <a:srgbClr val="000000"/>
                          </a:solidFill>
                          <a:effectLst/>
                          <a:latin typeface="Arial" panose="020B0604020202020204" pitchFamily="34" charset="0"/>
                        </a:rPr>
                        <a:t>0,1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292681335"/>
                  </a:ext>
                </a:extLst>
              </a:tr>
            </a:tbl>
          </a:graphicData>
        </a:graphic>
      </p:graphicFrame>
    </p:spTree>
    <p:extLst>
      <p:ext uri="{BB962C8B-B14F-4D97-AF65-F5344CB8AC3E}">
        <p14:creationId xmlns:p14="http://schemas.microsoft.com/office/powerpoint/2010/main" val="6443804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Descripción generada automáticamente">
            <a:extLst>
              <a:ext uri="{FF2B5EF4-FFF2-40B4-BE49-F238E27FC236}">
                <a16:creationId xmlns:a16="http://schemas.microsoft.com/office/drawing/2014/main" id="{1BC20CFF-FBF0-0E75-4304-4424B6C82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5" name="Tabla 4">
            <a:extLst>
              <a:ext uri="{FF2B5EF4-FFF2-40B4-BE49-F238E27FC236}">
                <a16:creationId xmlns:a16="http://schemas.microsoft.com/office/drawing/2014/main" id="{9A9266D5-2E08-CE79-447F-1FF602C1AF2E}"/>
              </a:ext>
            </a:extLst>
          </p:cNvPr>
          <p:cNvGraphicFramePr>
            <a:graphicFrameLocks noGrp="1"/>
          </p:cNvGraphicFramePr>
          <p:nvPr/>
        </p:nvGraphicFramePr>
        <p:xfrm>
          <a:off x="665018" y="925099"/>
          <a:ext cx="10571019" cy="343717"/>
        </p:xfrm>
        <a:graphic>
          <a:graphicData uri="http://schemas.openxmlformats.org/drawingml/2006/table">
            <a:tbl>
              <a:tblPr/>
              <a:tblGrid>
                <a:gridCol w="835379">
                  <a:extLst>
                    <a:ext uri="{9D8B030D-6E8A-4147-A177-3AD203B41FA5}">
                      <a16:colId xmlns:a16="http://schemas.microsoft.com/office/drawing/2014/main" val="1250261514"/>
                    </a:ext>
                  </a:extLst>
                </a:gridCol>
                <a:gridCol w="2074523">
                  <a:extLst>
                    <a:ext uri="{9D8B030D-6E8A-4147-A177-3AD203B41FA5}">
                      <a16:colId xmlns:a16="http://schemas.microsoft.com/office/drawing/2014/main" val="3772945798"/>
                    </a:ext>
                  </a:extLst>
                </a:gridCol>
                <a:gridCol w="2784594">
                  <a:extLst>
                    <a:ext uri="{9D8B030D-6E8A-4147-A177-3AD203B41FA5}">
                      <a16:colId xmlns:a16="http://schemas.microsoft.com/office/drawing/2014/main" val="2246780190"/>
                    </a:ext>
                  </a:extLst>
                </a:gridCol>
                <a:gridCol w="835379">
                  <a:extLst>
                    <a:ext uri="{9D8B030D-6E8A-4147-A177-3AD203B41FA5}">
                      <a16:colId xmlns:a16="http://schemas.microsoft.com/office/drawing/2014/main" val="3890877727"/>
                    </a:ext>
                  </a:extLst>
                </a:gridCol>
                <a:gridCol w="835379">
                  <a:extLst>
                    <a:ext uri="{9D8B030D-6E8A-4147-A177-3AD203B41FA5}">
                      <a16:colId xmlns:a16="http://schemas.microsoft.com/office/drawing/2014/main" val="2003942034"/>
                    </a:ext>
                  </a:extLst>
                </a:gridCol>
                <a:gridCol w="835379">
                  <a:extLst>
                    <a:ext uri="{9D8B030D-6E8A-4147-A177-3AD203B41FA5}">
                      <a16:colId xmlns:a16="http://schemas.microsoft.com/office/drawing/2014/main" val="1270926080"/>
                    </a:ext>
                  </a:extLst>
                </a:gridCol>
                <a:gridCol w="821455">
                  <a:extLst>
                    <a:ext uri="{9D8B030D-6E8A-4147-A177-3AD203B41FA5}">
                      <a16:colId xmlns:a16="http://schemas.microsoft.com/office/drawing/2014/main" val="995938323"/>
                    </a:ext>
                  </a:extLst>
                </a:gridCol>
                <a:gridCol w="783167">
                  <a:extLst>
                    <a:ext uri="{9D8B030D-6E8A-4147-A177-3AD203B41FA5}">
                      <a16:colId xmlns:a16="http://schemas.microsoft.com/office/drawing/2014/main" val="3307738565"/>
                    </a:ext>
                  </a:extLst>
                </a:gridCol>
                <a:gridCol w="765764">
                  <a:extLst>
                    <a:ext uri="{9D8B030D-6E8A-4147-A177-3AD203B41FA5}">
                      <a16:colId xmlns:a16="http://schemas.microsoft.com/office/drawing/2014/main" val="3803310082"/>
                    </a:ext>
                  </a:extLst>
                </a:gridCol>
              </a:tblGrid>
              <a:tr h="343717">
                <a:tc>
                  <a:txBody>
                    <a:bodyPr/>
                    <a:lstStyle/>
                    <a:p>
                      <a:pPr algn="ctr" fontAlgn="ctr"/>
                      <a:r>
                        <a:rPr lang="es-CO" sz="700" b="1" i="0" u="none" strike="noStrike" dirty="0">
                          <a:solidFill>
                            <a:srgbClr val="000000"/>
                          </a:solidFill>
                          <a:effectLst/>
                          <a:latin typeface="Arial" panose="020B0604020202020204" pitchFamily="34" charset="0"/>
                        </a:rPr>
                        <a:t>PROGRAMA/DIMENSIÓN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s-CO" sz="700" b="1" i="0" u="none" strike="noStrike" dirty="0">
                          <a:solidFill>
                            <a:srgbClr val="000000"/>
                          </a:solidFill>
                          <a:effectLst/>
                          <a:latin typeface="Arial" panose="020B0604020202020204" pitchFamily="34" charset="0"/>
                        </a:rPr>
                        <a:t>NOMBRE DEL INDICADOR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s-CO" sz="700" b="1" i="0" u="none" strike="noStrike" dirty="0">
                          <a:solidFill>
                            <a:srgbClr val="000000"/>
                          </a:solidFill>
                          <a:effectLst/>
                          <a:latin typeface="Arial" panose="020B0604020202020204" pitchFamily="34" charset="0"/>
                        </a:rPr>
                        <a:t>FORMULA DEL INDICADOR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s-CO" sz="600" b="1" i="0" u="none" strike="noStrike" dirty="0">
                          <a:solidFill>
                            <a:srgbClr val="000000"/>
                          </a:solidFill>
                          <a:effectLst/>
                          <a:latin typeface="Arial" panose="020B0604020202020204" pitchFamily="34" charset="0"/>
                        </a:rPr>
                        <a:t>META PAIS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s-CO" sz="600" b="1" i="0" u="none" strike="noStrike" dirty="0">
                          <a:solidFill>
                            <a:srgbClr val="000000"/>
                          </a:solidFill>
                          <a:effectLst/>
                          <a:latin typeface="Arial" panose="020B0604020202020204" pitchFamily="34" charset="0"/>
                        </a:rPr>
                        <a:t>LINEA BASE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s-CO" sz="600" b="1" i="0" u="none" strike="noStrike" dirty="0">
                          <a:solidFill>
                            <a:srgbClr val="000000"/>
                          </a:solidFill>
                          <a:effectLst/>
                          <a:latin typeface="Arial" panose="020B0604020202020204" pitchFamily="34" charset="0"/>
                        </a:rPr>
                        <a:t>META EPS 2023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s-CO" sz="600" b="1" i="0" u="none" strike="noStrike" dirty="0">
                          <a:solidFill>
                            <a:srgbClr val="000000"/>
                          </a:solidFill>
                          <a:effectLst/>
                          <a:latin typeface="Arial" panose="020B0604020202020204" pitchFamily="34" charset="0"/>
                        </a:rPr>
                        <a:t>RESULTADO 2021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s-CO" sz="600" b="1" i="0" u="none" strike="noStrike" dirty="0">
                          <a:solidFill>
                            <a:srgbClr val="000000"/>
                          </a:solidFill>
                          <a:effectLst/>
                          <a:latin typeface="Arial" panose="020B0604020202020204" pitchFamily="34" charset="0"/>
                        </a:rPr>
                        <a:t>RESULTADO 2022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s-CO" sz="600" b="1" i="0" u="none" strike="noStrike" dirty="0">
                          <a:solidFill>
                            <a:srgbClr val="000000"/>
                          </a:solidFill>
                          <a:effectLst/>
                          <a:latin typeface="Arial" panose="020B0604020202020204" pitchFamily="34" charset="0"/>
                        </a:rPr>
                        <a:t>RESULTADO 2023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3218282992"/>
                  </a:ext>
                </a:extLst>
              </a:tr>
            </a:tbl>
          </a:graphicData>
        </a:graphic>
      </p:graphicFrame>
      <p:graphicFrame>
        <p:nvGraphicFramePr>
          <p:cNvPr id="9" name="Tabla 8">
            <a:extLst>
              <a:ext uri="{FF2B5EF4-FFF2-40B4-BE49-F238E27FC236}">
                <a16:creationId xmlns:a16="http://schemas.microsoft.com/office/drawing/2014/main" id="{259136C3-778B-CE9A-F6E3-50E26BA595E5}"/>
              </a:ext>
            </a:extLst>
          </p:cNvPr>
          <p:cNvGraphicFramePr>
            <a:graphicFrameLocks noGrp="1"/>
          </p:cNvGraphicFramePr>
          <p:nvPr/>
        </p:nvGraphicFramePr>
        <p:xfrm>
          <a:off x="665018" y="1268816"/>
          <a:ext cx="10571018" cy="4198655"/>
        </p:xfrm>
        <a:graphic>
          <a:graphicData uri="http://schemas.openxmlformats.org/drawingml/2006/table">
            <a:tbl>
              <a:tblPr/>
              <a:tblGrid>
                <a:gridCol w="864116">
                  <a:extLst>
                    <a:ext uri="{9D8B030D-6E8A-4147-A177-3AD203B41FA5}">
                      <a16:colId xmlns:a16="http://schemas.microsoft.com/office/drawing/2014/main" val="2513708117"/>
                    </a:ext>
                  </a:extLst>
                </a:gridCol>
                <a:gridCol w="2031484">
                  <a:extLst>
                    <a:ext uri="{9D8B030D-6E8A-4147-A177-3AD203B41FA5}">
                      <a16:colId xmlns:a16="http://schemas.microsoft.com/office/drawing/2014/main" val="2716407806"/>
                    </a:ext>
                  </a:extLst>
                </a:gridCol>
                <a:gridCol w="2798618">
                  <a:extLst>
                    <a:ext uri="{9D8B030D-6E8A-4147-A177-3AD203B41FA5}">
                      <a16:colId xmlns:a16="http://schemas.microsoft.com/office/drawing/2014/main" val="2947777587"/>
                    </a:ext>
                  </a:extLst>
                </a:gridCol>
                <a:gridCol w="831273">
                  <a:extLst>
                    <a:ext uri="{9D8B030D-6E8A-4147-A177-3AD203B41FA5}">
                      <a16:colId xmlns:a16="http://schemas.microsoft.com/office/drawing/2014/main" val="3469201714"/>
                    </a:ext>
                  </a:extLst>
                </a:gridCol>
                <a:gridCol w="858982">
                  <a:extLst>
                    <a:ext uri="{9D8B030D-6E8A-4147-A177-3AD203B41FA5}">
                      <a16:colId xmlns:a16="http://schemas.microsoft.com/office/drawing/2014/main" val="245961027"/>
                    </a:ext>
                  </a:extLst>
                </a:gridCol>
                <a:gridCol w="831273">
                  <a:extLst>
                    <a:ext uri="{9D8B030D-6E8A-4147-A177-3AD203B41FA5}">
                      <a16:colId xmlns:a16="http://schemas.microsoft.com/office/drawing/2014/main" val="3282304355"/>
                    </a:ext>
                  </a:extLst>
                </a:gridCol>
                <a:gridCol w="803563">
                  <a:extLst>
                    <a:ext uri="{9D8B030D-6E8A-4147-A177-3AD203B41FA5}">
                      <a16:colId xmlns:a16="http://schemas.microsoft.com/office/drawing/2014/main" val="4071832844"/>
                    </a:ext>
                  </a:extLst>
                </a:gridCol>
                <a:gridCol w="775855">
                  <a:extLst>
                    <a:ext uri="{9D8B030D-6E8A-4147-A177-3AD203B41FA5}">
                      <a16:colId xmlns:a16="http://schemas.microsoft.com/office/drawing/2014/main" val="1250029454"/>
                    </a:ext>
                  </a:extLst>
                </a:gridCol>
                <a:gridCol w="775854">
                  <a:extLst>
                    <a:ext uri="{9D8B030D-6E8A-4147-A177-3AD203B41FA5}">
                      <a16:colId xmlns:a16="http://schemas.microsoft.com/office/drawing/2014/main" val="2145856830"/>
                    </a:ext>
                  </a:extLst>
                </a:gridCol>
              </a:tblGrid>
              <a:tr h="395300">
                <a:tc rowSpan="7">
                  <a:txBody>
                    <a:bodyPr/>
                    <a:lstStyle/>
                    <a:p>
                      <a:pPr algn="ctr" fontAlgn="ctr"/>
                      <a:r>
                        <a:rPr lang="es-CO" sz="800" b="0" i="0" u="none" strike="noStrike" dirty="0">
                          <a:solidFill>
                            <a:srgbClr val="000000"/>
                          </a:solidFill>
                          <a:effectLst/>
                          <a:latin typeface="Arial" panose="020B0604020202020204" pitchFamily="34" charset="0"/>
                        </a:rPr>
                        <a:t>Cáncer</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s-CO" sz="800" b="0" i="0" u="none" strike="noStrike" dirty="0">
                          <a:solidFill>
                            <a:srgbClr val="000000"/>
                          </a:solidFill>
                          <a:effectLst/>
                          <a:latin typeface="Arial" panose="020B0604020202020204" pitchFamily="34" charset="0"/>
                        </a:rPr>
                        <a:t>Incidencia cáncer</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s-MX" sz="800" b="0" i="0" u="none" strike="noStrike" dirty="0">
                          <a:solidFill>
                            <a:srgbClr val="000000"/>
                          </a:solidFill>
                          <a:effectLst/>
                          <a:latin typeface="Arial" panose="020B0604020202020204" pitchFamily="34" charset="0"/>
                        </a:rPr>
                        <a:t>No de casos nuevos con patología cáncer / Total, de población afiliada x 100.000</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SD</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SD</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SD</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No priorizado</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No priorizado</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3,49</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0935449"/>
                  </a:ext>
                </a:extLst>
              </a:tr>
              <a:tr h="395300">
                <a:tc vMerge="1">
                  <a:txBody>
                    <a:bodyPr/>
                    <a:lstStyle/>
                    <a:p>
                      <a:endParaRPr lang="es-CO"/>
                    </a:p>
                  </a:txBody>
                  <a:tcPr/>
                </a:tc>
                <a:tc>
                  <a:txBody>
                    <a:bodyPr/>
                    <a:lstStyle/>
                    <a:p>
                      <a:pPr algn="l" fontAlgn="ctr"/>
                      <a:r>
                        <a:rPr lang="es-CO" sz="800" b="0" i="0" u="none" strike="noStrike" dirty="0">
                          <a:solidFill>
                            <a:srgbClr val="000000"/>
                          </a:solidFill>
                          <a:effectLst/>
                          <a:latin typeface="Arial" panose="020B0604020202020204" pitchFamily="34" charset="0"/>
                        </a:rPr>
                        <a:t>Prevalencia cáncer</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s-MX" sz="800" b="0" i="0" u="none" strike="noStrike" dirty="0">
                          <a:solidFill>
                            <a:srgbClr val="000000"/>
                          </a:solidFill>
                          <a:effectLst/>
                          <a:latin typeface="Arial" panose="020B0604020202020204" pitchFamily="34" charset="0"/>
                        </a:rPr>
                        <a:t>No total de casos existentes de pacientes de cáncer / Total, de población afiliada x 100.000</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SD</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SD</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SD</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No priorizado</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No priorizado</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473</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0131294"/>
                  </a:ext>
                </a:extLst>
              </a:tr>
              <a:tr h="781822">
                <a:tc vMerge="1">
                  <a:txBody>
                    <a:bodyPr/>
                    <a:lstStyle/>
                    <a:p>
                      <a:endParaRPr lang="es-CO"/>
                    </a:p>
                  </a:txBody>
                  <a:tcPr/>
                </a:tc>
                <a:tc>
                  <a:txBody>
                    <a:bodyPr/>
                    <a:lstStyle/>
                    <a:p>
                      <a:pPr algn="l" fontAlgn="ctr"/>
                      <a:r>
                        <a:rPr lang="es-MX" sz="800" b="0" i="0" u="none" strike="noStrike" dirty="0">
                          <a:solidFill>
                            <a:srgbClr val="000000"/>
                          </a:solidFill>
                          <a:effectLst/>
                          <a:latin typeface="Arial" panose="020B0604020202020204" pitchFamily="34" charset="0"/>
                        </a:rPr>
                        <a:t>Tiempo promedio entre la remisión de las mujeres con diagnostico presuntivo de cáncer de mama y la confirmación del diagnóstico de cáncer de mama de casos incidentes</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s-MX" sz="800" b="0" i="0" u="none" strike="noStrike" dirty="0">
                          <a:solidFill>
                            <a:srgbClr val="000000"/>
                          </a:solidFill>
                          <a:effectLst/>
                          <a:latin typeface="Arial" panose="020B0604020202020204" pitchFamily="34" charset="0"/>
                        </a:rPr>
                        <a:t>Sumatoria de la diferencia de días calendario entre la fecha de diagnóstico de cáncer de mama y la fecha de remisión con diagnóstico presuntivo/ Número total de casos de cáncer de mama diagnosticados en el periodo</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&lt; 30 días</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17 días</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&lt;30 días</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No priorizado</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17 días</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800" b="0" i="0" u="none" strike="noStrike" dirty="0">
                          <a:solidFill>
                            <a:srgbClr val="000000"/>
                          </a:solidFill>
                          <a:effectLst/>
                          <a:latin typeface="Arial" panose="020B0604020202020204" pitchFamily="34" charset="0"/>
                        </a:rPr>
                        <a:t>15,6 días</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657796573"/>
                  </a:ext>
                </a:extLst>
              </a:tr>
              <a:tr h="677817">
                <a:tc vMerge="1">
                  <a:txBody>
                    <a:bodyPr/>
                    <a:lstStyle/>
                    <a:p>
                      <a:endParaRPr lang="es-CO"/>
                    </a:p>
                  </a:txBody>
                  <a:tcPr/>
                </a:tc>
                <a:tc>
                  <a:txBody>
                    <a:bodyPr/>
                    <a:lstStyle/>
                    <a:p>
                      <a:pPr algn="l" fontAlgn="ctr"/>
                      <a:r>
                        <a:rPr lang="es-MX" sz="800" b="0" i="0" u="none" strike="noStrike" dirty="0">
                          <a:solidFill>
                            <a:srgbClr val="000000"/>
                          </a:solidFill>
                          <a:effectLst/>
                          <a:latin typeface="Arial" panose="020B0604020202020204" pitchFamily="34" charset="0"/>
                        </a:rPr>
                        <a:t>Tiempo promedio de espera para el inicio del tratamiento en cáncer de mama</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s-MX" sz="800" b="0" i="0" u="none" strike="noStrike" dirty="0">
                          <a:solidFill>
                            <a:srgbClr val="000000"/>
                          </a:solidFill>
                          <a:effectLst/>
                          <a:latin typeface="Arial" panose="020B0604020202020204" pitchFamily="34" charset="0"/>
                        </a:rPr>
                        <a:t>Sumatoria de la diferencia de días calendario entre fecha de inicio de tratamiento y fecha de diagnóstico de cáncer de mama incidentes/ Número total de casos de cáncer de mama diagnosticados en el periodo</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&lt; 15 días</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28 días</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20 días</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No priorizado</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22 días</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800" b="0" i="0" u="none" strike="noStrike" dirty="0">
                          <a:solidFill>
                            <a:srgbClr val="000000"/>
                          </a:solidFill>
                          <a:effectLst/>
                          <a:latin typeface="Arial" panose="020B0604020202020204" pitchFamily="34" charset="0"/>
                        </a:rPr>
                        <a:t>5,4 días</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709365141"/>
                  </a:ext>
                </a:extLst>
              </a:tr>
              <a:tr h="512618">
                <a:tc vMerge="1">
                  <a:txBody>
                    <a:bodyPr/>
                    <a:lstStyle/>
                    <a:p>
                      <a:endParaRPr lang="es-CO"/>
                    </a:p>
                  </a:txBody>
                  <a:tcPr/>
                </a:tc>
                <a:tc>
                  <a:txBody>
                    <a:bodyPr/>
                    <a:lstStyle/>
                    <a:p>
                      <a:pPr algn="just" fontAlgn="ctr"/>
                      <a:r>
                        <a:rPr lang="es-CO" sz="800" b="0" i="0" u="none" strike="noStrike" dirty="0">
                          <a:solidFill>
                            <a:srgbClr val="000000"/>
                          </a:solidFill>
                          <a:effectLst/>
                          <a:latin typeface="Arial" panose="020B0604020202020204" pitchFamily="34" charset="0"/>
                        </a:rPr>
                        <a:t>Tasa de incidencia de tumor maligno invasivo de cérvix</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s-MX" sz="800" b="0" i="0" u="none" strike="noStrike" dirty="0">
                          <a:solidFill>
                            <a:srgbClr val="000000"/>
                          </a:solidFill>
                          <a:effectLst/>
                          <a:latin typeface="Arial" panose="020B0604020202020204" pitchFamily="34" charset="0"/>
                        </a:rPr>
                        <a:t>Número de casos nuevos de cáncer de cérvix en estadio invasivo / Número total de mujeres afiliadas</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SD</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9</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SD</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No priorizado</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9</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0,48</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2126421"/>
                  </a:ext>
                </a:extLst>
              </a:tr>
              <a:tr h="781822">
                <a:tc vMerge="1">
                  <a:txBody>
                    <a:bodyPr/>
                    <a:lstStyle/>
                    <a:p>
                      <a:endParaRPr lang="es-CO"/>
                    </a:p>
                  </a:txBody>
                  <a:tcPr/>
                </a:tc>
                <a:tc>
                  <a:txBody>
                    <a:bodyPr/>
                    <a:lstStyle/>
                    <a:p>
                      <a:pPr algn="l" fontAlgn="ctr"/>
                      <a:r>
                        <a:rPr lang="es-MX" sz="800" b="0" i="0" u="none" strike="noStrike" dirty="0">
                          <a:solidFill>
                            <a:srgbClr val="000000"/>
                          </a:solidFill>
                          <a:effectLst/>
                          <a:latin typeface="Arial" panose="020B0604020202020204" pitchFamily="34" charset="0"/>
                        </a:rPr>
                        <a:t>Tiempo promedio de espera para el inicio del tratamiento en cáncer de cuello uterino</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s-MX" sz="800" b="0" i="0" u="none" strike="noStrike" dirty="0">
                          <a:solidFill>
                            <a:srgbClr val="000000"/>
                          </a:solidFill>
                          <a:effectLst/>
                          <a:latin typeface="Arial" panose="020B0604020202020204" pitchFamily="34" charset="0"/>
                        </a:rPr>
                        <a:t>Sumatoria de la diferencia de días calendario entre fecha de inicio de tratamiento y fecha de diagnóstico de cáncer de cuello uterino/ Número total de casos de cáncer de cuello uterino diagnosticados en el periodo</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&lt; 15 días</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35 días</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&lt;25 días</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No priorizado</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35 días</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800" b="0" i="0" u="none" strike="noStrike" dirty="0">
                          <a:solidFill>
                            <a:srgbClr val="000000"/>
                          </a:solidFill>
                          <a:effectLst/>
                          <a:latin typeface="Arial" panose="020B0604020202020204" pitchFamily="34" charset="0"/>
                        </a:rPr>
                        <a:t>33 días</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542272894"/>
                  </a:ext>
                </a:extLst>
              </a:tr>
              <a:tr h="653976">
                <a:tc vMerge="1">
                  <a:txBody>
                    <a:bodyPr/>
                    <a:lstStyle/>
                    <a:p>
                      <a:endParaRPr lang="es-CO"/>
                    </a:p>
                  </a:txBody>
                  <a:tcPr/>
                </a:tc>
                <a:tc>
                  <a:txBody>
                    <a:bodyPr/>
                    <a:lstStyle/>
                    <a:p>
                      <a:pPr algn="l" fontAlgn="ctr"/>
                      <a:r>
                        <a:rPr lang="es-MX" sz="800" b="0" i="0" u="none" strike="noStrike" dirty="0">
                          <a:solidFill>
                            <a:srgbClr val="000000"/>
                          </a:solidFill>
                          <a:effectLst/>
                          <a:latin typeface="Arial" panose="020B0604020202020204" pitchFamily="34" charset="0"/>
                        </a:rPr>
                        <a:t>Tiempo promedio de espera para el inicio del tratamiento en cáncer de próstata</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s-MX" sz="800" b="0" i="0" u="none" strike="noStrike" dirty="0">
                          <a:solidFill>
                            <a:srgbClr val="000000"/>
                          </a:solidFill>
                          <a:effectLst/>
                          <a:latin typeface="Arial" panose="020B0604020202020204" pitchFamily="34" charset="0"/>
                        </a:rPr>
                        <a:t>Sumatoria de la diferencia de días calendario entre fecha de inicio de tratamiento y fecha de diagnóstico de cáncer de próstata en el periodo/ Número total de casos de cáncer de próstata diagnosticados en el periodo</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&lt; 30 días</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26 días</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18 días </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No priorizado</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800" b="0" i="0" u="none" strike="noStrike" dirty="0">
                          <a:solidFill>
                            <a:srgbClr val="000000"/>
                          </a:solidFill>
                          <a:effectLst/>
                          <a:latin typeface="Arial" panose="020B0604020202020204" pitchFamily="34" charset="0"/>
                        </a:rPr>
                        <a:t>14 días</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MX" sz="800" b="0" i="0" u="none" strike="noStrike" dirty="0">
                          <a:solidFill>
                            <a:srgbClr val="000000"/>
                          </a:solidFill>
                          <a:effectLst/>
                          <a:latin typeface="Arial" panose="020B0604020202020204" pitchFamily="34" charset="0"/>
                        </a:rPr>
                        <a:t>No se presentan casos durante el periodo reportado</a:t>
                      </a:r>
                    </a:p>
                  </a:txBody>
                  <a:tcPr marL="8307" marR="8307" marT="8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87528942"/>
                  </a:ext>
                </a:extLst>
              </a:tr>
            </a:tbl>
          </a:graphicData>
        </a:graphic>
      </p:graphicFrame>
      <p:sp>
        <p:nvSpPr>
          <p:cNvPr id="8" name="Marcador de texto 1">
            <a:extLst>
              <a:ext uri="{FF2B5EF4-FFF2-40B4-BE49-F238E27FC236}">
                <a16:creationId xmlns:a16="http://schemas.microsoft.com/office/drawing/2014/main" id="{51E6DB9A-D8EA-DF85-8666-F3C2F1D6645E}"/>
              </a:ext>
            </a:extLst>
          </p:cNvPr>
          <p:cNvSpPr>
            <a:spLocks noGrp="1"/>
          </p:cNvSpPr>
          <p:nvPr>
            <p:ph type="body" idx="1"/>
          </p:nvPr>
        </p:nvSpPr>
        <p:spPr>
          <a:xfrm>
            <a:off x="1932710" y="251520"/>
            <a:ext cx="7689273" cy="343717"/>
          </a:xfrm>
        </p:spPr>
        <p:txBody>
          <a:bodyPr/>
          <a:lstStyle/>
          <a:p>
            <a:pPr marL="1828755" lvl="3" indent="0" algn="ctr">
              <a:lnSpc>
                <a:spcPct val="150000"/>
              </a:lnSpc>
              <a:spcAft>
                <a:spcPts val="1333"/>
              </a:spcAft>
              <a:buNone/>
            </a:pPr>
            <a:r>
              <a:rPr lang="es-CO" sz="2400" b="1" dirty="0">
                <a:latin typeface="Arial" panose="020B0604020202020204" pitchFamily="34" charset="0"/>
                <a:ea typeface="Calibri" panose="020F0502020204030204" pitchFamily="34" charset="0"/>
                <a:cs typeface="Times New Roman" panose="02020603050405020304" pitchFamily="18" charset="0"/>
              </a:rPr>
              <a:t>	</a:t>
            </a:r>
            <a:endParaRPr lang="es-CO"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CuadroTexto 2">
            <a:extLst>
              <a:ext uri="{FF2B5EF4-FFF2-40B4-BE49-F238E27FC236}">
                <a16:creationId xmlns:a16="http://schemas.microsoft.com/office/drawing/2014/main" id="{F8803EB4-60FD-BD82-BE94-3B5BC226F7C8}"/>
              </a:ext>
            </a:extLst>
          </p:cNvPr>
          <p:cNvSpPr txBox="1"/>
          <p:nvPr/>
        </p:nvSpPr>
        <p:spPr>
          <a:xfrm>
            <a:off x="990599" y="133132"/>
            <a:ext cx="8042564" cy="658835"/>
          </a:xfrm>
          <a:prstGeom prst="rect">
            <a:avLst/>
          </a:prstGeom>
          <a:noFill/>
        </p:spPr>
        <p:txBody>
          <a:bodyPr wrap="square">
            <a:spAutoFit/>
          </a:bodyPr>
          <a:lstStyle/>
          <a:p>
            <a:pPr marL="1828755" marR="0" lvl="3" indent="0" algn="ctr" defTabSz="914400" rtl="0" eaLnBrk="1" fontAlgn="auto" latinLnBrk="0" hangingPunct="1">
              <a:lnSpc>
                <a:spcPct val="150000"/>
              </a:lnSpc>
              <a:spcBef>
                <a:spcPts val="0"/>
              </a:spcBef>
              <a:spcAft>
                <a:spcPts val="1333"/>
              </a:spcAft>
              <a:buClrTx/>
              <a:buSzTx/>
              <a:buFontTx/>
              <a:buNone/>
              <a:tabLst/>
              <a:defRPr/>
            </a:pPr>
            <a:r>
              <a:rPr kumimoji="0" lang="es-CO" sz="2800" b="1"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INDICADORES GESTIÓN CLÍNICA</a:t>
            </a:r>
            <a:endParaRPr kumimoji="0" lang="es-419" sz="2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586834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18D0AA-2964-B95B-E9FF-7B4759752381}"/>
              </a:ext>
            </a:extLst>
          </p:cNvPr>
          <p:cNvSpPr>
            <a:spLocks noGrp="1"/>
          </p:cNvSpPr>
          <p:nvPr>
            <p:ph type="title"/>
          </p:nvPr>
        </p:nvSpPr>
        <p:spPr/>
        <p:txBody>
          <a:bodyPr/>
          <a:lstStyle/>
          <a:p>
            <a:endParaRPr lang="es-419" dirty="0"/>
          </a:p>
        </p:txBody>
      </p:sp>
      <p:sp>
        <p:nvSpPr>
          <p:cNvPr id="3" name="Marcador de contenido 2">
            <a:extLst>
              <a:ext uri="{FF2B5EF4-FFF2-40B4-BE49-F238E27FC236}">
                <a16:creationId xmlns:a16="http://schemas.microsoft.com/office/drawing/2014/main" id="{C41E279A-1534-88EA-B294-D28DBC20A1E9}"/>
              </a:ext>
            </a:extLst>
          </p:cNvPr>
          <p:cNvSpPr>
            <a:spLocks noGrp="1"/>
          </p:cNvSpPr>
          <p:nvPr>
            <p:ph idx="1"/>
          </p:nvPr>
        </p:nvSpPr>
        <p:spPr/>
        <p:txBody>
          <a:bodyPr/>
          <a:lstStyle/>
          <a:p>
            <a:endParaRPr lang="es-419" dirty="0"/>
          </a:p>
        </p:txBody>
      </p:sp>
      <p:pic>
        <p:nvPicPr>
          <p:cNvPr id="4" name="Marcador de contenido 12" descr="Texto&#10;&#10;Descripción generada automáticamente con confianza baja">
            <a:extLst>
              <a:ext uri="{FF2B5EF4-FFF2-40B4-BE49-F238E27FC236}">
                <a16:creationId xmlns:a16="http://schemas.microsoft.com/office/drawing/2014/main" id="{A0FFF6CF-841A-C4C9-F329-69F92A24A2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236"/>
            <a:ext cx="12188952" cy="6929236"/>
          </a:xfrm>
          <a:prstGeom prst="rect">
            <a:avLst/>
          </a:prstGeom>
        </p:spPr>
      </p:pic>
      <p:sp>
        <p:nvSpPr>
          <p:cNvPr id="5" name="Título 1">
            <a:extLst>
              <a:ext uri="{FF2B5EF4-FFF2-40B4-BE49-F238E27FC236}">
                <a16:creationId xmlns:a16="http://schemas.microsoft.com/office/drawing/2014/main" id="{5D578B85-119C-BA46-39E2-2EA54605D4FA}"/>
              </a:ext>
            </a:extLst>
          </p:cNvPr>
          <p:cNvSpPr txBox="1">
            <a:spLocks/>
          </p:cNvSpPr>
          <p:nvPr/>
        </p:nvSpPr>
        <p:spPr>
          <a:xfrm>
            <a:off x="7016190" y="2718555"/>
            <a:ext cx="4904509" cy="3924700"/>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E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indent="0" algn="ctr">
              <a:buNone/>
            </a:pPr>
            <a:endParaRPr lang="en-US" sz="5400" b="1" dirty="0">
              <a:latin typeface="Arial" panose="020B0604020202020204" pitchFamily="34" charset="0"/>
              <a:cs typeface="Arial" panose="020B0604020202020204" pitchFamily="34" charset="0"/>
            </a:endParaRPr>
          </a:p>
          <a:p>
            <a:pPr marL="0" indent="0" algn="ctr">
              <a:buNone/>
            </a:pPr>
            <a:endParaRPr lang="en-US" sz="5400" b="1"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CO" sz="54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8E7D864F-4683-66E8-676C-077B3F8455ED}"/>
              </a:ext>
            </a:extLst>
          </p:cNvPr>
          <p:cNvSpPr txBox="1">
            <a:spLocks/>
          </p:cNvSpPr>
          <p:nvPr/>
        </p:nvSpPr>
        <p:spPr>
          <a:xfrm>
            <a:off x="6629786" y="4999559"/>
            <a:ext cx="5677316" cy="637309"/>
          </a:xfrm>
          <a:prstGeom prst="rect">
            <a:avLst/>
          </a:prstGeom>
        </p:spPr>
        <p:txBody>
          <a:bodyPr spcFirstLastPara="1"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lang="es-ES" sz="40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marL="0" indent="0" algn="ctr">
              <a:buNone/>
            </a:pPr>
            <a:r>
              <a:rPr lang="en-US" sz="4000" b="1" dirty="0">
                <a:latin typeface="Arial" panose="020B0604020202020204" pitchFamily="34" charset="0"/>
                <a:cs typeface="Arial" panose="020B0604020202020204" pitchFamily="34" charset="0"/>
              </a:rPr>
              <a:t>INFORME GERENCIAL</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CO" sz="40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10839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áfico&#10;&#10;Descripción generada automáticamente">
            <a:extLst>
              <a:ext uri="{FF2B5EF4-FFF2-40B4-BE49-F238E27FC236}">
                <a16:creationId xmlns:a16="http://schemas.microsoft.com/office/drawing/2014/main" id="{C0D577D7-198F-B6C2-9B5E-5B6CC858F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2 Marcador de contenido">
            <a:extLst>
              <a:ext uri="{FF2B5EF4-FFF2-40B4-BE49-F238E27FC236}">
                <a16:creationId xmlns:a16="http://schemas.microsoft.com/office/drawing/2014/main" id="{23318312-76F9-75F8-64FE-7B30AA42F489}"/>
              </a:ext>
            </a:extLst>
          </p:cNvPr>
          <p:cNvSpPr txBox="1">
            <a:spLocks/>
          </p:cNvSpPr>
          <p:nvPr/>
        </p:nvSpPr>
        <p:spPr>
          <a:xfrm>
            <a:off x="766482" y="1465729"/>
            <a:ext cx="5147799" cy="4048379"/>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Es un documento institucional que contiene una serie de enfoques, líneas de acción, herramientas y estrategias basadas en el SGSSS y en el marco del SISPI, fundamentadas </a:t>
            </a:r>
            <a:r>
              <a:rPr kumimoji="0" lang="es-MX"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en preservar el derecho a la salud de las comunidades y pueblos indígenas afiliados.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MX"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Tiene como objetivo adecuarse a los 12 departamentos en donde MALLAMAS EPS-I hace presencia y concertarse con los pueblos indígenas afiliados de acuerdo con la nueva reforma a la salud. </a:t>
            </a:r>
            <a:endParaRPr kumimoji="0" lang="es-CO"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pic>
        <p:nvPicPr>
          <p:cNvPr id="7" name="Picture 2" descr="F:\Downloads\WhatsApp Image 2023-03-13 at 4.21.09 PM.jpeg">
            <a:extLst>
              <a:ext uri="{FF2B5EF4-FFF2-40B4-BE49-F238E27FC236}">
                <a16:creationId xmlns:a16="http://schemas.microsoft.com/office/drawing/2014/main" id="{E5480DCE-A0B0-B1D1-D9DA-31581D0E17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4051" y="1600536"/>
            <a:ext cx="5004583" cy="3623951"/>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03F0DEEE-AF7F-A0CE-2365-5EDB0727B2E2}"/>
              </a:ext>
            </a:extLst>
          </p:cNvPr>
          <p:cNvSpPr/>
          <p:nvPr/>
        </p:nvSpPr>
        <p:spPr>
          <a:xfrm>
            <a:off x="1021976" y="455217"/>
            <a:ext cx="9305365"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TEJIDO DEL MODELO PROPIO E INTERCULTURAL DE ATENCION EN SALUD PARA EL BUEN VIVIR</a:t>
            </a:r>
            <a:endParaRPr kumimoji="0" lang="es-CO"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2626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E280E-C90E-B80C-30F4-09B39B05D4FB}"/>
            </a:ext>
          </a:extLst>
        </p:cNvPr>
        <p:cNvGrpSpPr/>
        <p:nvPr/>
      </p:nvGrpSpPr>
      <p:grpSpPr>
        <a:xfrm>
          <a:off x="0" y="0"/>
          <a:ext cx="0" cy="0"/>
          <a:chOff x="0" y="0"/>
          <a:chExt cx="0" cy="0"/>
        </a:xfrm>
      </p:grpSpPr>
      <p:pic>
        <p:nvPicPr>
          <p:cNvPr id="4" name="Imagen 3" descr="Gráfico&#10;&#10;Descripción generada automáticamente">
            <a:extLst>
              <a:ext uri="{FF2B5EF4-FFF2-40B4-BE49-F238E27FC236}">
                <a16:creationId xmlns:a16="http://schemas.microsoft.com/office/drawing/2014/main" id="{F6049117-3353-1116-12E0-166EB35AB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CuadroTexto 8">
            <a:extLst>
              <a:ext uri="{FF2B5EF4-FFF2-40B4-BE49-F238E27FC236}">
                <a16:creationId xmlns:a16="http://schemas.microsoft.com/office/drawing/2014/main" id="{FB825AAA-0443-505E-8CFE-C5D559D7BD76}"/>
              </a:ext>
            </a:extLst>
          </p:cNvPr>
          <p:cNvSpPr txBox="1"/>
          <p:nvPr/>
        </p:nvSpPr>
        <p:spPr>
          <a:xfrm>
            <a:off x="3322510" y="665022"/>
            <a:ext cx="8560904" cy="1322285"/>
          </a:xfrm>
          <a:prstGeom prst="rect">
            <a:avLst/>
          </a:prstGeom>
          <a:noFill/>
        </p:spPr>
        <p:txBody>
          <a:bodyPr wrap="square" rtlCol="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s-419"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Marcador de contenido 10">
            <a:extLst>
              <a:ext uri="{FF2B5EF4-FFF2-40B4-BE49-F238E27FC236}">
                <a16:creationId xmlns:a16="http://schemas.microsoft.com/office/drawing/2014/main" id="{9458D89A-C3F5-89D8-994B-5F2D36FDCCE8}"/>
              </a:ext>
            </a:extLst>
          </p:cNvPr>
          <p:cNvGraphicFramePr>
            <a:graphicFrameLocks noGrp="1"/>
          </p:cNvGraphicFramePr>
          <p:nvPr>
            <p:ph idx="1"/>
            <p:extLst>
              <p:ext uri="{D42A27DB-BD31-4B8C-83A1-F6EECF244321}">
                <p14:modId xmlns:p14="http://schemas.microsoft.com/office/powerpoint/2010/main" val="177556242"/>
              </p:ext>
            </p:extLst>
          </p:nvPr>
        </p:nvGraphicFramePr>
        <p:xfrm>
          <a:off x="950476" y="1268963"/>
          <a:ext cx="10291048" cy="4538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esquinas redondeadas 4">
            <a:extLst>
              <a:ext uri="{FF2B5EF4-FFF2-40B4-BE49-F238E27FC236}">
                <a16:creationId xmlns:a16="http://schemas.microsoft.com/office/drawing/2014/main" id="{8530ED2B-0D3F-0B53-8EE4-7A126226196F}"/>
              </a:ext>
            </a:extLst>
          </p:cNvPr>
          <p:cNvSpPr txBox="1"/>
          <p:nvPr/>
        </p:nvSpPr>
        <p:spPr>
          <a:xfrm>
            <a:off x="6459813" y="4869322"/>
            <a:ext cx="2311272" cy="812367"/>
          </a:xfrm>
          <a:prstGeom prst="rect">
            <a:avLst/>
          </a:prstGeom>
          <a:solidFill>
            <a:prstClr val="white"/>
          </a:solidFill>
          <a:ln>
            <a:noFill/>
          </a:ln>
          <a:effectLst>
            <a:outerShdw blurRad="57150" dist="19050" dir="5400000" algn="ctr" rotWithShape="0">
              <a:srgbClr val="000000">
                <a:alpha val="63000"/>
              </a:srgbClr>
            </a:outerShdw>
          </a:effectLst>
        </p:spPr>
        <p:txBody>
          <a:bodyPr spcFirstLastPara="0" vert="horz" wrap="square" lIns="33020" tIns="24765" rIns="33020" bIns="24765" numCol="1" spcCol="1270" anchor="ctr" anchorCtr="0">
            <a:noAutofit/>
          </a:bodyPr>
          <a:lstStyle>
            <a:lvl1pPr lvl="0" indent="0" algn="ctr" defTabSz="577850">
              <a:lnSpc>
                <a:spcPct val="90000"/>
              </a:lnSpc>
              <a:spcBef>
                <a:spcPct val="0"/>
              </a:spcBef>
              <a:spcAft>
                <a:spcPct val="35000"/>
              </a:spcAft>
              <a:buNone/>
              <a:defRPr kumimoji="0" sz="1300" b="0" i="0" u="none" strike="noStrike" cap="none" spc="0" normalizeH="0" baseline="0">
                <a:ln>
                  <a:noFill/>
                </a:ln>
                <a:solidFill>
                  <a:prstClr val="black"/>
                </a:solidFill>
                <a:effectLst/>
                <a:uLnTx/>
                <a:uFillTx/>
                <a:latin typeface="Arial" panose="020B0604020202020204" pitchFamily="34" charset="0"/>
                <a:cs typeface="Arial" panose="020B0604020202020204" pitchFamily="34" charset="0"/>
              </a:defRPr>
            </a:lvl1p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s-MX"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Total, suman 74 actividades en 4 grupos de riesgo priorizados</a:t>
            </a:r>
            <a:endParaRPr kumimoji="0" lang="es-419"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ángulo: esquinas redondeadas 4">
            <a:extLst>
              <a:ext uri="{FF2B5EF4-FFF2-40B4-BE49-F238E27FC236}">
                <a16:creationId xmlns:a16="http://schemas.microsoft.com/office/drawing/2014/main" id="{B5B5D262-6268-315F-35EC-004C8FA56C76}"/>
              </a:ext>
            </a:extLst>
          </p:cNvPr>
          <p:cNvSpPr txBox="1"/>
          <p:nvPr/>
        </p:nvSpPr>
        <p:spPr>
          <a:xfrm>
            <a:off x="8930254" y="4455950"/>
            <a:ext cx="2311272" cy="812367"/>
          </a:xfrm>
          <a:prstGeom prst="rect">
            <a:avLst/>
          </a:prstGeom>
          <a:solidFill>
            <a:prstClr val="white"/>
          </a:solidFill>
          <a:ln>
            <a:noFill/>
          </a:ln>
          <a:effectLst>
            <a:outerShdw blurRad="57150" dist="19050" dir="5400000" algn="ctr" rotWithShape="0">
              <a:srgbClr val="000000">
                <a:alpha val="63000"/>
              </a:srgbClr>
            </a:outerShdw>
          </a:effectLst>
        </p:spPr>
        <p:txBody>
          <a:bodyPr spcFirstLastPara="0" vert="horz" wrap="square" lIns="33020" tIns="24765" rIns="33020" bIns="24765" numCol="1" spcCol="1270" anchor="ctr" anchorCtr="0">
            <a:noAutofit/>
          </a:bodyPr>
          <a:lstStyle>
            <a:lvl1pPr lvl="0" indent="0" algn="ctr" defTabSz="577850">
              <a:lnSpc>
                <a:spcPct val="90000"/>
              </a:lnSpc>
              <a:spcBef>
                <a:spcPct val="0"/>
              </a:spcBef>
              <a:spcAft>
                <a:spcPct val="35000"/>
              </a:spcAft>
              <a:buNone/>
              <a:defRPr kumimoji="0" sz="1300" b="0" i="0" u="none" strike="noStrike" cap="none" spc="0" normalizeH="0" baseline="0">
                <a:ln>
                  <a:noFill/>
                </a:ln>
                <a:solidFill>
                  <a:prstClr val="black"/>
                </a:solidFill>
                <a:effectLst/>
                <a:uLnTx/>
                <a:uFillTx/>
                <a:latin typeface="Arial" panose="020B0604020202020204" pitchFamily="34" charset="0"/>
                <a:cs typeface="Arial" panose="020B0604020202020204" pitchFamily="34" charset="0"/>
              </a:defRPr>
            </a:lvl1p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s-MX"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Proceso que se ha ejecutado articuladamente con secretarias de salud</a:t>
            </a:r>
            <a:endParaRPr kumimoji="0" lang="es-419"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ítulo 1">
            <a:extLst>
              <a:ext uri="{FF2B5EF4-FFF2-40B4-BE49-F238E27FC236}">
                <a16:creationId xmlns:a16="http://schemas.microsoft.com/office/drawing/2014/main" id="{C2D3F84D-196B-2533-E396-7BB09E30C089}"/>
              </a:ext>
            </a:extLst>
          </p:cNvPr>
          <p:cNvSpPr txBox="1">
            <a:spLocks/>
          </p:cNvSpPr>
          <p:nvPr/>
        </p:nvSpPr>
        <p:spPr>
          <a:xfrm>
            <a:off x="187036" y="636978"/>
            <a:ext cx="11817928" cy="37343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CO"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SUBDIRECCIÓN DE APOYO ORGANIZATIVO Y SOCIOCULTURAL </a:t>
            </a:r>
            <a:endParaRPr kumimoji="0" lang="en-US" sz="2800" b="1" i="0" u="none" strike="noStrike" kern="1200" cap="none" spc="0" normalizeH="0" baseline="0" noProof="0" dirty="0">
              <a:ln>
                <a:noFill/>
              </a:ln>
              <a:solidFill>
                <a:srgbClr val="4EA72E"/>
              </a:solidFill>
              <a:effectLst/>
              <a:uLnTx/>
              <a:uFillTx/>
              <a:latin typeface="Arial" panose="020B0604020202020204" pitchFamily="34" charset="0"/>
              <a:ea typeface="+mj-ea"/>
              <a:cs typeface="Arial" panose="020B0604020202020204" pitchFamily="34" charset="0"/>
            </a:endParaRPr>
          </a:p>
        </p:txBody>
      </p:sp>
      <p:pic>
        <p:nvPicPr>
          <p:cNvPr id="12" name="Imagen 11">
            <a:extLst>
              <a:ext uri="{FF2B5EF4-FFF2-40B4-BE49-F238E27FC236}">
                <a16:creationId xmlns:a16="http://schemas.microsoft.com/office/drawing/2014/main" id="{A118B4C4-AB87-DAFF-FEAA-308AC10BACE9}"/>
              </a:ext>
            </a:extLst>
          </p:cNvPr>
          <p:cNvPicPr>
            <a:picLocks noChangeAspect="1"/>
          </p:cNvPicPr>
          <p:nvPr/>
        </p:nvPicPr>
        <p:blipFill rotWithShape="1">
          <a:blip r:embed="rId8"/>
          <a:srcRect t="32804" b="35238"/>
          <a:stretch/>
        </p:blipFill>
        <p:spPr>
          <a:xfrm>
            <a:off x="950476" y="3760263"/>
            <a:ext cx="2311272" cy="1641397"/>
          </a:xfrm>
          <a:prstGeom prst="rect">
            <a:avLst/>
          </a:prstGeom>
        </p:spPr>
      </p:pic>
    </p:spTree>
    <p:extLst>
      <p:ext uri="{BB962C8B-B14F-4D97-AF65-F5344CB8AC3E}">
        <p14:creationId xmlns:p14="http://schemas.microsoft.com/office/powerpoint/2010/main" val="15559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D729C977-9E14-8140-EEE2-61B67BCBA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grpSp>
        <p:nvGrpSpPr>
          <p:cNvPr id="4" name="Grupo 3">
            <a:extLst>
              <a:ext uri="{FF2B5EF4-FFF2-40B4-BE49-F238E27FC236}">
                <a16:creationId xmlns:a16="http://schemas.microsoft.com/office/drawing/2014/main" id="{4C58FCF1-09DE-E973-A13B-D11417219255}"/>
              </a:ext>
            </a:extLst>
          </p:cNvPr>
          <p:cNvGrpSpPr/>
          <p:nvPr/>
        </p:nvGrpSpPr>
        <p:grpSpPr>
          <a:xfrm>
            <a:off x="727124" y="1268843"/>
            <a:ext cx="5483170" cy="1250500"/>
            <a:chOff x="0" y="218881"/>
            <a:chExt cx="10966341" cy="957491"/>
          </a:xfrm>
          <a:solidFill>
            <a:schemeClr val="accent6">
              <a:lumMod val="20000"/>
              <a:lumOff val="80000"/>
            </a:schemeClr>
          </a:solidFill>
        </p:grpSpPr>
        <p:sp>
          <p:nvSpPr>
            <p:cNvPr id="5" name="Rectángulo: esquinas redondeadas 4">
              <a:extLst>
                <a:ext uri="{FF2B5EF4-FFF2-40B4-BE49-F238E27FC236}">
                  <a16:creationId xmlns:a16="http://schemas.microsoft.com/office/drawing/2014/main" id="{E70A16FD-C13C-F3BC-7E45-A3C0B188E8F9}"/>
                </a:ext>
              </a:extLst>
            </p:cNvPr>
            <p:cNvSpPr/>
            <p:nvPr/>
          </p:nvSpPr>
          <p:spPr>
            <a:xfrm>
              <a:off x="0" y="279166"/>
              <a:ext cx="10966341" cy="897206"/>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ángulo: esquinas redondeadas 4">
              <a:extLst>
                <a:ext uri="{FF2B5EF4-FFF2-40B4-BE49-F238E27FC236}">
                  <a16:creationId xmlns:a16="http://schemas.microsoft.com/office/drawing/2014/main" id="{41F1DFB2-5106-9D97-2ADC-AE9BE3360A04}"/>
                </a:ext>
              </a:extLst>
            </p:cNvPr>
            <p:cNvSpPr txBox="1"/>
            <p:nvPr/>
          </p:nvSpPr>
          <p:spPr>
            <a:xfrm>
              <a:off x="22390" y="218881"/>
              <a:ext cx="10878745" cy="8096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285750" marR="0" lvl="0" indent="-285750" algn="just" defTabSz="800100" rtl="0" eaLnBrk="1" fontAlgn="auto" latinLnBrk="0" hangingPunct="1">
                <a:lnSpc>
                  <a:spcPct val="90000"/>
                </a:lnSpc>
                <a:spcBef>
                  <a:spcPct val="0"/>
                </a:spcBef>
                <a:spcAft>
                  <a:spcPct val="35000"/>
                </a:spcAft>
                <a:buClrTx/>
                <a:buSzTx/>
                <a:buFont typeface="Wingdings" panose="05000000000000000000" pitchFamily="2" charset="2"/>
                <a:buChar char="v"/>
                <a:tabLst/>
                <a:defRPr/>
              </a:pPr>
              <a:endParaRPr kumimoji="0" lang="es-419" sz="1800" b="0" i="0" u="none" strike="noStrike" kern="12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285750" marR="0" lvl="0" indent="-285750" algn="just" defTabSz="800100" rtl="0" eaLnBrk="1" fontAlgn="auto" latinLnBrk="0" hangingPunct="1">
                <a:lnSpc>
                  <a:spcPct val="90000"/>
                </a:lnSpc>
                <a:spcBef>
                  <a:spcPct val="0"/>
                </a:spcBef>
                <a:spcAft>
                  <a:spcPct val="35000"/>
                </a:spcAft>
                <a:buClrTx/>
                <a:buSzTx/>
                <a:buFont typeface="Wingdings" panose="05000000000000000000" pitchFamily="2" charset="2"/>
                <a:buChar char="v"/>
                <a:tabLst/>
                <a:defRPr/>
              </a:pPr>
              <a:r>
                <a:rPr kumimoji="0" lang="es-MX"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Fortalecimiento a través de gestores comunitarios como estrategia a contribuir a la Atención Primaria en Salud en Territorios Rurales Dispersos</a:t>
              </a:r>
              <a:endParaRPr kumimoji="0" lang="es-419" sz="1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p:txBody>
        </p:sp>
      </p:grpSp>
      <p:grpSp>
        <p:nvGrpSpPr>
          <p:cNvPr id="7" name="Grupo 6">
            <a:extLst>
              <a:ext uri="{FF2B5EF4-FFF2-40B4-BE49-F238E27FC236}">
                <a16:creationId xmlns:a16="http://schemas.microsoft.com/office/drawing/2014/main" id="{ED26CA39-924D-D3F2-A5E9-49DCFE619395}"/>
              </a:ext>
            </a:extLst>
          </p:cNvPr>
          <p:cNvGrpSpPr/>
          <p:nvPr/>
        </p:nvGrpSpPr>
        <p:grpSpPr>
          <a:xfrm>
            <a:off x="691303" y="2763606"/>
            <a:ext cx="5404697" cy="1575052"/>
            <a:chOff x="-54209" y="1754832"/>
            <a:chExt cx="11020550" cy="1530810"/>
          </a:xfrm>
        </p:grpSpPr>
        <p:sp>
          <p:nvSpPr>
            <p:cNvPr id="8" name="Rectángulo: esquinas redondeadas 7">
              <a:extLst>
                <a:ext uri="{FF2B5EF4-FFF2-40B4-BE49-F238E27FC236}">
                  <a16:creationId xmlns:a16="http://schemas.microsoft.com/office/drawing/2014/main" id="{F2547CD6-2AB5-5B47-27E4-FB427E0E4CB5}"/>
                </a:ext>
              </a:extLst>
            </p:cNvPr>
            <p:cNvSpPr/>
            <p:nvPr/>
          </p:nvSpPr>
          <p:spPr>
            <a:xfrm>
              <a:off x="0" y="1754832"/>
              <a:ext cx="10966341" cy="1530810"/>
            </a:xfrm>
            <a:prstGeom prst="roundRect">
              <a:avLst/>
            </a:prstGeom>
            <a:solidFill>
              <a:schemeClr val="tx2">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ángulo: esquinas redondeadas 4">
              <a:extLst>
                <a:ext uri="{FF2B5EF4-FFF2-40B4-BE49-F238E27FC236}">
                  <a16:creationId xmlns:a16="http://schemas.microsoft.com/office/drawing/2014/main" id="{BF5D30AF-C64B-0406-C18A-2343EBB7C64F}"/>
                </a:ext>
              </a:extLst>
            </p:cNvPr>
            <p:cNvSpPr txBox="1"/>
            <p:nvPr/>
          </p:nvSpPr>
          <p:spPr>
            <a:xfrm>
              <a:off x="-54209" y="1829559"/>
              <a:ext cx="10816885" cy="13813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285750" marR="0" lvl="0" indent="-285750" algn="just" defTabSz="800100" rtl="0" eaLnBrk="1" fontAlgn="auto" latinLnBrk="0" hangingPunct="1">
                <a:lnSpc>
                  <a:spcPct val="90000"/>
                </a:lnSpc>
                <a:spcBef>
                  <a:spcPct val="0"/>
                </a:spcBef>
                <a:spcAft>
                  <a:spcPct val="35000"/>
                </a:spcAft>
                <a:buClrTx/>
                <a:buSzTx/>
                <a:buFont typeface="Wingdings" panose="05000000000000000000" pitchFamily="2" charset="2"/>
                <a:buChar char="v"/>
                <a:tabLst/>
                <a:defRPr/>
              </a:pPr>
              <a:r>
                <a:rPr kumimoji="0" lang="es-MX"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Fortalecimiento de la participación social y comunitaria, redes comunitarias, y procedimiento de información educación y comunicación para la salud</a:t>
              </a:r>
              <a:r>
                <a:rPr kumimoji="0" lang="es-419" sz="1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a:t>
              </a:r>
            </a:p>
          </p:txBody>
        </p:sp>
      </p:grpSp>
      <p:grpSp>
        <p:nvGrpSpPr>
          <p:cNvPr id="10" name="Grupo 9">
            <a:extLst>
              <a:ext uri="{FF2B5EF4-FFF2-40B4-BE49-F238E27FC236}">
                <a16:creationId xmlns:a16="http://schemas.microsoft.com/office/drawing/2014/main" id="{E29DD2ED-658E-FDE2-C410-B5468ABFC4FA}"/>
              </a:ext>
            </a:extLst>
          </p:cNvPr>
          <p:cNvGrpSpPr/>
          <p:nvPr/>
        </p:nvGrpSpPr>
        <p:grpSpPr>
          <a:xfrm>
            <a:off x="727124" y="4582921"/>
            <a:ext cx="5352161" cy="997599"/>
            <a:chOff x="0" y="3962920"/>
            <a:chExt cx="10966341" cy="863899"/>
          </a:xfrm>
        </p:grpSpPr>
        <p:sp>
          <p:nvSpPr>
            <p:cNvPr id="11" name="Rectángulo: esquinas redondeadas 10">
              <a:extLst>
                <a:ext uri="{FF2B5EF4-FFF2-40B4-BE49-F238E27FC236}">
                  <a16:creationId xmlns:a16="http://schemas.microsoft.com/office/drawing/2014/main" id="{1E0AF3B6-CA03-532B-F2C0-E4D622089B28}"/>
                </a:ext>
              </a:extLst>
            </p:cNvPr>
            <p:cNvSpPr/>
            <p:nvPr/>
          </p:nvSpPr>
          <p:spPr>
            <a:xfrm>
              <a:off x="0" y="3962920"/>
              <a:ext cx="10966341" cy="863899"/>
            </a:xfrm>
            <a:prstGeom prst="roundRect">
              <a:avLst/>
            </a:prstGeom>
            <a:solidFill>
              <a:schemeClr val="accent2">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Rectángulo: esquinas redondeadas 4">
              <a:extLst>
                <a:ext uri="{FF2B5EF4-FFF2-40B4-BE49-F238E27FC236}">
                  <a16:creationId xmlns:a16="http://schemas.microsoft.com/office/drawing/2014/main" id="{07CD89A4-DAD0-B145-499E-771A309665BC}"/>
                </a:ext>
              </a:extLst>
            </p:cNvPr>
            <p:cNvSpPr txBox="1"/>
            <p:nvPr/>
          </p:nvSpPr>
          <p:spPr>
            <a:xfrm>
              <a:off x="42172" y="4005092"/>
              <a:ext cx="10881997" cy="7795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285750" marR="0" lvl="0" indent="-285750" algn="just" defTabSz="800100" rtl="0" eaLnBrk="1" fontAlgn="auto" latinLnBrk="0" hangingPunct="1">
                <a:lnSpc>
                  <a:spcPct val="90000"/>
                </a:lnSpc>
                <a:spcBef>
                  <a:spcPct val="0"/>
                </a:spcBef>
                <a:spcAft>
                  <a:spcPct val="35000"/>
                </a:spcAft>
                <a:buClrTx/>
                <a:buSzTx/>
                <a:buFont typeface="Wingdings" panose="05000000000000000000" pitchFamily="2" charset="2"/>
                <a:buChar char="v"/>
                <a:tabLst/>
                <a:defRPr/>
              </a:pPr>
              <a:r>
                <a:rPr kumimoji="0" lang="es-MX"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Acciones dirigidas a las comunidades indígenas, teniendo en cuenta el enfoque Etnocultural,  usos, costumbres, ubicación el territorio</a:t>
              </a:r>
              <a:endParaRPr kumimoji="0" lang="es-419" sz="1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p:txBody>
        </p:sp>
      </p:grpSp>
      <p:pic>
        <p:nvPicPr>
          <p:cNvPr id="13" name="Imagen 12">
            <a:extLst>
              <a:ext uri="{FF2B5EF4-FFF2-40B4-BE49-F238E27FC236}">
                <a16:creationId xmlns:a16="http://schemas.microsoft.com/office/drawing/2014/main" id="{CA16DCE6-F306-1BE1-32EF-22AD4595B8C3}"/>
              </a:ext>
            </a:extLst>
          </p:cNvPr>
          <p:cNvPicPr>
            <a:picLocks noChangeAspect="1"/>
          </p:cNvPicPr>
          <p:nvPr/>
        </p:nvPicPr>
        <p:blipFill>
          <a:blip r:embed="rId3"/>
          <a:stretch>
            <a:fillRect/>
          </a:stretch>
        </p:blipFill>
        <p:spPr>
          <a:xfrm>
            <a:off x="6734438" y="1240550"/>
            <a:ext cx="3933562" cy="2042977"/>
          </a:xfrm>
          <a:prstGeom prst="rect">
            <a:avLst/>
          </a:prstGeom>
        </p:spPr>
      </p:pic>
      <p:sp>
        <p:nvSpPr>
          <p:cNvPr id="14" name="Título 1">
            <a:extLst>
              <a:ext uri="{FF2B5EF4-FFF2-40B4-BE49-F238E27FC236}">
                <a16:creationId xmlns:a16="http://schemas.microsoft.com/office/drawing/2014/main" id="{C56A157F-2ECF-D9A2-6CD4-BF53719165BB}"/>
              </a:ext>
            </a:extLst>
          </p:cNvPr>
          <p:cNvSpPr txBox="1">
            <a:spLocks/>
          </p:cNvSpPr>
          <p:nvPr/>
        </p:nvSpPr>
        <p:spPr>
          <a:xfrm>
            <a:off x="1787002" y="265191"/>
            <a:ext cx="9396108" cy="7700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CO"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FORTALECIMIENTO DE LA GESTION TERRITORIAL</a:t>
            </a:r>
          </a:p>
        </p:txBody>
      </p:sp>
      <p:pic>
        <p:nvPicPr>
          <p:cNvPr id="1026" name="Picture 2">
            <a:extLst>
              <a:ext uri="{FF2B5EF4-FFF2-40B4-BE49-F238E27FC236}">
                <a16:creationId xmlns:a16="http://schemas.microsoft.com/office/drawing/2014/main" id="{077D87BC-D914-FD61-2B53-42A40634B1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7422" y="3551131"/>
            <a:ext cx="3980578" cy="1745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6432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áfico&#10;&#10;Descripción generada automáticamente">
            <a:extLst>
              <a:ext uri="{FF2B5EF4-FFF2-40B4-BE49-F238E27FC236}">
                <a16:creationId xmlns:a16="http://schemas.microsoft.com/office/drawing/2014/main" id="{D96DD226-6216-FB51-F3ED-AEBE21A656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27"/>
            <a:ext cx="12192000" cy="6858000"/>
          </a:xfrm>
          <a:prstGeom prst="rect">
            <a:avLst/>
          </a:prstGeom>
        </p:spPr>
      </p:pic>
      <p:sp>
        <p:nvSpPr>
          <p:cNvPr id="8" name="Flecha: a la derecha 7">
            <a:extLst>
              <a:ext uri="{FF2B5EF4-FFF2-40B4-BE49-F238E27FC236}">
                <a16:creationId xmlns:a16="http://schemas.microsoft.com/office/drawing/2014/main" id="{13E08A62-C920-F16A-0949-33FCC2886673}"/>
              </a:ext>
            </a:extLst>
          </p:cNvPr>
          <p:cNvSpPr/>
          <p:nvPr/>
        </p:nvSpPr>
        <p:spPr>
          <a:xfrm>
            <a:off x="5066217" y="3793848"/>
            <a:ext cx="745920" cy="514331"/>
          </a:xfrm>
          <a:prstGeom prst="rightArrow">
            <a:avLst/>
          </a:prstGeom>
          <a:solidFill>
            <a:srgbClr val="3963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9" name="Tabla 8">
            <a:extLst>
              <a:ext uri="{FF2B5EF4-FFF2-40B4-BE49-F238E27FC236}">
                <a16:creationId xmlns:a16="http://schemas.microsoft.com/office/drawing/2014/main" id="{7896DA72-E4BA-8B24-A3A7-DCAD155BFF57}"/>
              </a:ext>
            </a:extLst>
          </p:cNvPr>
          <p:cNvGraphicFramePr>
            <a:graphicFrameLocks noGrp="1"/>
          </p:cNvGraphicFramePr>
          <p:nvPr/>
        </p:nvGraphicFramePr>
        <p:xfrm>
          <a:off x="521288" y="3279727"/>
          <a:ext cx="4447685" cy="1319805"/>
        </p:xfrm>
        <a:graphic>
          <a:graphicData uri="http://schemas.openxmlformats.org/drawingml/2006/table">
            <a:tbl>
              <a:tblPr firstRow="1" bandRow="1"/>
              <a:tblGrid>
                <a:gridCol w="1589649">
                  <a:extLst>
                    <a:ext uri="{9D8B030D-6E8A-4147-A177-3AD203B41FA5}">
                      <a16:colId xmlns:a16="http://schemas.microsoft.com/office/drawing/2014/main" val="3679957495"/>
                    </a:ext>
                  </a:extLst>
                </a:gridCol>
                <a:gridCol w="1589649">
                  <a:extLst>
                    <a:ext uri="{9D8B030D-6E8A-4147-A177-3AD203B41FA5}">
                      <a16:colId xmlns:a16="http://schemas.microsoft.com/office/drawing/2014/main" val="3703173424"/>
                    </a:ext>
                  </a:extLst>
                </a:gridCol>
                <a:gridCol w="1268387">
                  <a:extLst>
                    <a:ext uri="{9D8B030D-6E8A-4147-A177-3AD203B41FA5}">
                      <a16:colId xmlns:a16="http://schemas.microsoft.com/office/drawing/2014/main" val="3097200125"/>
                    </a:ext>
                  </a:extLst>
                </a:gridCol>
              </a:tblGrid>
              <a:tr h="691155">
                <a:tc gridSpan="3">
                  <a:txBody>
                    <a:bodyPr/>
                    <a:lstStyle/>
                    <a:p>
                      <a:pPr algn="ctr" rtl="0" fontAlgn="b"/>
                      <a:r>
                        <a:rPr lang="es-CO" sz="2000" b="1" i="0" u="none" strike="noStrike" dirty="0">
                          <a:solidFill>
                            <a:srgbClr val="FFFFFF"/>
                          </a:solidFill>
                          <a:effectLst/>
                          <a:latin typeface="Arial" panose="020B0604020202020204" pitchFamily="34" charset="0"/>
                          <a:cs typeface="Arial" panose="020B0604020202020204" pitchFamily="34" charset="0"/>
                        </a:rPr>
                        <a:t>CUADRO COMPARATIVO DE CONTRATOS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BC145"/>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97785746"/>
                  </a:ext>
                </a:extLst>
              </a:tr>
              <a:tr h="307389">
                <a:tc>
                  <a:txBody>
                    <a:bodyPr/>
                    <a:lstStyle/>
                    <a:p>
                      <a:pPr algn="ctr" rtl="0" fontAlgn="b"/>
                      <a:r>
                        <a:rPr lang="es-CO" sz="2000" b="1" i="0" u="none" strike="noStrike" dirty="0">
                          <a:solidFill>
                            <a:srgbClr val="000000"/>
                          </a:solidFill>
                          <a:effectLst/>
                          <a:latin typeface="Arial" panose="020B0604020202020204" pitchFamily="34" charset="0"/>
                          <a:cs typeface="Arial" panose="020B0604020202020204" pitchFamily="34"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CF"/>
                    </a:solidFill>
                  </a:tcPr>
                </a:tc>
                <a:tc>
                  <a:txBody>
                    <a:bodyPr/>
                    <a:lstStyle/>
                    <a:p>
                      <a:pPr algn="ctr" rtl="0" fontAlgn="b"/>
                      <a:r>
                        <a:rPr lang="es-CO" sz="2000" b="1" i="0" u="none" strike="noStrike" dirty="0">
                          <a:solidFill>
                            <a:srgbClr val="000000"/>
                          </a:solidFill>
                          <a:effectLst/>
                          <a:latin typeface="Arial" panose="020B0604020202020204" pitchFamily="34" charset="0"/>
                          <a:cs typeface="Arial" panose="020B0604020202020204" pitchFamily="34" charset="0"/>
                        </a:rPr>
                        <a:t>2022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CF"/>
                    </a:solidFill>
                  </a:tcPr>
                </a:tc>
                <a:tc>
                  <a:txBody>
                    <a:bodyPr/>
                    <a:lstStyle/>
                    <a:p>
                      <a:pPr algn="ctr" rtl="0" fontAlgn="b"/>
                      <a:r>
                        <a:rPr lang="es-CO" sz="2000" b="1" i="0" u="none" strike="noStrike" dirty="0">
                          <a:solidFill>
                            <a:srgbClr val="000000"/>
                          </a:solidFill>
                          <a:effectLst/>
                          <a:latin typeface="Arial" panose="020B0604020202020204" pitchFamily="34" charset="0"/>
                          <a:cs typeface="Arial" panose="020B0604020202020204" pitchFamily="34" charset="0"/>
                        </a:rPr>
                        <a:t>2023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CF"/>
                    </a:solidFill>
                  </a:tcPr>
                </a:tc>
                <a:extLst>
                  <a:ext uri="{0D108BD9-81ED-4DB2-BD59-A6C34878D82A}">
                    <a16:rowId xmlns:a16="http://schemas.microsoft.com/office/drawing/2014/main" val="3666550724"/>
                  </a:ext>
                </a:extLst>
              </a:tr>
              <a:tr h="228697">
                <a:tc>
                  <a:txBody>
                    <a:bodyPr/>
                    <a:lstStyle/>
                    <a:p>
                      <a:pPr algn="ctr" fontAlgn="ctr"/>
                      <a:r>
                        <a:rPr lang="es-CO" sz="2000" b="0" i="0" u="none" strike="noStrike" dirty="0">
                          <a:solidFill>
                            <a:srgbClr val="000000"/>
                          </a:solidFill>
                          <a:effectLst/>
                          <a:latin typeface="Arial" panose="020B0604020202020204" pitchFamily="34" charset="0"/>
                          <a:cs typeface="Arial" panose="020B0604020202020204" pitchFamily="34" charset="0"/>
                        </a:rPr>
                        <a:t>765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2000" b="0" i="0" u="none" strike="noStrike" dirty="0">
                          <a:solidFill>
                            <a:srgbClr val="000000"/>
                          </a:solidFill>
                          <a:effectLst/>
                          <a:latin typeface="Arial" panose="020B0604020202020204" pitchFamily="34" charset="0"/>
                          <a:cs typeface="Arial" panose="020B0604020202020204" pitchFamily="34" charset="0"/>
                        </a:rPr>
                        <a:t>833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2000" b="0" i="0" u="none" strike="noStrike" dirty="0">
                          <a:solidFill>
                            <a:srgbClr val="000000"/>
                          </a:solidFill>
                          <a:effectLst/>
                          <a:latin typeface="Arial" panose="020B0604020202020204" pitchFamily="34" charset="0"/>
                          <a:cs typeface="Arial" panose="020B0604020202020204" pitchFamily="34" charset="0"/>
                        </a:rPr>
                        <a:t>642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24748532"/>
                  </a:ext>
                </a:extLst>
              </a:tr>
            </a:tbl>
          </a:graphicData>
        </a:graphic>
      </p:graphicFrame>
      <p:graphicFrame>
        <p:nvGraphicFramePr>
          <p:cNvPr id="11" name="Gráfico 10">
            <a:extLst>
              <a:ext uri="{FF2B5EF4-FFF2-40B4-BE49-F238E27FC236}">
                <a16:creationId xmlns:a16="http://schemas.microsoft.com/office/drawing/2014/main" id="{A277DCAB-6569-BC2A-7C75-BBE72FC6E640}"/>
              </a:ext>
            </a:extLst>
          </p:cNvPr>
          <p:cNvGraphicFramePr>
            <a:graphicFrameLocks/>
          </p:cNvGraphicFramePr>
          <p:nvPr/>
        </p:nvGraphicFramePr>
        <p:xfrm>
          <a:off x="5909382" y="2659224"/>
          <a:ext cx="4914128" cy="30765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Marcador de texto 1">
            <a:extLst>
              <a:ext uri="{FF2B5EF4-FFF2-40B4-BE49-F238E27FC236}">
                <a16:creationId xmlns:a16="http://schemas.microsoft.com/office/drawing/2014/main" id="{4F2E91EE-503A-F14D-E67E-42F42245D314}"/>
              </a:ext>
            </a:extLst>
          </p:cNvPr>
          <p:cNvGraphicFramePr/>
          <p:nvPr/>
        </p:nvGraphicFramePr>
        <p:xfrm>
          <a:off x="390476" y="1405505"/>
          <a:ext cx="11411047" cy="14356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CuadroTexto 1">
            <a:extLst>
              <a:ext uri="{FF2B5EF4-FFF2-40B4-BE49-F238E27FC236}">
                <a16:creationId xmlns:a16="http://schemas.microsoft.com/office/drawing/2014/main" id="{0182C573-F01E-C9F7-A1DC-E9F3E97AE2EF}"/>
              </a:ext>
            </a:extLst>
          </p:cNvPr>
          <p:cNvSpPr txBox="1"/>
          <p:nvPr/>
        </p:nvSpPr>
        <p:spPr>
          <a:xfrm>
            <a:off x="875521" y="477723"/>
            <a:ext cx="104409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CONTRATACI</a:t>
            </a:r>
            <a:r>
              <a:rPr kumimoji="0" lang="es-419"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Ó</a:t>
            </a:r>
            <a:r>
              <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DE SERVICIOS DE SALUD VIGENCIA 2023</a:t>
            </a:r>
            <a:endParaRPr kumimoji="0" lang="es-C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82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áfico&#10;&#10;Descripción generada automáticamente">
            <a:extLst>
              <a:ext uri="{FF2B5EF4-FFF2-40B4-BE49-F238E27FC236}">
                <a16:creationId xmlns:a16="http://schemas.microsoft.com/office/drawing/2014/main" id="{C0D577D7-198F-B6C2-9B5E-5B6CC858F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9" name="Gráfico 8">
            <a:extLst>
              <a:ext uri="{FF2B5EF4-FFF2-40B4-BE49-F238E27FC236}">
                <a16:creationId xmlns:a16="http://schemas.microsoft.com/office/drawing/2014/main" id="{EAA53619-B6B1-C8EC-A891-0DCC0B8DC43F}"/>
              </a:ext>
            </a:extLst>
          </p:cNvPr>
          <p:cNvGraphicFramePr>
            <a:graphicFrameLocks/>
          </p:cNvGraphicFramePr>
          <p:nvPr>
            <p:extLst>
              <p:ext uri="{D42A27DB-BD31-4B8C-83A1-F6EECF244321}">
                <p14:modId xmlns:p14="http://schemas.microsoft.com/office/powerpoint/2010/main" val="3193388552"/>
              </p:ext>
            </p:extLst>
          </p:nvPr>
        </p:nvGraphicFramePr>
        <p:xfrm>
          <a:off x="150937" y="1152949"/>
          <a:ext cx="4843093" cy="27853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Gráfico 9">
            <a:extLst>
              <a:ext uri="{FF2B5EF4-FFF2-40B4-BE49-F238E27FC236}">
                <a16:creationId xmlns:a16="http://schemas.microsoft.com/office/drawing/2014/main" id="{AA8E5397-69AA-A4FA-4B8C-122A0AC009C3}"/>
              </a:ext>
            </a:extLst>
          </p:cNvPr>
          <p:cNvGraphicFramePr>
            <a:graphicFrameLocks/>
          </p:cNvGraphicFramePr>
          <p:nvPr>
            <p:extLst>
              <p:ext uri="{D42A27DB-BD31-4B8C-83A1-F6EECF244321}">
                <p14:modId xmlns:p14="http://schemas.microsoft.com/office/powerpoint/2010/main" val="1815328240"/>
              </p:ext>
            </p:extLst>
          </p:nvPr>
        </p:nvGraphicFramePr>
        <p:xfrm>
          <a:off x="5144968" y="1026367"/>
          <a:ext cx="5622559" cy="2911110"/>
        </p:xfrm>
        <a:graphic>
          <a:graphicData uri="http://schemas.openxmlformats.org/drawingml/2006/chart">
            <c:chart xmlns:c="http://schemas.openxmlformats.org/drawingml/2006/chart" xmlns:r="http://schemas.openxmlformats.org/officeDocument/2006/relationships" r:id="rId5"/>
          </a:graphicData>
        </a:graphic>
      </p:graphicFrame>
      <p:sp>
        <p:nvSpPr>
          <p:cNvPr id="4" name="CuadroTexto 3">
            <a:extLst>
              <a:ext uri="{FF2B5EF4-FFF2-40B4-BE49-F238E27FC236}">
                <a16:creationId xmlns:a16="http://schemas.microsoft.com/office/drawing/2014/main" id="{D0706CFA-1E77-900C-DF7D-D47FB1E37845}"/>
              </a:ext>
            </a:extLst>
          </p:cNvPr>
          <p:cNvSpPr txBox="1"/>
          <p:nvPr/>
        </p:nvSpPr>
        <p:spPr>
          <a:xfrm>
            <a:off x="150937" y="3938253"/>
            <a:ext cx="11890125"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 muestra la Modalidad de Contratación a nivel Nacional donde MALLAMAS EPS-I hace presencia evidenciando: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 Modelo de contratación por Evento prevaleció para la contratación 2023, con un 93% del número de contratos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 modalidad de Capitación toma el segundo lugar con un 6% del número de contratos realizados en la vigencia 2023 PGP presenta un 0.9% de número de contratos como una nueva modalidad de contratación, teniendo mayor representación en comparación con el año 2022 que se encontraba en el 0.7%</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CuadroTexto 1">
            <a:extLst>
              <a:ext uri="{FF2B5EF4-FFF2-40B4-BE49-F238E27FC236}">
                <a16:creationId xmlns:a16="http://schemas.microsoft.com/office/drawing/2014/main" id="{1FDD2804-98F1-0EE7-FAAF-E03A1826233E}"/>
              </a:ext>
            </a:extLst>
          </p:cNvPr>
          <p:cNvSpPr txBox="1"/>
          <p:nvPr/>
        </p:nvSpPr>
        <p:spPr>
          <a:xfrm>
            <a:off x="1073020" y="580645"/>
            <a:ext cx="101890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CONTRATOS POR REGIMEN Y MODALIDAD DE PAGO</a:t>
            </a:r>
            <a:endParaRPr kumimoji="0" lang="es-C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714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Descripción generada automáticamente">
            <a:extLst>
              <a:ext uri="{FF2B5EF4-FFF2-40B4-BE49-F238E27FC236}">
                <a16:creationId xmlns:a16="http://schemas.microsoft.com/office/drawing/2014/main" id="{2C1486C1-ABFE-6934-8543-D3AE5DABA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3" name="Gráfico 2">
            <a:extLst>
              <a:ext uri="{FF2B5EF4-FFF2-40B4-BE49-F238E27FC236}">
                <a16:creationId xmlns:a16="http://schemas.microsoft.com/office/drawing/2014/main" id="{59DC5392-DFE5-9B9A-C63D-C9353EE89F4C}"/>
              </a:ext>
            </a:extLst>
          </p:cNvPr>
          <p:cNvGraphicFramePr>
            <a:graphicFrameLocks/>
          </p:cNvGraphicFramePr>
          <p:nvPr>
            <p:extLst>
              <p:ext uri="{D42A27DB-BD31-4B8C-83A1-F6EECF244321}">
                <p14:modId xmlns:p14="http://schemas.microsoft.com/office/powerpoint/2010/main" val="4255007133"/>
              </p:ext>
            </p:extLst>
          </p:nvPr>
        </p:nvGraphicFramePr>
        <p:xfrm>
          <a:off x="333142" y="1660848"/>
          <a:ext cx="4042915" cy="21333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áfico 6">
            <a:extLst>
              <a:ext uri="{FF2B5EF4-FFF2-40B4-BE49-F238E27FC236}">
                <a16:creationId xmlns:a16="http://schemas.microsoft.com/office/drawing/2014/main" id="{AEE4521F-12F4-5779-3917-848CF1FCB2A6}"/>
              </a:ext>
            </a:extLst>
          </p:cNvPr>
          <p:cNvGraphicFramePr>
            <a:graphicFrameLocks/>
          </p:cNvGraphicFramePr>
          <p:nvPr>
            <p:extLst>
              <p:ext uri="{D42A27DB-BD31-4B8C-83A1-F6EECF244321}">
                <p14:modId xmlns:p14="http://schemas.microsoft.com/office/powerpoint/2010/main" val="3924588968"/>
              </p:ext>
            </p:extLst>
          </p:nvPr>
        </p:nvGraphicFramePr>
        <p:xfrm>
          <a:off x="5299787" y="1196068"/>
          <a:ext cx="6419111" cy="259808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Marcador de texto 1">
            <a:extLst>
              <a:ext uri="{FF2B5EF4-FFF2-40B4-BE49-F238E27FC236}">
                <a16:creationId xmlns:a16="http://schemas.microsoft.com/office/drawing/2014/main" id="{59541517-EA8B-798E-78A2-902260AA16CF}"/>
              </a:ext>
            </a:extLst>
          </p:cNvPr>
          <p:cNvGraphicFramePr/>
          <p:nvPr/>
        </p:nvGraphicFramePr>
        <p:xfrm>
          <a:off x="333142" y="3519391"/>
          <a:ext cx="11872080" cy="24182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CuadroTexto 4">
            <a:extLst>
              <a:ext uri="{FF2B5EF4-FFF2-40B4-BE49-F238E27FC236}">
                <a16:creationId xmlns:a16="http://schemas.microsoft.com/office/drawing/2014/main" id="{AEEE8A14-6E0F-5C98-59E8-36174A561E39}"/>
              </a:ext>
            </a:extLst>
          </p:cNvPr>
          <p:cNvSpPr txBox="1"/>
          <p:nvPr/>
        </p:nvSpPr>
        <p:spPr>
          <a:xfrm>
            <a:off x="1502228" y="658700"/>
            <a:ext cx="97878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CONTRATOS POR NATURALEZA Y DEPARTAMENTO  </a:t>
            </a:r>
            <a:endParaRPr kumimoji="0" lang="es-C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4882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áfico&#10;&#10;Descripción generada automáticamente">
            <a:extLst>
              <a:ext uri="{FF2B5EF4-FFF2-40B4-BE49-F238E27FC236}">
                <a16:creationId xmlns:a16="http://schemas.microsoft.com/office/drawing/2014/main" id="{23EAF866-3307-4B7C-0A64-B1DC8FDF3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4" name="Tabla 3">
            <a:extLst>
              <a:ext uri="{FF2B5EF4-FFF2-40B4-BE49-F238E27FC236}">
                <a16:creationId xmlns:a16="http://schemas.microsoft.com/office/drawing/2014/main" id="{180F1B66-BC5B-C2DE-D374-DB3C01F836DB}"/>
              </a:ext>
            </a:extLst>
          </p:cNvPr>
          <p:cNvGraphicFramePr>
            <a:graphicFrameLocks noGrp="1"/>
          </p:cNvGraphicFramePr>
          <p:nvPr/>
        </p:nvGraphicFramePr>
        <p:xfrm>
          <a:off x="1994285" y="1423247"/>
          <a:ext cx="8783216" cy="1884126"/>
        </p:xfrm>
        <a:graphic>
          <a:graphicData uri="http://schemas.openxmlformats.org/drawingml/2006/table">
            <a:tbl>
              <a:tblPr/>
              <a:tblGrid>
                <a:gridCol w="2110254">
                  <a:extLst>
                    <a:ext uri="{9D8B030D-6E8A-4147-A177-3AD203B41FA5}">
                      <a16:colId xmlns:a16="http://schemas.microsoft.com/office/drawing/2014/main" val="1388704151"/>
                    </a:ext>
                  </a:extLst>
                </a:gridCol>
                <a:gridCol w="2081736">
                  <a:extLst>
                    <a:ext uri="{9D8B030D-6E8A-4147-A177-3AD203B41FA5}">
                      <a16:colId xmlns:a16="http://schemas.microsoft.com/office/drawing/2014/main" val="197734252"/>
                    </a:ext>
                  </a:extLst>
                </a:gridCol>
                <a:gridCol w="2435346">
                  <a:extLst>
                    <a:ext uri="{9D8B030D-6E8A-4147-A177-3AD203B41FA5}">
                      <a16:colId xmlns:a16="http://schemas.microsoft.com/office/drawing/2014/main" val="1111468945"/>
                    </a:ext>
                  </a:extLst>
                </a:gridCol>
                <a:gridCol w="2155880">
                  <a:extLst>
                    <a:ext uri="{9D8B030D-6E8A-4147-A177-3AD203B41FA5}">
                      <a16:colId xmlns:a16="http://schemas.microsoft.com/office/drawing/2014/main" val="226880734"/>
                    </a:ext>
                  </a:extLst>
                </a:gridCol>
              </a:tblGrid>
              <a:tr h="437090">
                <a:tc>
                  <a:txBody>
                    <a:bodyPr/>
                    <a:lstStyle/>
                    <a:p>
                      <a:pPr algn="l" fontAlgn="b"/>
                      <a:r>
                        <a:rPr lang="es-CO" sz="16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s-CO" sz="1600" b="1" i="0" u="none" strike="noStrike" dirty="0">
                          <a:solidFill>
                            <a:srgbClr val="000000"/>
                          </a:solidFill>
                          <a:effectLst/>
                          <a:latin typeface="Arial" panose="020B0604020202020204" pitchFamily="34" charset="0"/>
                          <a:cs typeface="Arial" panose="020B0604020202020204" pitchFamily="34" charset="0"/>
                        </a:rPr>
                        <a:t>COMPONENTE PRIMARIO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s-CO" sz="1600" b="1" i="0" u="none" strike="noStrike" dirty="0">
                          <a:solidFill>
                            <a:srgbClr val="000000"/>
                          </a:solidFill>
                          <a:effectLst/>
                          <a:latin typeface="Arial" panose="020B0604020202020204" pitchFamily="34" charset="0"/>
                          <a:cs typeface="Arial" panose="020B0604020202020204" pitchFamily="34" charset="0"/>
                        </a:rPr>
                        <a:t>COMPONENTE COMPLEMENTARIO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s-CO" sz="1600" b="1" i="0" u="none" strike="noStrike" dirty="0">
                          <a:solidFill>
                            <a:srgbClr val="000000"/>
                          </a:solidFill>
                          <a:effectLst/>
                          <a:latin typeface="Arial" panose="020B0604020202020204" pitchFamily="34" charset="0"/>
                          <a:cs typeface="Arial" panose="020B0604020202020204" pitchFamily="34" charset="0"/>
                        </a:rPr>
                        <a:t>TOTAL GENERAL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38477544"/>
                  </a:ext>
                </a:extLst>
              </a:tr>
              <a:tr h="444858">
                <a:tc>
                  <a:txBody>
                    <a:bodyPr/>
                    <a:lstStyle/>
                    <a:p>
                      <a:pPr algn="l" fontAlgn="b"/>
                      <a:r>
                        <a:rPr lang="es-CO" sz="1600" b="0" i="0" u="none" strike="noStrike" dirty="0">
                          <a:solidFill>
                            <a:srgbClr val="000000"/>
                          </a:solidFill>
                          <a:effectLst/>
                          <a:latin typeface="Arial" panose="020B0604020202020204" pitchFamily="34" charset="0"/>
                          <a:cs typeface="Arial" panose="020B0604020202020204" pitchFamily="34" charset="0"/>
                        </a:rPr>
                        <a:t>Número de  Contratos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129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513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642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4100919"/>
                  </a:ext>
                </a:extLst>
              </a:tr>
              <a:tr h="444858">
                <a:tc>
                  <a:txBody>
                    <a:bodyPr/>
                    <a:lstStyle/>
                    <a:p>
                      <a:pPr algn="l" fontAlgn="b"/>
                      <a:r>
                        <a:rPr lang="es-CO" sz="1600" b="0" i="0" u="none" strike="noStrike" dirty="0">
                          <a:solidFill>
                            <a:srgbClr val="000000"/>
                          </a:solidFill>
                          <a:effectLst/>
                          <a:latin typeface="Arial" panose="020B0604020202020204" pitchFamily="34" charset="0"/>
                          <a:cs typeface="Arial" panose="020B0604020202020204" pitchFamily="34" charset="0"/>
                        </a:rPr>
                        <a:t>Valor Gasto en Salud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$135.103.802.867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$350.032.850.434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$485.136.653.301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08253541"/>
                  </a:ext>
                </a:extLst>
              </a:tr>
              <a:tr h="437090">
                <a:tc>
                  <a:txBody>
                    <a:bodyPr/>
                    <a:lstStyle/>
                    <a:p>
                      <a:pPr algn="l" fontAlgn="b"/>
                      <a:r>
                        <a:rPr lang="es-CO" sz="1600" b="0" i="0" u="none" strike="noStrike" dirty="0">
                          <a:solidFill>
                            <a:srgbClr val="000000"/>
                          </a:solidFill>
                          <a:effectLst/>
                          <a:latin typeface="Arial" panose="020B0604020202020204" pitchFamily="34" charset="0"/>
                          <a:cs typeface="Arial" panose="020B0604020202020204" pitchFamily="34" charset="0"/>
                        </a:rPr>
                        <a:t>Porcentaje Valor Contratado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CO" sz="1600" b="0" i="0" u="none" strike="noStrike" dirty="0">
                          <a:solidFill>
                            <a:srgbClr val="000000"/>
                          </a:solidFill>
                          <a:effectLst/>
                          <a:latin typeface="Arial" panose="020B0604020202020204" pitchFamily="34" charset="0"/>
                          <a:cs typeface="Arial" panose="020B0604020202020204" pitchFamily="34" charset="0"/>
                        </a:rPr>
                        <a:t>37.4%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62.6%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8395871"/>
                  </a:ext>
                </a:extLst>
              </a:tr>
            </a:tbl>
          </a:graphicData>
        </a:graphic>
      </p:graphicFrame>
      <p:graphicFrame>
        <p:nvGraphicFramePr>
          <p:cNvPr id="9" name="Marcador de texto 1">
            <a:extLst>
              <a:ext uri="{FF2B5EF4-FFF2-40B4-BE49-F238E27FC236}">
                <a16:creationId xmlns:a16="http://schemas.microsoft.com/office/drawing/2014/main" id="{047960E7-F476-2656-4A6C-0BE6A50CFF50}"/>
              </a:ext>
            </a:extLst>
          </p:cNvPr>
          <p:cNvGraphicFramePr/>
          <p:nvPr>
            <p:extLst>
              <p:ext uri="{D42A27DB-BD31-4B8C-83A1-F6EECF244321}">
                <p14:modId xmlns:p14="http://schemas.microsoft.com/office/powerpoint/2010/main" val="3629159127"/>
              </p:ext>
            </p:extLst>
          </p:nvPr>
        </p:nvGraphicFramePr>
        <p:xfrm>
          <a:off x="207819" y="3433665"/>
          <a:ext cx="11470088" cy="23559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CuadroTexto 1">
            <a:extLst>
              <a:ext uri="{FF2B5EF4-FFF2-40B4-BE49-F238E27FC236}">
                <a16:creationId xmlns:a16="http://schemas.microsoft.com/office/drawing/2014/main" id="{1F287E69-34DD-E927-7BD0-2FCCDE550818}"/>
              </a:ext>
            </a:extLst>
          </p:cNvPr>
          <p:cNvSpPr txBox="1"/>
          <p:nvPr/>
        </p:nvSpPr>
        <p:spPr>
          <a:xfrm>
            <a:off x="1093881" y="575271"/>
            <a:ext cx="105840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CONTRATOS POR COMPONENTE DE ATENCION EN SALUD </a:t>
            </a:r>
            <a:endParaRPr kumimoji="0" lang="es-C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946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E280E-C90E-B80C-30F4-09B39B05D4FB}"/>
            </a:ext>
          </a:extLst>
        </p:cNvPr>
        <p:cNvGrpSpPr/>
        <p:nvPr/>
      </p:nvGrpSpPr>
      <p:grpSpPr>
        <a:xfrm>
          <a:off x="0" y="0"/>
          <a:ext cx="0" cy="0"/>
          <a:chOff x="0" y="0"/>
          <a:chExt cx="0" cy="0"/>
        </a:xfrm>
      </p:grpSpPr>
      <p:pic>
        <p:nvPicPr>
          <p:cNvPr id="16" name="Imagen 15" descr="Gráfico&#10;&#10;Descripción generada automáticamente">
            <a:extLst>
              <a:ext uri="{FF2B5EF4-FFF2-40B4-BE49-F238E27FC236}">
                <a16:creationId xmlns:a16="http://schemas.microsoft.com/office/drawing/2014/main" id="{4284D28A-5665-5A11-6093-61B5E5302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1" y="28089"/>
            <a:ext cx="12192000" cy="6858000"/>
          </a:xfrm>
          <a:prstGeom prst="rect">
            <a:avLst/>
          </a:prstGeom>
        </p:spPr>
      </p:pic>
      <p:graphicFrame>
        <p:nvGraphicFramePr>
          <p:cNvPr id="11" name="Marcador de contenido 10">
            <a:extLst>
              <a:ext uri="{FF2B5EF4-FFF2-40B4-BE49-F238E27FC236}">
                <a16:creationId xmlns:a16="http://schemas.microsoft.com/office/drawing/2014/main" id="{9458D89A-C3F5-89D8-994B-5F2D36FDCCE8}"/>
              </a:ext>
            </a:extLst>
          </p:cNvPr>
          <p:cNvGraphicFramePr>
            <a:graphicFrameLocks noGrp="1"/>
          </p:cNvGraphicFramePr>
          <p:nvPr>
            <p:ph idx="1"/>
            <p:extLst>
              <p:ext uri="{D42A27DB-BD31-4B8C-83A1-F6EECF244321}">
                <p14:modId xmlns:p14="http://schemas.microsoft.com/office/powerpoint/2010/main" val="1493408028"/>
              </p:ext>
            </p:extLst>
          </p:nvPr>
        </p:nvGraphicFramePr>
        <p:xfrm>
          <a:off x="535749" y="1297121"/>
          <a:ext cx="10947125" cy="3911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ángulo: esquinas redondeadas 4">
            <a:extLst>
              <a:ext uri="{FF2B5EF4-FFF2-40B4-BE49-F238E27FC236}">
                <a16:creationId xmlns:a16="http://schemas.microsoft.com/office/drawing/2014/main" id="{B5B5D262-6268-315F-35EC-004C8FA56C76}"/>
              </a:ext>
            </a:extLst>
          </p:cNvPr>
          <p:cNvSpPr txBox="1"/>
          <p:nvPr/>
        </p:nvSpPr>
        <p:spPr>
          <a:xfrm>
            <a:off x="8763962" y="4341087"/>
            <a:ext cx="2584066" cy="670889"/>
          </a:xfrm>
          <a:prstGeom prst="rect">
            <a:avLst/>
          </a:prstGeom>
          <a:solidFill>
            <a:prstClr val="white"/>
          </a:solidFill>
          <a:ln>
            <a:noFill/>
          </a:ln>
          <a:effectLst>
            <a:outerShdw blurRad="57150" dist="19050" dir="5400000" algn="ctr" rotWithShape="0">
              <a:srgbClr val="000000">
                <a:alpha val="63000"/>
              </a:srgbClr>
            </a:outerShdw>
          </a:effectLst>
        </p:spPr>
        <p:txBody>
          <a:bodyPr spcFirstLastPara="0" vert="horz" wrap="square" lIns="35560" tIns="26670" rIns="35560" bIns="26670" numCol="1" spcCol="1270" anchor="ctr" anchorCtr="0">
            <a:noAutofit/>
          </a:bodyPr>
          <a:lstStyle>
            <a:lvl1pPr>
              <a:defRPr sz="1400" b="0" baseline="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400" b="0" i="0" u="none" strike="noStrike" kern="1200" cap="none" spc="0" normalizeH="0" baseline="0" noProof="0" dirty="0">
                <a:ln>
                  <a:noFill/>
                </a:ln>
                <a:solidFill>
                  <a:prstClr val="black"/>
                </a:solidFill>
                <a:effectLst/>
                <a:uLnTx/>
                <a:uFillTx/>
                <a:latin typeface="Calibri" panose="020F0502020204030204"/>
                <a:ea typeface="+mn-ea"/>
                <a:cs typeface="+mn-cs"/>
              </a:rPr>
              <a:t>Legalización de 31 contratos con ESE Publicas . </a:t>
            </a:r>
          </a:p>
        </p:txBody>
      </p:sp>
      <p:sp>
        <p:nvSpPr>
          <p:cNvPr id="15" name="CuadroTexto 14">
            <a:extLst>
              <a:ext uri="{FF2B5EF4-FFF2-40B4-BE49-F238E27FC236}">
                <a16:creationId xmlns:a16="http://schemas.microsoft.com/office/drawing/2014/main" id="{7BAD835B-6313-D1CA-EF02-8712A7BCB6C9}"/>
              </a:ext>
            </a:extLst>
          </p:cNvPr>
          <p:cNvSpPr txBox="1"/>
          <p:nvPr/>
        </p:nvSpPr>
        <p:spPr>
          <a:xfrm>
            <a:off x="2237509" y="332708"/>
            <a:ext cx="771698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CONFORMACIÓN RED DE PRESTADORES </a:t>
            </a:r>
            <a:endParaRPr kumimoji="0" lang="es-419"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Imagen 1">
            <a:extLst>
              <a:ext uri="{FF2B5EF4-FFF2-40B4-BE49-F238E27FC236}">
                <a16:creationId xmlns:a16="http://schemas.microsoft.com/office/drawing/2014/main" id="{BC3CC765-A674-D000-DE08-A328D23F8125}"/>
              </a:ext>
            </a:extLst>
          </p:cNvPr>
          <p:cNvPicPr>
            <a:picLocks noChangeAspect="1"/>
          </p:cNvPicPr>
          <p:nvPr/>
        </p:nvPicPr>
        <p:blipFill rotWithShape="1">
          <a:blip r:embed="rId8"/>
          <a:srcRect t="32995" b="34689"/>
          <a:stretch/>
        </p:blipFill>
        <p:spPr>
          <a:xfrm>
            <a:off x="709126" y="3429000"/>
            <a:ext cx="1709886" cy="1247532"/>
          </a:xfrm>
          <a:prstGeom prst="rect">
            <a:avLst/>
          </a:prstGeom>
        </p:spPr>
      </p:pic>
    </p:spTree>
    <p:extLst>
      <p:ext uri="{BB962C8B-B14F-4D97-AF65-F5344CB8AC3E}">
        <p14:creationId xmlns:p14="http://schemas.microsoft.com/office/powerpoint/2010/main" val="423766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Descripción generada automáticamente">
            <a:extLst>
              <a:ext uri="{FF2B5EF4-FFF2-40B4-BE49-F238E27FC236}">
                <a16:creationId xmlns:a16="http://schemas.microsoft.com/office/drawing/2014/main" id="{285A369D-A0F4-F8E6-6242-C89E8B831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Marcador de texto 1">
            <a:extLst>
              <a:ext uri="{FF2B5EF4-FFF2-40B4-BE49-F238E27FC236}">
                <a16:creationId xmlns:a16="http://schemas.microsoft.com/office/drawing/2014/main" id="{EB790385-7237-26AE-A65C-DEFE57826D73}"/>
              </a:ext>
            </a:extLst>
          </p:cNvPr>
          <p:cNvSpPr txBox="1">
            <a:spLocks/>
          </p:cNvSpPr>
          <p:nvPr/>
        </p:nvSpPr>
        <p:spPr>
          <a:xfrm>
            <a:off x="0" y="1187778"/>
            <a:ext cx="5731050" cy="1834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3350" marR="0" lvl="0" indent="0" algn="just" defTabSz="914400" rtl="0" eaLnBrk="1" fontAlgn="auto" latinLnBrk="0" hangingPunct="1">
              <a:lnSpc>
                <a:spcPct val="115000"/>
              </a:lnSpc>
              <a:spcBef>
                <a:spcPts val="1000"/>
              </a:spcBef>
              <a:spcAft>
                <a:spcPts val="1000"/>
              </a:spcAft>
              <a:buClrTx/>
              <a:buSzTx/>
              <a:buFont typeface="Arial" panose="020B0604020202020204" pitchFamily="34" charset="0"/>
              <a:buNone/>
              <a:tabLst/>
              <a:defRPr/>
            </a:pPr>
            <a:br>
              <a:rPr kumimoji="0" lang="es-MX" sz="1800" b="0" i="0" u="none" strike="noStrike" kern="1200" cap="none" spc="0" normalizeH="0" baseline="0" noProof="0" dirty="0">
                <a:ln>
                  <a:noFill/>
                </a:ln>
                <a:solidFill>
                  <a:prstClr val="white">
                    <a:lumMod val="10000"/>
                  </a:prstClr>
                </a:solidFill>
                <a:effectLst/>
                <a:uLnTx/>
                <a:uFillTx/>
                <a:latin typeface="Arial" panose="020B0604020202020204" pitchFamily="34" charset="0"/>
                <a:ea typeface="+mn-ea"/>
                <a:cs typeface="Arial" panose="020B0604020202020204" pitchFamily="34" charset="0"/>
              </a:rPr>
            </a:br>
            <a:endParaRPr kumimoji="0" lang="es-CO" sz="1800" b="0" i="0" u="none" strike="noStrike" kern="1200" cap="none" spc="0" normalizeH="0" baseline="0" noProof="0" dirty="0">
              <a:ln>
                <a:noFill/>
              </a:ln>
              <a:solidFill>
                <a:prstClr val="white">
                  <a:lumMod val="10000"/>
                </a:prstClr>
              </a:solidFill>
              <a:effectLst/>
              <a:uLnTx/>
              <a:uFillTx/>
              <a:latin typeface="Arial" panose="020B0604020202020204" pitchFamily="34" charset="0"/>
              <a:ea typeface="+mn-ea"/>
              <a:cs typeface="Arial" panose="020B0604020202020204" pitchFamily="34" charset="0"/>
            </a:endParaRPr>
          </a:p>
        </p:txBody>
      </p:sp>
      <p:pic>
        <p:nvPicPr>
          <p:cNvPr id="3" name="Marcador de contenido 3">
            <a:extLst>
              <a:ext uri="{FF2B5EF4-FFF2-40B4-BE49-F238E27FC236}">
                <a16:creationId xmlns:a16="http://schemas.microsoft.com/office/drawing/2014/main" id="{9BA67379-8C21-E662-7937-3D5C4E22E238}"/>
              </a:ext>
            </a:extLst>
          </p:cNvPr>
          <p:cNvPicPr>
            <a:picLocks noGrp="1" noChangeAspect="1"/>
          </p:cNvPicPr>
          <p:nvPr>
            <p:ph idx="1"/>
          </p:nvPr>
        </p:nvPicPr>
        <p:blipFill>
          <a:blip r:embed="rId4"/>
          <a:stretch>
            <a:fillRect/>
          </a:stretch>
        </p:blipFill>
        <p:spPr>
          <a:xfrm>
            <a:off x="5874153" y="1066800"/>
            <a:ext cx="6365548" cy="4724399"/>
          </a:xfrm>
          <a:prstGeom prst="rect">
            <a:avLst/>
          </a:prstGeom>
        </p:spPr>
      </p:pic>
      <p:graphicFrame>
        <p:nvGraphicFramePr>
          <p:cNvPr id="6" name="Marcador de contenido 1">
            <a:extLst>
              <a:ext uri="{FF2B5EF4-FFF2-40B4-BE49-F238E27FC236}">
                <a16:creationId xmlns:a16="http://schemas.microsoft.com/office/drawing/2014/main" id="{AD9EC8EF-3375-E254-D6E3-16CDE944BAFE}"/>
              </a:ext>
            </a:extLst>
          </p:cNvPr>
          <p:cNvGraphicFramePr>
            <a:graphicFrameLocks/>
          </p:cNvGraphicFramePr>
          <p:nvPr/>
        </p:nvGraphicFramePr>
        <p:xfrm>
          <a:off x="97930" y="1187778"/>
          <a:ext cx="5535189" cy="51749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CuadroTexto 1">
            <a:extLst>
              <a:ext uri="{FF2B5EF4-FFF2-40B4-BE49-F238E27FC236}">
                <a16:creationId xmlns:a16="http://schemas.microsoft.com/office/drawing/2014/main" id="{0AF4757C-B3DA-EAAC-583E-A7EDD1254BEB}"/>
              </a:ext>
            </a:extLst>
          </p:cNvPr>
          <p:cNvSpPr txBox="1"/>
          <p:nvPr/>
        </p:nvSpPr>
        <p:spPr>
          <a:xfrm>
            <a:off x="1171515" y="528222"/>
            <a:ext cx="103196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CONTRATACIÓN ACTIVIDADES DIFERENCIALES </a:t>
            </a:r>
            <a:endParaRPr kumimoji="0" lang="es-C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1783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Descripción generada automáticamente">
            <a:extLst>
              <a:ext uri="{FF2B5EF4-FFF2-40B4-BE49-F238E27FC236}">
                <a16:creationId xmlns:a16="http://schemas.microsoft.com/office/drawing/2014/main" id="{2E6A2C45-0585-FB7C-72E3-DDDFB1DDF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CuadroTexto 12">
            <a:extLst>
              <a:ext uri="{FF2B5EF4-FFF2-40B4-BE49-F238E27FC236}">
                <a16:creationId xmlns:a16="http://schemas.microsoft.com/office/drawing/2014/main" id="{866398B2-519E-10BF-7E79-3949AE7C8E82}"/>
              </a:ext>
            </a:extLst>
          </p:cNvPr>
          <p:cNvSpPr txBox="1"/>
          <p:nvPr/>
        </p:nvSpPr>
        <p:spPr>
          <a:xfrm>
            <a:off x="562731" y="5558905"/>
            <a:ext cx="3581430"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prstClr val="black"/>
                </a:solidFill>
                <a:effectLst/>
                <a:uLnTx/>
                <a:uFillTx/>
                <a:latin typeface="Calibri" panose="020F0502020204030204"/>
                <a:ea typeface="+mn-ea"/>
                <a:cs typeface="+mn-cs"/>
              </a:rPr>
              <a:t>Fuente: Matriz de seguimiento a Supervisión de Contratos</a:t>
            </a:r>
          </a:p>
        </p:txBody>
      </p:sp>
      <p:graphicFrame>
        <p:nvGraphicFramePr>
          <p:cNvPr id="3" name="Tabla 2">
            <a:extLst>
              <a:ext uri="{FF2B5EF4-FFF2-40B4-BE49-F238E27FC236}">
                <a16:creationId xmlns:a16="http://schemas.microsoft.com/office/drawing/2014/main" id="{1F9CB3DE-7846-2E85-3505-719FB98D21A8}"/>
              </a:ext>
            </a:extLst>
          </p:cNvPr>
          <p:cNvGraphicFramePr>
            <a:graphicFrameLocks noGrp="1"/>
          </p:cNvGraphicFramePr>
          <p:nvPr/>
        </p:nvGraphicFramePr>
        <p:xfrm>
          <a:off x="562731" y="1168290"/>
          <a:ext cx="5005609" cy="4478009"/>
        </p:xfrm>
        <a:graphic>
          <a:graphicData uri="http://schemas.openxmlformats.org/drawingml/2006/table">
            <a:tbl>
              <a:tblPr firstRow="1" firstCol="1" bandRow="1">
                <a:tableStyleId>{5C22544A-7EE6-4342-B048-85BDC9FD1C3A}</a:tableStyleId>
              </a:tblPr>
              <a:tblGrid>
                <a:gridCol w="1785627">
                  <a:extLst>
                    <a:ext uri="{9D8B030D-6E8A-4147-A177-3AD203B41FA5}">
                      <a16:colId xmlns:a16="http://schemas.microsoft.com/office/drawing/2014/main" val="775709774"/>
                    </a:ext>
                  </a:extLst>
                </a:gridCol>
                <a:gridCol w="2034990">
                  <a:extLst>
                    <a:ext uri="{9D8B030D-6E8A-4147-A177-3AD203B41FA5}">
                      <a16:colId xmlns:a16="http://schemas.microsoft.com/office/drawing/2014/main" val="3057716747"/>
                    </a:ext>
                  </a:extLst>
                </a:gridCol>
                <a:gridCol w="1184992">
                  <a:extLst>
                    <a:ext uri="{9D8B030D-6E8A-4147-A177-3AD203B41FA5}">
                      <a16:colId xmlns:a16="http://schemas.microsoft.com/office/drawing/2014/main" val="3552915075"/>
                    </a:ext>
                  </a:extLst>
                </a:gridCol>
              </a:tblGrid>
              <a:tr h="620215">
                <a:tc>
                  <a:txBody>
                    <a:bodyPr/>
                    <a:lstStyle/>
                    <a:p>
                      <a:pPr algn="ctr" fontAlgn="auto">
                        <a:lnSpc>
                          <a:spcPct val="115000"/>
                        </a:lnSpc>
                        <a:spcAft>
                          <a:spcPts val="1000"/>
                        </a:spcAft>
                      </a:pPr>
                      <a:r>
                        <a:rPr lang="es-CO" sz="1400" dirty="0">
                          <a:solidFill>
                            <a:schemeClr val="tx1"/>
                          </a:solidFill>
                          <a:effectLst/>
                          <a:latin typeface="Arial" panose="020B0604020202020204" pitchFamily="34" charset="0"/>
                          <a:cs typeface="Arial" panose="020B0604020202020204" pitchFamily="34" charset="0"/>
                        </a:rPr>
                        <a:t>DEPARTAMENTO</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accent3">
                        <a:lumMod val="20000"/>
                        <a:lumOff val="80000"/>
                      </a:schemeClr>
                    </a:solidFill>
                  </a:tcPr>
                </a:tc>
                <a:tc>
                  <a:txBody>
                    <a:bodyPr/>
                    <a:lstStyle/>
                    <a:p>
                      <a:pPr algn="ctr" fontAlgn="auto">
                        <a:lnSpc>
                          <a:spcPct val="115000"/>
                        </a:lnSpc>
                        <a:spcAft>
                          <a:spcPts val="1000"/>
                        </a:spcAft>
                      </a:pPr>
                      <a:r>
                        <a:rPr lang="es-CO" sz="1400" dirty="0">
                          <a:solidFill>
                            <a:schemeClr val="tx1"/>
                          </a:solidFill>
                          <a:effectLst/>
                          <a:latin typeface="Arial" panose="020B0604020202020204" pitchFamily="34" charset="0"/>
                          <a:cs typeface="Arial" panose="020B0604020202020204" pitchFamily="34" charset="0"/>
                        </a:rPr>
                        <a:t>NO. DE REQUERIMIENTOS ENVIADOS</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accent3">
                        <a:lumMod val="20000"/>
                        <a:lumOff val="80000"/>
                      </a:schemeClr>
                    </a:solidFill>
                  </a:tcPr>
                </a:tc>
                <a:tc>
                  <a:txBody>
                    <a:bodyPr/>
                    <a:lstStyle/>
                    <a:p>
                      <a:pPr algn="ctr" fontAlgn="auto">
                        <a:lnSpc>
                          <a:spcPct val="115000"/>
                        </a:lnSpc>
                        <a:spcAft>
                          <a:spcPts val="1000"/>
                        </a:spcAft>
                      </a:pPr>
                      <a:r>
                        <a:rPr lang="es-CO" sz="1400" dirty="0">
                          <a:solidFill>
                            <a:schemeClr val="tx1"/>
                          </a:solidFill>
                          <a:effectLst/>
                          <a:latin typeface="Arial" panose="020B0604020202020204" pitchFamily="34" charset="0"/>
                          <a:cs typeface="Arial" panose="020B0604020202020204" pitchFamily="34" charset="0"/>
                        </a:rPr>
                        <a:t>%</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accent3">
                        <a:lumMod val="20000"/>
                        <a:lumOff val="80000"/>
                      </a:schemeClr>
                    </a:solidFill>
                  </a:tcPr>
                </a:tc>
                <a:extLst>
                  <a:ext uri="{0D108BD9-81ED-4DB2-BD59-A6C34878D82A}">
                    <a16:rowId xmlns:a16="http://schemas.microsoft.com/office/drawing/2014/main" val="3545684524"/>
                  </a:ext>
                </a:extLst>
              </a:tr>
              <a:tr h="194661">
                <a:tc>
                  <a:txBody>
                    <a:bodyPr/>
                    <a:lstStyle/>
                    <a:p>
                      <a:pPr algn="ctr" fontAlgn="auto">
                        <a:lnSpc>
                          <a:spcPct val="115000"/>
                        </a:lnSpc>
                        <a:spcAft>
                          <a:spcPts val="1000"/>
                        </a:spcAft>
                      </a:pPr>
                      <a:r>
                        <a:rPr lang="es-CO" sz="1400" dirty="0">
                          <a:solidFill>
                            <a:schemeClr val="tx1"/>
                          </a:solidFill>
                          <a:effectLst/>
                          <a:latin typeface="Arial" panose="020B0604020202020204" pitchFamily="34" charset="0"/>
                          <a:cs typeface="Arial" panose="020B0604020202020204" pitchFamily="34" charset="0"/>
                        </a:rPr>
                        <a:t>NARIÑO</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accent3">
                        <a:lumMod val="20000"/>
                        <a:lumOff val="80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311</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36,10%</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extLst>
                  <a:ext uri="{0D108BD9-81ED-4DB2-BD59-A6C34878D82A}">
                    <a16:rowId xmlns:a16="http://schemas.microsoft.com/office/drawing/2014/main" val="2664431114"/>
                  </a:ext>
                </a:extLst>
              </a:tr>
              <a:tr h="267283">
                <a:tc>
                  <a:txBody>
                    <a:bodyPr/>
                    <a:lstStyle/>
                    <a:p>
                      <a:pPr algn="ctr" fontAlgn="auto">
                        <a:lnSpc>
                          <a:spcPct val="115000"/>
                        </a:lnSpc>
                        <a:spcAft>
                          <a:spcPts val="1000"/>
                        </a:spcAft>
                      </a:pPr>
                      <a:r>
                        <a:rPr lang="es-CO" sz="1400" dirty="0">
                          <a:solidFill>
                            <a:schemeClr val="tx1"/>
                          </a:solidFill>
                          <a:effectLst/>
                          <a:latin typeface="Arial" panose="020B0604020202020204" pitchFamily="34" charset="0"/>
                          <a:cs typeface="Arial" panose="020B0604020202020204" pitchFamily="34" charset="0"/>
                        </a:rPr>
                        <a:t>PUTUMAYO</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accent3">
                        <a:lumMod val="20000"/>
                        <a:lumOff val="80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108</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12,20%</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extLst>
                  <a:ext uri="{0D108BD9-81ED-4DB2-BD59-A6C34878D82A}">
                    <a16:rowId xmlns:a16="http://schemas.microsoft.com/office/drawing/2014/main" val="471708907"/>
                  </a:ext>
                </a:extLst>
              </a:tr>
              <a:tr h="267283">
                <a:tc>
                  <a:txBody>
                    <a:bodyPr/>
                    <a:lstStyle/>
                    <a:p>
                      <a:pPr algn="ctr" fontAlgn="auto">
                        <a:lnSpc>
                          <a:spcPct val="115000"/>
                        </a:lnSpc>
                        <a:spcAft>
                          <a:spcPts val="1000"/>
                        </a:spcAft>
                      </a:pPr>
                      <a:r>
                        <a:rPr lang="es-CO" sz="1400" dirty="0">
                          <a:solidFill>
                            <a:schemeClr val="tx1"/>
                          </a:solidFill>
                          <a:effectLst/>
                          <a:latin typeface="Arial" panose="020B0604020202020204" pitchFamily="34" charset="0"/>
                          <a:cs typeface="Arial" panose="020B0604020202020204" pitchFamily="34" charset="0"/>
                        </a:rPr>
                        <a:t>VALLE DEL CAUCA</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accent3">
                        <a:lumMod val="20000"/>
                        <a:lumOff val="80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78</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8,90%</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extLst>
                  <a:ext uri="{0D108BD9-81ED-4DB2-BD59-A6C34878D82A}">
                    <a16:rowId xmlns:a16="http://schemas.microsoft.com/office/drawing/2014/main" val="152904827"/>
                  </a:ext>
                </a:extLst>
              </a:tr>
              <a:tr h="194661">
                <a:tc>
                  <a:txBody>
                    <a:bodyPr/>
                    <a:lstStyle/>
                    <a:p>
                      <a:pPr algn="ctr" fontAlgn="auto">
                        <a:lnSpc>
                          <a:spcPct val="115000"/>
                        </a:lnSpc>
                        <a:spcAft>
                          <a:spcPts val="1000"/>
                        </a:spcAft>
                      </a:pPr>
                      <a:r>
                        <a:rPr lang="es-CO" sz="1400" dirty="0">
                          <a:solidFill>
                            <a:schemeClr val="tx1"/>
                          </a:solidFill>
                          <a:effectLst/>
                          <a:latin typeface="Arial" panose="020B0604020202020204" pitchFamily="34" charset="0"/>
                          <a:cs typeface="Arial" panose="020B0604020202020204" pitchFamily="34" charset="0"/>
                        </a:rPr>
                        <a:t>CAUCA</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accent3">
                        <a:lumMod val="20000"/>
                        <a:lumOff val="80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71</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8,20%</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extLst>
                  <a:ext uri="{0D108BD9-81ED-4DB2-BD59-A6C34878D82A}">
                    <a16:rowId xmlns:a16="http://schemas.microsoft.com/office/drawing/2014/main" val="2923116062"/>
                  </a:ext>
                </a:extLst>
              </a:tr>
              <a:tr h="194661">
                <a:tc>
                  <a:txBody>
                    <a:bodyPr/>
                    <a:lstStyle/>
                    <a:p>
                      <a:pPr algn="ctr" fontAlgn="auto">
                        <a:lnSpc>
                          <a:spcPct val="115000"/>
                        </a:lnSpc>
                        <a:spcAft>
                          <a:spcPts val="1000"/>
                        </a:spcAft>
                      </a:pPr>
                      <a:r>
                        <a:rPr lang="es-CO" sz="1400" dirty="0">
                          <a:solidFill>
                            <a:schemeClr val="tx1"/>
                          </a:solidFill>
                          <a:effectLst/>
                          <a:latin typeface="Arial" panose="020B0604020202020204" pitchFamily="34" charset="0"/>
                          <a:cs typeface="Arial" panose="020B0604020202020204" pitchFamily="34" charset="0"/>
                        </a:rPr>
                        <a:t>CALDAS</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accent3">
                        <a:lumMod val="20000"/>
                        <a:lumOff val="80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58</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6,70%</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extLst>
                  <a:ext uri="{0D108BD9-81ED-4DB2-BD59-A6C34878D82A}">
                    <a16:rowId xmlns:a16="http://schemas.microsoft.com/office/drawing/2014/main" val="367033394"/>
                  </a:ext>
                </a:extLst>
              </a:tr>
              <a:tr h="194661">
                <a:tc>
                  <a:txBody>
                    <a:bodyPr/>
                    <a:lstStyle/>
                    <a:p>
                      <a:pPr algn="ctr" fontAlgn="auto">
                        <a:lnSpc>
                          <a:spcPct val="115000"/>
                        </a:lnSpc>
                        <a:spcAft>
                          <a:spcPts val="1000"/>
                        </a:spcAft>
                      </a:pPr>
                      <a:r>
                        <a:rPr lang="es-CO" sz="1400" dirty="0">
                          <a:solidFill>
                            <a:schemeClr val="tx1"/>
                          </a:solidFill>
                          <a:effectLst/>
                          <a:latin typeface="Arial" panose="020B0604020202020204" pitchFamily="34" charset="0"/>
                          <a:cs typeface="Arial" panose="020B0604020202020204" pitchFamily="34" charset="0"/>
                        </a:rPr>
                        <a:t>BOGOTA D.C.</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accent3">
                        <a:lumMod val="20000"/>
                        <a:lumOff val="80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50</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5,50%</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extLst>
                  <a:ext uri="{0D108BD9-81ED-4DB2-BD59-A6C34878D82A}">
                    <a16:rowId xmlns:a16="http://schemas.microsoft.com/office/drawing/2014/main" val="2954253249"/>
                  </a:ext>
                </a:extLst>
              </a:tr>
              <a:tr h="194661">
                <a:tc>
                  <a:txBody>
                    <a:bodyPr/>
                    <a:lstStyle/>
                    <a:p>
                      <a:pPr algn="ctr" fontAlgn="auto">
                        <a:lnSpc>
                          <a:spcPct val="115000"/>
                        </a:lnSpc>
                        <a:spcAft>
                          <a:spcPts val="1000"/>
                        </a:spcAft>
                      </a:pPr>
                      <a:r>
                        <a:rPr lang="es-CO" sz="1400" dirty="0">
                          <a:solidFill>
                            <a:schemeClr val="tx1"/>
                          </a:solidFill>
                          <a:effectLst/>
                          <a:latin typeface="Arial" panose="020B0604020202020204" pitchFamily="34" charset="0"/>
                          <a:cs typeface="Arial" panose="020B0604020202020204" pitchFamily="34" charset="0"/>
                        </a:rPr>
                        <a:t>VICHADA</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accent3">
                        <a:lumMod val="20000"/>
                        <a:lumOff val="80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50</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5,50%</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extLst>
                  <a:ext uri="{0D108BD9-81ED-4DB2-BD59-A6C34878D82A}">
                    <a16:rowId xmlns:a16="http://schemas.microsoft.com/office/drawing/2014/main" val="2998927001"/>
                  </a:ext>
                </a:extLst>
              </a:tr>
              <a:tr h="194661">
                <a:tc>
                  <a:txBody>
                    <a:bodyPr/>
                    <a:lstStyle/>
                    <a:p>
                      <a:pPr algn="ctr" fontAlgn="auto">
                        <a:lnSpc>
                          <a:spcPct val="115000"/>
                        </a:lnSpc>
                        <a:spcAft>
                          <a:spcPts val="1000"/>
                        </a:spcAft>
                      </a:pPr>
                      <a:r>
                        <a:rPr lang="es-CO" sz="1400" dirty="0">
                          <a:solidFill>
                            <a:schemeClr val="tx1"/>
                          </a:solidFill>
                          <a:effectLst/>
                          <a:latin typeface="Arial" panose="020B0604020202020204" pitchFamily="34" charset="0"/>
                          <a:cs typeface="Arial" panose="020B0604020202020204" pitchFamily="34" charset="0"/>
                        </a:rPr>
                        <a:t>AMAZONAS</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accent3">
                        <a:lumMod val="20000"/>
                        <a:lumOff val="80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42</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4,80%</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extLst>
                  <a:ext uri="{0D108BD9-81ED-4DB2-BD59-A6C34878D82A}">
                    <a16:rowId xmlns:a16="http://schemas.microsoft.com/office/drawing/2014/main" val="853350672"/>
                  </a:ext>
                </a:extLst>
              </a:tr>
              <a:tr h="194661">
                <a:tc>
                  <a:txBody>
                    <a:bodyPr/>
                    <a:lstStyle/>
                    <a:p>
                      <a:pPr algn="ctr" fontAlgn="auto">
                        <a:lnSpc>
                          <a:spcPct val="115000"/>
                        </a:lnSpc>
                        <a:spcAft>
                          <a:spcPts val="1000"/>
                        </a:spcAft>
                      </a:pPr>
                      <a:r>
                        <a:rPr lang="es-CO" sz="1400" dirty="0">
                          <a:solidFill>
                            <a:schemeClr val="tx1"/>
                          </a:solidFill>
                          <a:effectLst/>
                          <a:latin typeface="Arial" panose="020B0604020202020204" pitchFamily="34" charset="0"/>
                          <a:cs typeface="Arial" panose="020B0604020202020204" pitchFamily="34" charset="0"/>
                        </a:rPr>
                        <a:t>META</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accent3">
                        <a:lumMod val="20000"/>
                        <a:lumOff val="80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40</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4,70%</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extLst>
                  <a:ext uri="{0D108BD9-81ED-4DB2-BD59-A6C34878D82A}">
                    <a16:rowId xmlns:a16="http://schemas.microsoft.com/office/drawing/2014/main" val="3061974891"/>
                  </a:ext>
                </a:extLst>
              </a:tr>
              <a:tr h="267283">
                <a:tc>
                  <a:txBody>
                    <a:bodyPr/>
                    <a:lstStyle/>
                    <a:p>
                      <a:pPr algn="ctr" fontAlgn="auto">
                        <a:lnSpc>
                          <a:spcPct val="115000"/>
                        </a:lnSpc>
                        <a:spcAft>
                          <a:spcPts val="1000"/>
                        </a:spcAft>
                      </a:pPr>
                      <a:r>
                        <a:rPr lang="es-CO" sz="1400" dirty="0">
                          <a:solidFill>
                            <a:schemeClr val="tx1"/>
                          </a:solidFill>
                          <a:effectLst/>
                          <a:latin typeface="Arial" panose="020B0604020202020204" pitchFamily="34" charset="0"/>
                          <a:cs typeface="Arial" panose="020B0604020202020204" pitchFamily="34" charset="0"/>
                        </a:rPr>
                        <a:t>HUILA</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accent3">
                        <a:lumMod val="20000"/>
                        <a:lumOff val="80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29</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3,20%</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extLst>
                  <a:ext uri="{0D108BD9-81ED-4DB2-BD59-A6C34878D82A}">
                    <a16:rowId xmlns:a16="http://schemas.microsoft.com/office/drawing/2014/main" val="2651264309"/>
                  </a:ext>
                </a:extLst>
              </a:tr>
              <a:tr h="194661">
                <a:tc>
                  <a:txBody>
                    <a:bodyPr/>
                    <a:lstStyle/>
                    <a:p>
                      <a:pPr algn="ctr" fontAlgn="auto">
                        <a:lnSpc>
                          <a:spcPct val="115000"/>
                        </a:lnSpc>
                        <a:spcAft>
                          <a:spcPts val="1000"/>
                        </a:spcAft>
                      </a:pPr>
                      <a:r>
                        <a:rPr lang="es-CO" sz="1400" dirty="0">
                          <a:solidFill>
                            <a:schemeClr val="tx1"/>
                          </a:solidFill>
                          <a:effectLst/>
                          <a:latin typeface="Arial" panose="020B0604020202020204" pitchFamily="34" charset="0"/>
                          <a:cs typeface="Arial" panose="020B0604020202020204" pitchFamily="34" charset="0"/>
                        </a:rPr>
                        <a:t>VAUPES</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accent3">
                        <a:lumMod val="20000"/>
                        <a:lumOff val="80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19</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2,20%</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extLst>
                  <a:ext uri="{0D108BD9-81ED-4DB2-BD59-A6C34878D82A}">
                    <a16:rowId xmlns:a16="http://schemas.microsoft.com/office/drawing/2014/main" val="3017380505"/>
                  </a:ext>
                </a:extLst>
              </a:tr>
              <a:tr h="194661">
                <a:tc>
                  <a:txBody>
                    <a:bodyPr/>
                    <a:lstStyle/>
                    <a:p>
                      <a:pPr algn="ctr" fontAlgn="auto">
                        <a:lnSpc>
                          <a:spcPct val="115000"/>
                        </a:lnSpc>
                        <a:spcAft>
                          <a:spcPts val="1000"/>
                        </a:spcAft>
                      </a:pPr>
                      <a:r>
                        <a:rPr lang="es-CO" sz="1400" dirty="0">
                          <a:solidFill>
                            <a:schemeClr val="tx1"/>
                          </a:solidFill>
                          <a:effectLst/>
                          <a:latin typeface="Arial" panose="020B0604020202020204" pitchFamily="34" charset="0"/>
                          <a:cs typeface="Arial" panose="020B0604020202020204" pitchFamily="34" charset="0"/>
                        </a:rPr>
                        <a:t>TOLIMA</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accent3">
                        <a:lumMod val="20000"/>
                        <a:lumOff val="80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10</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1,20%</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extLst>
                  <a:ext uri="{0D108BD9-81ED-4DB2-BD59-A6C34878D82A}">
                    <a16:rowId xmlns:a16="http://schemas.microsoft.com/office/drawing/2014/main" val="4023793445"/>
                  </a:ext>
                </a:extLst>
              </a:tr>
              <a:tr h="194661">
                <a:tc>
                  <a:txBody>
                    <a:bodyPr/>
                    <a:lstStyle/>
                    <a:p>
                      <a:pPr algn="ctr" fontAlgn="auto">
                        <a:lnSpc>
                          <a:spcPct val="115000"/>
                        </a:lnSpc>
                        <a:spcAft>
                          <a:spcPts val="1000"/>
                        </a:spcAft>
                      </a:pPr>
                      <a:r>
                        <a:rPr lang="es-CO" sz="1400" dirty="0">
                          <a:solidFill>
                            <a:schemeClr val="tx1"/>
                          </a:solidFill>
                          <a:effectLst/>
                          <a:latin typeface="Arial" panose="020B0604020202020204" pitchFamily="34" charset="0"/>
                          <a:cs typeface="Arial" panose="020B0604020202020204" pitchFamily="34" charset="0"/>
                        </a:rPr>
                        <a:t>RISARALD</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accent3">
                        <a:lumMod val="20000"/>
                        <a:lumOff val="80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4</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0,50%</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extLst>
                  <a:ext uri="{0D108BD9-81ED-4DB2-BD59-A6C34878D82A}">
                    <a16:rowId xmlns:a16="http://schemas.microsoft.com/office/drawing/2014/main" val="2935337579"/>
                  </a:ext>
                </a:extLst>
              </a:tr>
              <a:tr h="267283">
                <a:tc>
                  <a:txBody>
                    <a:bodyPr/>
                    <a:lstStyle/>
                    <a:p>
                      <a:pPr algn="ctr" fontAlgn="auto">
                        <a:lnSpc>
                          <a:spcPct val="115000"/>
                        </a:lnSpc>
                        <a:spcAft>
                          <a:spcPts val="1000"/>
                        </a:spcAft>
                      </a:pPr>
                      <a:r>
                        <a:rPr lang="es-CO" sz="1400" dirty="0">
                          <a:solidFill>
                            <a:schemeClr val="tx1"/>
                          </a:solidFill>
                          <a:effectLst/>
                          <a:latin typeface="Arial" panose="020B0604020202020204" pitchFamily="34" charset="0"/>
                          <a:cs typeface="Arial" panose="020B0604020202020204" pitchFamily="34" charset="0"/>
                        </a:rPr>
                        <a:t>CESAR</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accent3">
                        <a:lumMod val="20000"/>
                        <a:lumOff val="80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2</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0,20%</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extLst>
                  <a:ext uri="{0D108BD9-81ED-4DB2-BD59-A6C34878D82A}">
                    <a16:rowId xmlns:a16="http://schemas.microsoft.com/office/drawing/2014/main" val="3859305368"/>
                  </a:ext>
                </a:extLst>
              </a:tr>
              <a:tr h="194661">
                <a:tc>
                  <a:txBody>
                    <a:bodyPr/>
                    <a:lstStyle/>
                    <a:p>
                      <a:pPr algn="ctr" fontAlgn="auto">
                        <a:lnSpc>
                          <a:spcPct val="115000"/>
                        </a:lnSpc>
                        <a:spcAft>
                          <a:spcPts val="1000"/>
                        </a:spcAft>
                      </a:pPr>
                      <a:r>
                        <a:rPr lang="es-CO" sz="1400" dirty="0">
                          <a:solidFill>
                            <a:schemeClr val="tx1"/>
                          </a:solidFill>
                          <a:effectLst/>
                          <a:latin typeface="Arial" panose="020B0604020202020204" pitchFamily="34" charset="0"/>
                          <a:cs typeface="Arial" panose="020B0604020202020204" pitchFamily="34" charset="0"/>
                        </a:rPr>
                        <a:t>SANTANDER</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accent3">
                        <a:lumMod val="20000"/>
                        <a:lumOff val="80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1</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0,10%</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extLst>
                  <a:ext uri="{0D108BD9-81ED-4DB2-BD59-A6C34878D82A}">
                    <a16:rowId xmlns:a16="http://schemas.microsoft.com/office/drawing/2014/main" val="3891013164"/>
                  </a:ext>
                </a:extLst>
              </a:tr>
              <a:tr h="194661">
                <a:tc>
                  <a:txBody>
                    <a:bodyPr/>
                    <a:lstStyle/>
                    <a:p>
                      <a:pPr algn="ctr" fontAlgn="auto">
                        <a:lnSpc>
                          <a:spcPct val="115000"/>
                        </a:lnSpc>
                        <a:spcAft>
                          <a:spcPts val="1000"/>
                        </a:spcAft>
                      </a:pPr>
                      <a:r>
                        <a:rPr lang="es-CO" sz="1400" dirty="0">
                          <a:solidFill>
                            <a:schemeClr val="tx1"/>
                          </a:solidFill>
                          <a:effectLst/>
                          <a:latin typeface="Arial" panose="020B0604020202020204" pitchFamily="34" charset="0"/>
                          <a:cs typeface="Arial" panose="020B0604020202020204" pitchFamily="34" charset="0"/>
                        </a:rPr>
                        <a:t>TOTAL</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accent3">
                        <a:lumMod val="20000"/>
                        <a:lumOff val="80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873</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tc>
                  <a:txBody>
                    <a:bodyPr/>
                    <a:lstStyle/>
                    <a:p>
                      <a:pPr algn="ctr" fontAlgn="auto">
                        <a:lnSpc>
                          <a:spcPct val="115000"/>
                        </a:lnSpc>
                        <a:spcAft>
                          <a:spcPts val="1000"/>
                        </a:spcAft>
                      </a:pPr>
                      <a:r>
                        <a:rPr lang="es-CO" sz="1400" dirty="0">
                          <a:effectLst/>
                          <a:latin typeface="Arial" panose="020B0604020202020204" pitchFamily="34" charset="0"/>
                          <a:cs typeface="Arial" panose="020B0604020202020204" pitchFamily="34" charset="0"/>
                        </a:rPr>
                        <a:t>100%</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lumMod val="95000"/>
                      </a:schemeClr>
                    </a:solidFill>
                  </a:tcPr>
                </a:tc>
                <a:extLst>
                  <a:ext uri="{0D108BD9-81ED-4DB2-BD59-A6C34878D82A}">
                    <a16:rowId xmlns:a16="http://schemas.microsoft.com/office/drawing/2014/main" val="717599544"/>
                  </a:ext>
                </a:extLst>
              </a:tr>
            </a:tbl>
          </a:graphicData>
        </a:graphic>
      </p:graphicFrame>
      <p:sp>
        <p:nvSpPr>
          <p:cNvPr id="9" name="CuadroTexto 8">
            <a:extLst>
              <a:ext uri="{FF2B5EF4-FFF2-40B4-BE49-F238E27FC236}">
                <a16:creationId xmlns:a16="http://schemas.microsoft.com/office/drawing/2014/main" id="{58AE9065-32E6-F859-F560-7145B883F3BE}"/>
              </a:ext>
            </a:extLst>
          </p:cNvPr>
          <p:cNvSpPr txBox="1"/>
          <p:nvPr/>
        </p:nvSpPr>
        <p:spPr>
          <a:xfrm>
            <a:off x="386828" y="503815"/>
            <a:ext cx="11488486"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419"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INFORME SUPERVISIÓN DE CONTRATOS</a:t>
            </a:r>
            <a:endParaRPr kumimoji="0" lang="es-419"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1" name="CuadroTexto 11">
            <a:extLst>
              <a:ext uri="{FF2B5EF4-FFF2-40B4-BE49-F238E27FC236}">
                <a16:creationId xmlns:a16="http://schemas.microsoft.com/office/drawing/2014/main" id="{7D423086-F6A1-C19D-56FC-73B340D668E6}"/>
              </a:ext>
            </a:extLst>
          </p:cNvPr>
          <p:cNvGraphicFramePr/>
          <p:nvPr>
            <p:extLst>
              <p:ext uri="{D42A27DB-BD31-4B8C-83A1-F6EECF244321}">
                <p14:modId xmlns:p14="http://schemas.microsoft.com/office/powerpoint/2010/main" val="3795917003"/>
              </p:ext>
            </p:extLst>
          </p:nvPr>
        </p:nvGraphicFramePr>
        <p:xfrm>
          <a:off x="5964159" y="1316723"/>
          <a:ext cx="5911155" cy="3952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92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Gráfico&#10;&#10;Descripción generada automáticamente">
            <a:extLst>
              <a:ext uri="{FF2B5EF4-FFF2-40B4-BE49-F238E27FC236}">
                <a16:creationId xmlns:a16="http://schemas.microsoft.com/office/drawing/2014/main" id="{B068426C-4433-9D2C-0300-53BCBBF54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399"/>
            <a:ext cx="12349316" cy="7020399"/>
          </a:xfrm>
          <a:prstGeom prst="rect">
            <a:avLst/>
          </a:prstGeom>
        </p:spPr>
      </p:pic>
      <p:graphicFrame>
        <p:nvGraphicFramePr>
          <p:cNvPr id="2" name="Tabla 1">
            <a:extLst>
              <a:ext uri="{FF2B5EF4-FFF2-40B4-BE49-F238E27FC236}">
                <a16:creationId xmlns:a16="http://schemas.microsoft.com/office/drawing/2014/main" id="{163F8A8F-C63A-36C6-7FB2-C4E5658086CA}"/>
              </a:ext>
            </a:extLst>
          </p:cNvPr>
          <p:cNvGraphicFramePr>
            <a:graphicFrameLocks noGrp="1"/>
          </p:cNvGraphicFramePr>
          <p:nvPr>
            <p:extLst>
              <p:ext uri="{D42A27DB-BD31-4B8C-83A1-F6EECF244321}">
                <p14:modId xmlns:p14="http://schemas.microsoft.com/office/powerpoint/2010/main" val="3395932564"/>
              </p:ext>
            </p:extLst>
          </p:nvPr>
        </p:nvGraphicFramePr>
        <p:xfrm>
          <a:off x="304800" y="1077595"/>
          <a:ext cx="11430001" cy="3117850"/>
        </p:xfrm>
        <a:graphic>
          <a:graphicData uri="http://schemas.openxmlformats.org/drawingml/2006/table">
            <a:tbl>
              <a:tblPr>
                <a:tableStyleId>{5C22544A-7EE6-4342-B048-85BDC9FD1C3A}</a:tableStyleId>
              </a:tblPr>
              <a:tblGrid>
                <a:gridCol w="2748435">
                  <a:extLst>
                    <a:ext uri="{9D8B030D-6E8A-4147-A177-3AD203B41FA5}">
                      <a16:colId xmlns:a16="http://schemas.microsoft.com/office/drawing/2014/main" val="1429291333"/>
                    </a:ext>
                  </a:extLst>
                </a:gridCol>
                <a:gridCol w="2922940">
                  <a:extLst>
                    <a:ext uri="{9D8B030D-6E8A-4147-A177-3AD203B41FA5}">
                      <a16:colId xmlns:a16="http://schemas.microsoft.com/office/drawing/2014/main" val="3985663852"/>
                    </a:ext>
                  </a:extLst>
                </a:gridCol>
                <a:gridCol w="2879313">
                  <a:extLst>
                    <a:ext uri="{9D8B030D-6E8A-4147-A177-3AD203B41FA5}">
                      <a16:colId xmlns:a16="http://schemas.microsoft.com/office/drawing/2014/main" val="1945878307"/>
                    </a:ext>
                  </a:extLst>
                </a:gridCol>
                <a:gridCol w="2879313">
                  <a:extLst>
                    <a:ext uri="{9D8B030D-6E8A-4147-A177-3AD203B41FA5}">
                      <a16:colId xmlns:a16="http://schemas.microsoft.com/office/drawing/2014/main" val="1798789264"/>
                    </a:ext>
                  </a:extLst>
                </a:gridCol>
              </a:tblGrid>
              <a:tr h="311150">
                <a:tc>
                  <a:txBody>
                    <a:bodyPr/>
                    <a:lstStyle/>
                    <a:p>
                      <a:pPr algn="ctr" fontAlgn="ctr"/>
                      <a:r>
                        <a:rPr lang="es-CO" sz="1800" u="none" strike="noStrike" dirty="0">
                          <a:effectLst/>
                        </a:rPr>
                        <a:t>VIGENCIA</a:t>
                      </a:r>
                      <a:endParaRPr lang="es-CO" sz="1800" b="1"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REG SUBSIDIADO </a:t>
                      </a:r>
                      <a:endParaRPr lang="es-CO" sz="1800" b="1"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REG CONTRIBUTIVO </a:t>
                      </a:r>
                      <a:endParaRPr lang="es-CO" sz="1800" b="1"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CO" sz="1800" u="none" strike="noStrike" dirty="0">
                          <a:effectLst/>
                        </a:rPr>
                        <a:t> TOTAL </a:t>
                      </a:r>
                      <a:endParaRPr lang="es-CO" sz="1800" b="1"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9491852"/>
                  </a:ext>
                </a:extLst>
              </a:tr>
              <a:tr h="184150">
                <a:tc>
                  <a:txBody>
                    <a:bodyPr/>
                    <a:lstStyle/>
                    <a:p>
                      <a:pPr algn="ctr" fontAlgn="ctr"/>
                      <a:r>
                        <a:rPr lang="es-CO" sz="1800" u="none" strike="noStrike" dirty="0">
                          <a:effectLst/>
                        </a:rPr>
                        <a:t>2014</a:t>
                      </a:r>
                      <a:endParaRPr lang="es-CO" sz="18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289.003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289.003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7643490"/>
                  </a:ext>
                </a:extLst>
              </a:tr>
              <a:tr h="184150">
                <a:tc>
                  <a:txBody>
                    <a:bodyPr/>
                    <a:lstStyle/>
                    <a:p>
                      <a:pPr algn="ctr" fontAlgn="ctr"/>
                      <a:r>
                        <a:rPr lang="es-CO" sz="1800" u="none" strike="noStrike" dirty="0">
                          <a:effectLst/>
                        </a:rPr>
                        <a:t>2015</a:t>
                      </a:r>
                      <a:endParaRPr lang="es-CO" sz="18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295.733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295.733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2500017"/>
                  </a:ext>
                </a:extLst>
              </a:tr>
              <a:tr h="184150">
                <a:tc>
                  <a:txBody>
                    <a:bodyPr/>
                    <a:lstStyle/>
                    <a:p>
                      <a:pPr algn="ctr" fontAlgn="ctr"/>
                      <a:r>
                        <a:rPr lang="es-CO" sz="1800" u="none" strike="noStrike" dirty="0">
                          <a:effectLst/>
                        </a:rPr>
                        <a:t>2016</a:t>
                      </a:r>
                      <a:endParaRPr lang="es-CO" sz="18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278.316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4.948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283.264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3669838"/>
                  </a:ext>
                </a:extLst>
              </a:tr>
              <a:tr h="184150">
                <a:tc>
                  <a:txBody>
                    <a:bodyPr/>
                    <a:lstStyle/>
                    <a:p>
                      <a:pPr algn="ctr" fontAlgn="ctr"/>
                      <a:r>
                        <a:rPr lang="es-CO" sz="1800" u="none" strike="noStrike" dirty="0">
                          <a:effectLst/>
                        </a:rPr>
                        <a:t>2017</a:t>
                      </a:r>
                      <a:endParaRPr lang="es-CO" sz="18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303.943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7.281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311.224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8929333"/>
                  </a:ext>
                </a:extLst>
              </a:tr>
              <a:tr h="184150">
                <a:tc>
                  <a:txBody>
                    <a:bodyPr/>
                    <a:lstStyle/>
                    <a:p>
                      <a:pPr algn="ctr" fontAlgn="ctr"/>
                      <a:r>
                        <a:rPr lang="es-CO" sz="1800" u="none" strike="noStrike" dirty="0">
                          <a:effectLst/>
                        </a:rPr>
                        <a:t>2018</a:t>
                      </a:r>
                      <a:endParaRPr lang="es-CO" sz="18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299.919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10.637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310.556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6957252"/>
                  </a:ext>
                </a:extLst>
              </a:tr>
              <a:tr h="184150">
                <a:tc>
                  <a:txBody>
                    <a:bodyPr/>
                    <a:lstStyle/>
                    <a:p>
                      <a:pPr algn="ctr" fontAlgn="ctr"/>
                      <a:r>
                        <a:rPr lang="es-CO" sz="1800" u="none" strike="noStrike" dirty="0">
                          <a:effectLst/>
                        </a:rPr>
                        <a:t>2019</a:t>
                      </a:r>
                      <a:endParaRPr lang="es-CO" sz="18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316.054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13.498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329.552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1176913"/>
                  </a:ext>
                </a:extLst>
              </a:tr>
              <a:tr h="184150">
                <a:tc>
                  <a:txBody>
                    <a:bodyPr/>
                    <a:lstStyle/>
                    <a:p>
                      <a:pPr algn="ctr" fontAlgn="ctr"/>
                      <a:r>
                        <a:rPr lang="es-CO" sz="1800" u="none" strike="noStrike" dirty="0">
                          <a:effectLst/>
                        </a:rPr>
                        <a:t>2020</a:t>
                      </a:r>
                      <a:endParaRPr lang="es-CO" sz="18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316.539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15.473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332.012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2958525"/>
                  </a:ext>
                </a:extLst>
              </a:tr>
              <a:tr h="184150">
                <a:tc>
                  <a:txBody>
                    <a:bodyPr/>
                    <a:lstStyle/>
                    <a:p>
                      <a:pPr algn="ctr" fontAlgn="ctr"/>
                      <a:r>
                        <a:rPr lang="es-CO" sz="1800" u="none" strike="noStrike" dirty="0">
                          <a:effectLst/>
                        </a:rPr>
                        <a:t>2021</a:t>
                      </a:r>
                      <a:endParaRPr lang="es-CO" sz="18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333.337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19.487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352.824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5504099"/>
                  </a:ext>
                </a:extLst>
              </a:tr>
              <a:tr h="184150">
                <a:tc>
                  <a:txBody>
                    <a:bodyPr/>
                    <a:lstStyle/>
                    <a:p>
                      <a:pPr algn="ctr" fontAlgn="ctr"/>
                      <a:r>
                        <a:rPr lang="es-CO" sz="1800" u="none" strike="noStrike" dirty="0">
                          <a:effectLst/>
                        </a:rPr>
                        <a:t>2022</a:t>
                      </a:r>
                      <a:endParaRPr lang="es-CO" sz="18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357.970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21.915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379.885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143275"/>
                  </a:ext>
                </a:extLst>
              </a:tr>
              <a:tr h="184150">
                <a:tc>
                  <a:txBody>
                    <a:bodyPr/>
                    <a:lstStyle/>
                    <a:p>
                      <a:pPr algn="ctr" fontAlgn="ctr"/>
                      <a:r>
                        <a:rPr lang="es-CO" sz="1800" u="none" strike="noStrike" dirty="0">
                          <a:effectLst/>
                        </a:rPr>
                        <a:t>2023</a:t>
                      </a:r>
                      <a:endParaRPr lang="es-CO" sz="1800" b="0" i="0" u="none" strike="noStrike" dirty="0">
                        <a:solidFill>
                          <a:srgbClr val="000000"/>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377.124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23.947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800" u="none" strike="noStrike" dirty="0">
                          <a:effectLst/>
                        </a:rPr>
                        <a:t>                     401.071 </a:t>
                      </a:r>
                      <a:endParaRPr lang="es-CO" sz="18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9403058"/>
                  </a:ext>
                </a:extLst>
              </a:tr>
            </a:tbl>
          </a:graphicData>
        </a:graphic>
      </p:graphicFrame>
      <p:sp>
        <p:nvSpPr>
          <p:cNvPr id="4" name="Rectángulo 3">
            <a:extLst>
              <a:ext uri="{FF2B5EF4-FFF2-40B4-BE49-F238E27FC236}">
                <a16:creationId xmlns:a16="http://schemas.microsoft.com/office/drawing/2014/main" id="{0C35672B-CFD2-16FA-8E73-B3AD153C6125}"/>
              </a:ext>
            </a:extLst>
          </p:cNvPr>
          <p:cNvSpPr/>
          <p:nvPr/>
        </p:nvSpPr>
        <p:spPr>
          <a:xfrm>
            <a:off x="1742412" y="615930"/>
            <a:ext cx="9305365"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400" u="none" strike="noStrike" kern="0" cap="none" spc="0" normalizeH="0" baseline="0" noProof="0" dirty="0">
                <a:ln>
                  <a:noFill/>
                </a:ln>
                <a:solidFill>
                  <a:prstClr val="black"/>
                </a:solidFill>
                <a:uLnTx/>
                <a:uFillTx/>
                <a:latin typeface="Arial" panose="020B0604020202020204" pitchFamily="34" charset="0"/>
                <a:ea typeface="+mn-ea"/>
                <a:cs typeface="Arial"/>
                <a:sym typeface="Arial"/>
              </a:rPr>
              <a:t>COMPORTAMIENTO POBLACIONAL </a:t>
            </a:r>
            <a:endParaRPr kumimoji="0" lang="es-CO" sz="2400" u="none" strike="noStrike" kern="1200" cap="none" spc="0" normalizeH="0" baseline="0" noProof="0" dirty="0">
              <a:ln>
                <a:noFill/>
              </a:ln>
              <a:solidFill>
                <a:prstClr val="black"/>
              </a:solidFill>
              <a:uLnTx/>
              <a:uFillTx/>
              <a:latin typeface="Calibri" panose="020F0502020204030204"/>
              <a:ea typeface="+mn-ea"/>
            </a:endParaRPr>
          </a:p>
        </p:txBody>
      </p:sp>
      <p:sp>
        <p:nvSpPr>
          <p:cNvPr id="5" name="Rectángulo 4">
            <a:extLst>
              <a:ext uri="{FF2B5EF4-FFF2-40B4-BE49-F238E27FC236}">
                <a16:creationId xmlns:a16="http://schemas.microsoft.com/office/drawing/2014/main" id="{21448C5B-182D-09DC-94BE-9FA85EE4E7A4}"/>
              </a:ext>
            </a:extLst>
          </p:cNvPr>
          <p:cNvSpPr/>
          <p:nvPr/>
        </p:nvSpPr>
        <p:spPr>
          <a:xfrm>
            <a:off x="304800" y="4303077"/>
            <a:ext cx="11430000" cy="147732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b="0" i="0" u="none" strike="noStrike" kern="0" cap="none" spc="0" normalizeH="0" baseline="0" noProof="0" dirty="0">
                <a:ln>
                  <a:noFill/>
                </a:ln>
                <a:solidFill>
                  <a:prstClr val="black"/>
                </a:solidFill>
                <a:uLnTx/>
                <a:uFillTx/>
                <a:latin typeface="Arial" panose="020B0604020202020204" pitchFamily="34" charset="0"/>
                <a:cs typeface="Arial" panose="020B0604020202020204" pitchFamily="34" charset="0"/>
                <a:sym typeface="Arial"/>
              </a:rPr>
              <a:t>En los últimos diez años se ha mirado el crecimiento de Mallamas EPS Indígena y con ello la gran acogida y aceptación dentro del territorio Nacional; pero factores como liquidación de otras EPS, afiliaciones SAT, auditorias ARS Y ARCOM,  insuficiencia de la UPC para cubrir enfermedades huérfanas y de alto costo ha generado dificultades financieras de las cuales se tiene que tomar acciones contundentes y en pro de defender un patrimonio de salud de los pueblos indígenas. </a:t>
            </a:r>
            <a:endParaRPr kumimoji="0" lang="es-CO" b="0" i="0" u="none" strike="noStrike" kern="1200" cap="none" spc="0" normalizeH="0" baseline="0" noProof="0" dirty="0">
              <a:ln>
                <a:noFill/>
              </a:ln>
              <a:solidFill>
                <a:prstClr val="black"/>
              </a:solidFill>
              <a:uLnTx/>
              <a:uFillTx/>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C215BA62-45A1-AA0F-8628-A847342A1CB2}"/>
              </a:ext>
            </a:extLst>
          </p:cNvPr>
          <p:cNvSpPr txBox="1"/>
          <p:nvPr/>
        </p:nvSpPr>
        <p:spPr>
          <a:xfrm>
            <a:off x="1219200" y="-25253"/>
            <a:ext cx="10515600" cy="480131"/>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DIRECCIÓN DE ASEGURAMIENTO Y PROYECCION SOCIAL</a:t>
            </a:r>
          </a:p>
        </p:txBody>
      </p:sp>
    </p:spTree>
    <p:extLst>
      <p:ext uri="{BB962C8B-B14F-4D97-AF65-F5344CB8AC3E}">
        <p14:creationId xmlns:p14="http://schemas.microsoft.com/office/powerpoint/2010/main" val="154964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Descripción generada automáticamente">
            <a:extLst>
              <a:ext uri="{FF2B5EF4-FFF2-40B4-BE49-F238E27FC236}">
                <a16:creationId xmlns:a16="http://schemas.microsoft.com/office/drawing/2014/main" id="{7E8B6D3D-785C-461F-4FF6-CC2612DBCF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ítulo 2">
            <a:extLst>
              <a:ext uri="{FF2B5EF4-FFF2-40B4-BE49-F238E27FC236}">
                <a16:creationId xmlns:a16="http://schemas.microsoft.com/office/drawing/2014/main" id="{9A4508DE-1A45-D19F-EE45-A6E73A3FC93D}"/>
              </a:ext>
            </a:extLst>
          </p:cNvPr>
          <p:cNvSpPr>
            <a:spLocks noGrp="1"/>
          </p:cNvSpPr>
          <p:nvPr>
            <p:ph type="title"/>
          </p:nvPr>
        </p:nvSpPr>
        <p:spPr>
          <a:xfrm>
            <a:off x="1636542" y="362700"/>
            <a:ext cx="9175708" cy="674384"/>
          </a:xfrm>
        </p:spPr>
        <p:txBody>
          <a:bodyP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419"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INFORME SUPERVISIÓN DE CONTRATOS</a:t>
            </a:r>
            <a:endParaRPr kumimoji="0" lang="es-419"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CuadroTexto 11">
            <a:extLst>
              <a:ext uri="{FF2B5EF4-FFF2-40B4-BE49-F238E27FC236}">
                <a16:creationId xmlns:a16="http://schemas.microsoft.com/office/drawing/2014/main" id="{A6888E16-8792-3891-6BEC-15A4F4074626}"/>
              </a:ext>
            </a:extLst>
          </p:cNvPr>
          <p:cNvSpPr txBox="1"/>
          <p:nvPr/>
        </p:nvSpPr>
        <p:spPr>
          <a:xfrm>
            <a:off x="6047419" y="1317052"/>
            <a:ext cx="5673437" cy="3998723"/>
          </a:xfrm>
          <a:prstGeom prst="rect">
            <a:avLst/>
          </a:prstGeom>
          <a:noFill/>
          <a:ln>
            <a:noFill/>
          </a:ln>
          <a:effectLst/>
        </p:spPr>
        <p:txBody>
          <a:bodyPr vert="horz" wrap="square" lIns="91440" tIns="45720" rIns="91440" bIns="45720" rtlCol="0" anchor="ctr">
            <a:spAutoFit/>
          </a:bodyPr>
          <a:lstStyle>
            <a:lvl1pPr algn="just">
              <a:lnSpc>
                <a:spcPct val="107000"/>
              </a:lnSpc>
              <a:spcBef>
                <a:spcPct val="0"/>
              </a:spcBef>
              <a:spcAft>
                <a:spcPts val="600"/>
              </a:spcAft>
              <a:buFont typeface="Arial" panose="020B0604020202020204" pitchFamily="34" charset="0"/>
              <a:buNone/>
              <a:defRPr>
                <a:ln w="0"/>
                <a:latin typeface="Abadi Extra Light" panose="020B0204020104020204" pitchFamily="34" charset="0"/>
                <a:ea typeface="+mj-ea"/>
                <a:cs typeface="Times New Roman" panose="02020603050405020304" pitchFamily="18" charset="0"/>
              </a:defRPr>
            </a:lvl1pPr>
          </a:lstStyle>
          <a:p>
            <a:pPr marL="0" marR="0" lvl="0" indent="0" algn="just" defTabSz="457200" rtl="0" eaLnBrk="1" fontAlgn="auto" latinLnBrk="0" hangingPunct="1">
              <a:lnSpc>
                <a:spcPct val="107000"/>
              </a:lnSpc>
              <a:spcBef>
                <a:spcPct val="0"/>
              </a:spcBef>
              <a:spcAft>
                <a:spcPts val="600"/>
              </a:spcAft>
              <a:buClrTx/>
              <a:buSzTx/>
              <a:buFont typeface="Arial" panose="020B0604020202020204" pitchFamily="34" charset="0"/>
              <a:buNone/>
              <a:tabLst/>
              <a:defRPr/>
            </a:pPr>
            <a:r>
              <a:rPr kumimoji="0" lang="es-MX" sz="2000" b="0" i="0" u="none" strike="noStrike" kern="1200" cap="none" spc="0" normalizeH="0" baseline="0" noProof="0" dirty="0">
                <a:ln w="0"/>
                <a:solidFill>
                  <a:prstClr val="black"/>
                </a:solidFill>
                <a:effectLst/>
                <a:uLnTx/>
                <a:uFillTx/>
                <a:latin typeface="Arial" panose="020B0604020202020204" pitchFamily="34" charset="0"/>
                <a:ea typeface="+mj-ea"/>
                <a:cs typeface="Arial" panose="020B0604020202020204" pitchFamily="34" charset="0"/>
              </a:rPr>
              <a:t>Para la vigencia 2021, se efectuaron descuentos por incumplimiento por un total de $1.992.069.751.</a:t>
            </a:r>
          </a:p>
          <a:p>
            <a:pPr marL="0" marR="0" lvl="0" indent="0" algn="just" defTabSz="457200" rtl="0" eaLnBrk="1" fontAlgn="auto" latinLnBrk="0" hangingPunct="1">
              <a:lnSpc>
                <a:spcPct val="107000"/>
              </a:lnSpc>
              <a:spcBef>
                <a:spcPct val="0"/>
              </a:spcBef>
              <a:spcAft>
                <a:spcPts val="600"/>
              </a:spcAft>
              <a:buClrTx/>
              <a:buSzTx/>
              <a:buFont typeface="Arial" panose="020B0604020202020204" pitchFamily="34" charset="0"/>
              <a:buNone/>
              <a:tabLst/>
              <a:defRPr/>
            </a:pPr>
            <a:endParaRPr kumimoji="0" lang="es-MX" sz="2000" b="0" i="0" u="none" strike="noStrike" kern="1200" cap="none" spc="0" normalizeH="0" baseline="0" noProof="0" dirty="0">
              <a:ln w="0"/>
              <a:solidFill>
                <a:prstClr val="black"/>
              </a:solidFill>
              <a:effectLst/>
              <a:uLnTx/>
              <a:uFillTx/>
              <a:latin typeface="Arial" panose="020B0604020202020204" pitchFamily="34" charset="0"/>
              <a:ea typeface="+mj-ea"/>
              <a:cs typeface="Arial" panose="020B0604020202020204" pitchFamily="34" charset="0"/>
            </a:endParaRPr>
          </a:p>
          <a:p>
            <a:pPr marL="0" marR="0" lvl="0" indent="0" algn="just" defTabSz="457200" rtl="0" eaLnBrk="1" fontAlgn="auto" latinLnBrk="0" hangingPunct="1">
              <a:lnSpc>
                <a:spcPct val="107000"/>
              </a:lnSpc>
              <a:spcBef>
                <a:spcPct val="0"/>
              </a:spcBef>
              <a:spcAft>
                <a:spcPts val="600"/>
              </a:spcAft>
              <a:buClrTx/>
              <a:buSzTx/>
              <a:buFont typeface="Arial" panose="020B0604020202020204" pitchFamily="34" charset="0"/>
              <a:buNone/>
              <a:tabLst/>
              <a:defRPr/>
            </a:pPr>
            <a:r>
              <a:rPr kumimoji="0" lang="es-MX" sz="2000" b="0" i="0" u="none" strike="noStrike" kern="1200" cap="none" spc="0" normalizeH="0" baseline="0" noProof="0" dirty="0">
                <a:ln w="0"/>
                <a:solidFill>
                  <a:prstClr val="black"/>
                </a:solidFill>
                <a:effectLst/>
                <a:uLnTx/>
                <a:uFillTx/>
                <a:latin typeface="Arial" panose="020B0604020202020204" pitchFamily="34" charset="0"/>
                <a:ea typeface="+mj-ea"/>
                <a:cs typeface="Arial" panose="020B0604020202020204" pitchFamily="34" charset="0"/>
              </a:rPr>
              <a:t>Para la vigencia 2022, se efectuaron descuentos por incumplimiento por un total de $1.326.877.167.</a:t>
            </a:r>
          </a:p>
          <a:p>
            <a:pPr marL="0" marR="0" lvl="0" indent="0" algn="just" defTabSz="457200" rtl="0" eaLnBrk="1" fontAlgn="auto" latinLnBrk="0" hangingPunct="1">
              <a:lnSpc>
                <a:spcPct val="107000"/>
              </a:lnSpc>
              <a:spcBef>
                <a:spcPct val="0"/>
              </a:spcBef>
              <a:spcAft>
                <a:spcPts val="600"/>
              </a:spcAft>
              <a:buClrTx/>
              <a:buSzTx/>
              <a:buFont typeface="Arial" panose="020B0604020202020204" pitchFamily="34" charset="0"/>
              <a:buNone/>
              <a:tabLst/>
              <a:defRPr/>
            </a:pPr>
            <a:endParaRPr kumimoji="0" lang="es-MX" sz="2000" b="0" i="0" u="none" strike="noStrike" kern="1200" cap="none" spc="0" normalizeH="0" baseline="0" noProof="0" dirty="0">
              <a:ln w="0"/>
              <a:solidFill>
                <a:prstClr val="black"/>
              </a:solidFill>
              <a:effectLst/>
              <a:uLnTx/>
              <a:uFillTx/>
              <a:latin typeface="Arial" panose="020B0604020202020204" pitchFamily="34" charset="0"/>
              <a:ea typeface="+mj-ea"/>
              <a:cs typeface="Arial" panose="020B0604020202020204" pitchFamily="34" charset="0"/>
            </a:endParaRPr>
          </a:p>
          <a:p>
            <a:pPr marL="0" marR="0" lvl="0" indent="0" algn="just" defTabSz="457200" rtl="0" eaLnBrk="1" fontAlgn="auto" latinLnBrk="0" hangingPunct="1">
              <a:lnSpc>
                <a:spcPct val="107000"/>
              </a:lnSpc>
              <a:spcBef>
                <a:spcPct val="0"/>
              </a:spcBef>
              <a:spcAft>
                <a:spcPts val="600"/>
              </a:spcAft>
              <a:buClrTx/>
              <a:buSzTx/>
              <a:buFont typeface="Arial" panose="020B0604020202020204" pitchFamily="34" charset="0"/>
              <a:buNone/>
              <a:tabLst/>
              <a:defRPr/>
            </a:pPr>
            <a:r>
              <a:rPr kumimoji="0" lang="es-MX" sz="2000" b="0" i="0" u="none" strike="noStrike" kern="1200" cap="none" spc="0" normalizeH="0" baseline="0" noProof="0" dirty="0">
                <a:ln w="0"/>
                <a:solidFill>
                  <a:prstClr val="black"/>
                </a:solidFill>
                <a:effectLst/>
                <a:uLnTx/>
                <a:uFillTx/>
                <a:latin typeface="Arial" panose="020B0604020202020204" pitchFamily="34" charset="0"/>
                <a:ea typeface="+mj-ea"/>
                <a:cs typeface="Arial" panose="020B0604020202020204" pitchFamily="34" charset="0"/>
              </a:rPr>
              <a:t>Para la vigencia 2023, se efectuaron descuentos por incumplimiento por un total de $1.236.618.443.</a:t>
            </a:r>
          </a:p>
        </p:txBody>
      </p:sp>
      <p:sp>
        <p:nvSpPr>
          <p:cNvPr id="13" name="CuadroTexto 12">
            <a:extLst>
              <a:ext uri="{FF2B5EF4-FFF2-40B4-BE49-F238E27FC236}">
                <a16:creationId xmlns:a16="http://schemas.microsoft.com/office/drawing/2014/main" id="{866398B2-519E-10BF-7E79-3949AE7C8E82}"/>
              </a:ext>
            </a:extLst>
          </p:cNvPr>
          <p:cNvSpPr txBox="1"/>
          <p:nvPr/>
        </p:nvSpPr>
        <p:spPr>
          <a:xfrm>
            <a:off x="1266536" y="4818256"/>
            <a:ext cx="3581430"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prstClr val="black"/>
                </a:solidFill>
                <a:effectLst/>
                <a:uLnTx/>
                <a:uFillTx/>
                <a:latin typeface="Calibri" panose="020F0502020204030204"/>
                <a:ea typeface="+mn-ea"/>
                <a:cs typeface="+mn-cs"/>
              </a:rPr>
              <a:t>Fuente: Matriz de seguimiento a Supervisión de Contratos</a:t>
            </a:r>
          </a:p>
        </p:txBody>
      </p:sp>
      <p:graphicFrame>
        <p:nvGraphicFramePr>
          <p:cNvPr id="3" name="Gráfico 2">
            <a:extLst>
              <a:ext uri="{FF2B5EF4-FFF2-40B4-BE49-F238E27FC236}">
                <a16:creationId xmlns:a16="http://schemas.microsoft.com/office/drawing/2014/main" id="{C7BA14A8-267B-DE62-4818-52C04ECE64E7}"/>
              </a:ext>
            </a:extLst>
          </p:cNvPr>
          <p:cNvGraphicFramePr>
            <a:graphicFrameLocks/>
          </p:cNvGraphicFramePr>
          <p:nvPr>
            <p:extLst>
              <p:ext uri="{D42A27DB-BD31-4B8C-83A1-F6EECF244321}">
                <p14:modId xmlns:p14="http://schemas.microsoft.com/office/powerpoint/2010/main" val="990909003"/>
              </p:ext>
            </p:extLst>
          </p:nvPr>
        </p:nvGraphicFramePr>
        <p:xfrm>
          <a:off x="654868" y="1374477"/>
          <a:ext cx="5303651" cy="30362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8959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áfico&#10;&#10;Descripción generada automáticamente">
            <a:extLst>
              <a:ext uri="{FF2B5EF4-FFF2-40B4-BE49-F238E27FC236}">
                <a16:creationId xmlns:a16="http://schemas.microsoft.com/office/drawing/2014/main" id="{844D6F06-4173-F641-031C-C00336AD53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CuadroTexto 11">
            <a:extLst>
              <a:ext uri="{FF2B5EF4-FFF2-40B4-BE49-F238E27FC236}">
                <a16:creationId xmlns:a16="http://schemas.microsoft.com/office/drawing/2014/main" id="{A6888E16-8792-3891-6BEC-15A4F4074626}"/>
              </a:ext>
            </a:extLst>
          </p:cNvPr>
          <p:cNvSpPr txBox="1"/>
          <p:nvPr/>
        </p:nvSpPr>
        <p:spPr>
          <a:xfrm>
            <a:off x="208976" y="1670121"/>
            <a:ext cx="3857766" cy="3330848"/>
          </a:xfrm>
          <a:prstGeom prst="rect">
            <a:avLst/>
          </a:prstGeom>
          <a:noFill/>
          <a:ln>
            <a:noFill/>
          </a:ln>
          <a:effectLst/>
        </p:spPr>
        <p:txBody>
          <a:bodyPr vert="horz" wrap="square" lIns="91440" tIns="45720" rIns="91440" bIns="45720" rtlCol="0" anchor="ctr">
            <a:spAutoFit/>
          </a:bodyPr>
          <a:lstStyle>
            <a:lvl1pPr algn="just">
              <a:lnSpc>
                <a:spcPct val="107000"/>
              </a:lnSpc>
              <a:spcBef>
                <a:spcPct val="0"/>
              </a:spcBef>
              <a:spcAft>
                <a:spcPts val="600"/>
              </a:spcAft>
              <a:buFont typeface="Arial" panose="020B0604020202020204" pitchFamily="34" charset="0"/>
              <a:buNone/>
              <a:defRPr>
                <a:ln w="0"/>
                <a:latin typeface="Abadi Extra Light" panose="020B0204020104020204" pitchFamily="34" charset="0"/>
                <a:ea typeface="+mj-ea"/>
                <a:cs typeface="Times New Roman" panose="02020603050405020304" pitchFamily="18" charset="0"/>
              </a:defRPr>
            </a:lvl1pPr>
          </a:lstStyle>
          <a:p>
            <a:pPr marL="0" marR="0" lvl="0" indent="0" algn="just" defTabSz="457200" rtl="0" eaLnBrk="1" fontAlgn="auto" latinLnBrk="0" hangingPunct="1">
              <a:lnSpc>
                <a:spcPct val="107000"/>
              </a:lnSpc>
              <a:spcBef>
                <a:spcPct val="0"/>
              </a:spcBef>
              <a:spcAft>
                <a:spcPts val="600"/>
              </a:spcAft>
              <a:buClrTx/>
              <a:buSzTx/>
              <a:buFont typeface="Arial" panose="020B0604020202020204" pitchFamily="34" charset="0"/>
              <a:buNone/>
              <a:tabLst/>
              <a:defRPr/>
            </a:pPr>
            <a:r>
              <a:rPr kumimoji="0" lang="es-MX" sz="1800" b="0" i="0" u="none" strike="noStrike" kern="1200" cap="none" spc="0" normalizeH="0" baseline="0" noProof="0" dirty="0">
                <a:ln w="0"/>
                <a:solidFill>
                  <a:prstClr val="black"/>
                </a:solidFill>
                <a:effectLst/>
                <a:uLnTx/>
                <a:uFillTx/>
                <a:latin typeface="Arial" panose="020B0604020202020204" pitchFamily="34" charset="0"/>
                <a:ea typeface="+mj-ea"/>
                <a:cs typeface="Arial" panose="020B0604020202020204" pitchFamily="34" charset="0"/>
              </a:rPr>
              <a:t>Para la vigencia 2023 los incumplimientos con mayor frecuencia presentados son los reportados por las áreas de Gestión del Riesgo en Salud, Atención al Usuario, Radicación y Auditoria de Cuentas médicas y Contrataciones, siendo las áreas misionales encargadas del seguimiento a la prestación del servicio de salud a nuestros afiliados.</a:t>
            </a:r>
          </a:p>
        </p:txBody>
      </p:sp>
      <p:sp>
        <p:nvSpPr>
          <p:cNvPr id="13" name="CuadroTexto 12">
            <a:extLst>
              <a:ext uri="{FF2B5EF4-FFF2-40B4-BE49-F238E27FC236}">
                <a16:creationId xmlns:a16="http://schemas.microsoft.com/office/drawing/2014/main" id="{866398B2-519E-10BF-7E79-3949AE7C8E82}"/>
              </a:ext>
            </a:extLst>
          </p:cNvPr>
          <p:cNvSpPr txBox="1"/>
          <p:nvPr/>
        </p:nvSpPr>
        <p:spPr>
          <a:xfrm>
            <a:off x="536332" y="5941118"/>
            <a:ext cx="3581430"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prstClr val="black"/>
                </a:solidFill>
                <a:effectLst/>
                <a:uLnTx/>
                <a:uFillTx/>
                <a:latin typeface="Calibri" panose="020F0502020204030204"/>
                <a:ea typeface="+mn-ea"/>
                <a:cs typeface="+mn-cs"/>
              </a:rPr>
              <a:t>Fuente: Matriz de seguimiento a Supervisión de Contratos</a:t>
            </a:r>
          </a:p>
        </p:txBody>
      </p:sp>
      <p:pic>
        <p:nvPicPr>
          <p:cNvPr id="4" name="Imagen 3">
            <a:extLst>
              <a:ext uri="{FF2B5EF4-FFF2-40B4-BE49-F238E27FC236}">
                <a16:creationId xmlns:a16="http://schemas.microsoft.com/office/drawing/2014/main" id="{BFE3F37C-1599-BE35-1B3B-1F6D62489BD2}"/>
              </a:ext>
            </a:extLst>
          </p:cNvPr>
          <p:cNvPicPr>
            <a:picLocks noChangeAspect="1"/>
          </p:cNvPicPr>
          <p:nvPr/>
        </p:nvPicPr>
        <p:blipFill>
          <a:blip r:embed="rId3"/>
          <a:stretch>
            <a:fillRect/>
          </a:stretch>
        </p:blipFill>
        <p:spPr>
          <a:xfrm>
            <a:off x="4143272" y="957668"/>
            <a:ext cx="7687944" cy="4445604"/>
          </a:xfrm>
          <a:prstGeom prst="rect">
            <a:avLst/>
          </a:prstGeom>
          <a:ln w="3175" cap="sq">
            <a:solidFill>
              <a:schemeClr val="tx1"/>
            </a:solidFill>
            <a:prstDash val="solid"/>
            <a:miter lim="800000"/>
          </a:ln>
          <a:effectLst/>
        </p:spPr>
      </p:pic>
      <p:sp>
        <p:nvSpPr>
          <p:cNvPr id="6" name="CuadroTexto 5">
            <a:extLst>
              <a:ext uri="{FF2B5EF4-FFF2-40B4-BE49-F238E27FC236}">
                <a16:creationId xmlns:a16="http://schemas.microsoft.com/office/drawing/2014/main" id="{6436B388-DC5B-713A-60EF-53E58C4C5974}"/>
              </a:ext>
            </a:extLst>
          </p:cNvPr>
          <p:cNvSpPr txBox="1"/>
          <p:nvPr/>
        </p:nvSpPr>
        <p:spPr>
          <a:xfrm>
            <a:off x="3788228" y="5423130"/>
            <a:ext cx="4292082"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prstClr val="black"/>
                </a:solidFill>
                <a:effectLst/>
                <a:uLnTx/>
                <a:uFillTx/>
                <a:latin typeface="Calibri cuerpo"/>
                <a:ea typeface="+mn-ea"/>
                <a:cs typeface="+mn-cs"/>
              </a:rPr>
              <a:t>Gráfico 1. I</a:t>
            </a:r>
            <a:r>
              <a:rPr kumimoji="0" lang="es-CO" sz="1400" b="0" i="0" u="none" strike="noStrike" kern="1200" cap="none" spc="0" normalizeH="0" baseline="0" noProof="0" dirty="0">
                <a:ln>
                  <a:noFill/>
                </a:ln>
                <a:solidFill>
                  <a:prstClr val="black"/>
                </a:solidFill>
                <a:effectLst/>
                <a:uLnTx/>
                <a:uFillTx/>
                <a:latin typeface="Calibri cuerpo"/>
                <a:ea typeface="+mn-ea"/>
                <a:cs typeface="+mn-cs"/>
              </a:rPr>
              <a:t>ncumplimientos con Mayor Frecuencia </a:t>
            </a:r>
            <a:endParaRPr kumimoji="0" lang="es-419" sz="1400" b="0" i="0" u="none" strike="noStrike" kern="1200" cap="none" spc="0" normalizeH="0" baseline="0" noProof="0" dirty="0">
              <a:ln>
                <a:noFill/>
              </a:ln>
              <a:solidFill>
                <a:prstClr val="black"/>
              </a:solidFill>
              <a:effectLst/>
              <a:uLnTx/>
              <a:uFillTx/>
              <a:latin typeface="Calibri cuerpo"/>
              <a:ea typeface="+mn-ea"/>
              <a:cs typeface="+mn-cs"/>
            </a:endParaRPr>
          </a:p>
        </p:txBody>
      </p:sp>
      <p:sp>
        <p:nvSpPr>
          <p:cNvPr id="2" name="CuadroTexto 1">
            <a:extLst>
              <a:ext uri="{FF2B5EF4-FFF2-40B4-BE49-F238E27FC236}">
                <a16:creationId xmlns:a16="http://schemas.microsoft.com/office/drawing/2014/main" id="{7D50FE41-F1C4-6262-A835-896B22E7BE8C}"/>
              </a:ext>
            </a:extLst>
          </p:cNvPr>
          <p:cNvSpPr txBox="1"/>
          <p:nvPr/>
        </p:nvSpPr>
        <p:spPr>
          <a:xfrm>
            <a:off x="1673289" y="329900"/>
            <a:ext cx="884542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419"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INFORME SUPERVISIÓN DE CONTRATOS</a:t>
            </a:r>
            <a:endParaRPr kumimoji="0" lang="es-419"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17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Gráfico&#10;&#10;Descripción generada automáticamente">
            <a:extLst>
              <a:ext uri="{FF2B5EF4-FFF2-40B4-BE49-F238E27FC236}">
                <a16:creationId xmlns:a16="http://schemas.microsoft.com/office/drawing/2014/main" id="{5639BC2F-B3FE-167A-D963-2DD7DC7DA4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3" name="Gráfico 2">
            <a:extLst>
              <a:ext uri="{FF2B5EF4-FFF2-40B4-BE49-F238E27FC236}">
                <a16:creationId xmlns:a16="http://schemas.microsoft.com/office/drawing/2014/main" id="{402243FC-FC14-A674-6A8B-4076E420A617}"/>
              </a:ext>
            </a:extLst>
          </p:cNvPr>
          <p:cNvGraphicFramePr/>
          <p:nvPr/>
        </p:nvGraphicFramePr>
        <p:xfrm>
          <a:off x="6298162" y="896946"/>
          <a:ext cx="5228819" cy="3693465"/>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Conector recto 3">
            <a:extLst>
              <a:ext uri="{FF2B5EF4-FFF2-40B4-BE49-F238E27FC236}">
                <a16:creationId xmlns:a16="http://schemas.microsoft.com/office/drawing/2014/main" id="{7B72D2A5-A951-1455-529D-DFC9ECAABDB5}"/>
              </a:ext>
            </a:extLst>
          </p:cNvPr>
          <p:cNvCxnSpPr>
            <a:cxnSpLocks/>
          </p:cNvCxnSpPr>
          <p:nvPr/>
        </p:nvCxnSpPr>
        <p:spPr>
          <a:xfrm flipV="1">
            <a:off x="7208597" y="2302236"/>
            <a:ext cx="1557844" cy="47306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5" name="Título 1">
            <a:extLst>
              <a:ext uri="{FF2B5EF4-FFF2-40B4-BE49-F238E27FC236}">
                <a16:creationId xmlns:a16="http://schemas.microsoft.com/office/drawing/2014/main" id="{B2190F72-FE2B-3380-B95D-C513836CC8CF}"/>
              </a:ext>
            </a:extLst>
          </p:cNvPr>
          <p:cNvSpPr txBox="1">
            <a:spLocks/>
          </p:cNvSpPr>
          <p:nvPr/>
        </p:nvSpPr>
        <p:spPr>
          <a:xfrm>
            <a:off x="1181100" y="2119666"/>
            <a:ext cx="2628900" cy="254725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500" b="1" i="0" u="none" strike="noStrike" kern="1200" cap="none" spc="0" normalizeH="0" baseline="0" noProof="0" dirty="0">
                <a:ln>
                  <a:noFill/>
                </a:ln>
                <a:solidFill>
                  <a:srgbClr val="FFFFFF"/>
                </a:solidFill>
                <a:effectLst/>
                <a:uLnTx/>
                <a:uFillTx/>
                <a:latin typeface="Calibri Light" panose="020F0302020204030204"/>
                <a:ea typeface="+mj-ea"/>
                <a:cs typeface="+mj-cs"/>
              </a:rPr>
              <a:t>ANÁLISIS COMPARATIVO DE LIQUIDACION DE CONTRATOS DE LA VIGENCIA 2021,2022 Y 2023.</a:t>
            </a:r>
            <a:br>
              <a:rPr kumimoji="0" lang="en-US" sz="2500" b="0" i="0" u="none" strike="noStrike" kern="1200" cap="none" spc="0" normalizeH="0" baseline="0" noProof="0" dirty="0">
                <a:ln>
                  <a:noFill/>
                </a:ln>
                <a:solidFill>
                  <a:srgbClr val="FFFFFF"/>
                </a:solidFill>
                <a:effectLst/>
                <a:uLnTx/>
                <a:uFillTx/>
                <a:latin typeface="Calibri Light" panose="020F0302020204030204"/>
                <a:ea typeface="+mj-ea"/>
                <a:cs typeface="+mj-cs"/>
              </a:rPr>
            </a:br>
            <a:endParaRPr kumimoji="0" lang="en-US" sz="2500" b="0" i="0" u="none" strike="noStrike" kern="1200" cap="none" spc="0" normalizeH="0" baseline="0" noProof="0" dirty="0">
              <a:ln>
                <a:noFill/>
              </a:ln>
              <a:solidFill>
                <a:srgbClr val="FFFFFF"/>
              </a:solidFill>
              <a:effectLst/>
              <a:uLnTx/>
              <a:uFillTx/>
              <a:latin typeface="Calibri Light" panose="020F0302020204030204"/>
              <a:ea typeface="+mj-ea"/>
              <a:cs typeface="+mj-cs"/>
            </a:endParaRPr>
          </a:p>
        </p:txBody>
      </p:sp>
      <p:sp>
        <p:nvSpPr>
          <p:cNvPr id="16" name="CuadroTexto 15">
            <a:extLst>
              <a:ext uri="{FF2B5EF4-FFF2-40B4-BE49-F238E27FC236}">
                <a16:creationId xmlns:a16="http://schemas.microsoft.com/office/drawing/2014/main" id="{437FDE89-2F3F-4D9D-95A0-E99672658404}"/>
              </a:ext>
            </a:extLst>
          </p:cNvPr>
          <p:cNvSpPr txBox="1"/>
          <p:nvPr/>
        </p:nvSpPr>
        <p:spPr>
          <a:xfrm>
            <a:off x="665018" y="2368178"/>
            <a:ext cx="4846321" cy="317009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Analizando el proceso de liquidación de contratos se observa que en la vigencia 2023, se incrementó el número de contratos liquidados con referencia a la vigencia inmediatamente anterior. Siendo así podemos observar que en año 2021 se contó con un total de contratos de 6.544, para la vigencia 2022, con un total de 7.464 y para la vigencia 2023, con un total de 10.095. </a:t>
            </a:r>
          </a:p>
        </p:txBody>
      </p:sp>
      <p:cxnSp>
        <p:nvCxnSpPr>
          <p:cNvPr id="17" name="Conector recto 16">
            <a:extLst>
              <a:ext uri="{FF2B5EF4-FFF2-40B4-BE49-F238E27FC236}">
                <a16:creationId xmlns:a16="http://schemas.microsoft.com/office/drawing/2014/main" id="{0C931B5A-18BC-D8A7-3972-D68FC6188CA4}"/>
              </a:ext>
            </a:extLst>
          </p:cNvPr>
          <p:cNvCxnSpPr>
            <a:cxnSpLocks/>
          </p:cNvCxnSpPr>
          <p:nvPr/>
        </p:nvCxnSpPr>
        <p:spPr>
          <a:xfrm flipV="1">
            <a:off x="8766441" y="1106755"/>
            <a:ext cx="1715040" cy="121107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9" name="CuadroTexto 18">
            <a:extLst>
              <a:ext uri="{FF2B5EF4-FFF2-40B4-BE49-F238E27FC236}">
                <a16:creationId xmlns:a16="http://schemas.microsoft.com/office/drawing/2014/main" id="{EF2A0555-44C0-EFC5-3BF5-4AB311E304C4}"/>
              </a:ext>
            </a:extLst>
          </p:cNvPr>
          <p:cNvSpPr txBox="1"/>
          <p:nvPr/>
        </p:nvSpPr>
        <p:spPr>
          <a:xfrm>
            <a:off x="149739" y="1031299"/>
            <a:ext cx="5315772"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ANALISIS COMPARATIVO DE LIQUIDACION DE CONTRATOS DE LAS VIGENCIAS 2021, 2022 Y 2023 </a:t>
            </a:r>
          </a:p>
        </p:txBody>
      </p:sp>
      <p:graphicFrame>
        <p:nvGraphicFramePr>
          <p:cNvPr id="2" name="Tabla 1">
            <a:extLst>
              <a:ext uri="{FF2B5EF4-FFF2-40B4-BE49-F238E27FC236}">
                <a16:creationId xmlns:a16="http://schemas.microsoft.com/office/drawing/2014/main" id="{6E73B0C7-E75C-A2EA-120F-A757DD0B91A5}"/>
              </a:ext>
            </a:extLst>
          </p:cNvPr>
          <p:cNvGraphicFramePr>
            <a:graphicFrameLocks noGrp="1"/>
          </p:cNvGraphicFramePr>
          <p:nvPr/>
        </p:nvGraphicFramePr>
        <p:xfrm>
          <a:off x="6013079" y="4666923"/>
          <a:ext cx="5315772" cy="891540"/>
        </p:xfrm>
        <a:graphic>
          <a:graphicData uri="http://schemas.openxmlformats.org/drawingml/2006/table">
            <a:tbl>
              <a:tblPr>
                <a:tableStyleId>{5DA37D80-6434-44D0-A028-1B22A696006F}</a:tableStyleId>
              </a:tblPr>
              <a:tblGrid>
                <a:gridCol w="2373028">
                  <a:extLst>
                    <a:ext uri="{9D8B030D-6E8A-4147-A177-3AD203B41FA5}">
                      <a16:colId xmlns:a16="http://schemas.microsoft.com/office/drawing/2014/main" val="4047057686"/>
                    </a:ext>
                  </a:extLst>
                </a:gridCol>
                <a:gridCol w="1228889">
                  <a:extLst>
                    <a:ext uri="{9D8B030D-6E8A-4147-A177-3AD203B41FA5}">
                      <a16:colId xmlns:a16="http://schemas.microsoft.com/office/drawing/2014/main" val="4271133177"/>
                    </a:ext>
                  </a:extLst>
                </a:gridCol>
                <a:gridCol w="1167680">
                  <a:extLst>
                    <a:ext uri="{9D8B030D-6E8A-4147-A177-3AD203B41FA5}">
                      <a16:colId xmlns:a16="http://schemas.microsoft.com/office/drawing/2014/main" val="1550808492"/>
                    </a:ext>
                  </a:extLst>
                </a:gridCol>
                <a:gridCol w="546175">
                  <a:extLst>
                    <a:ext uri="{9D8B030D-6E8A-4147-A177-3AD203B41FA5}">
                      <a16:colId xmlns:a16="http://schemas.microsoft.com/office/drawing/2014/main" val="2842445056"/>
                    </a:ext>
                  </a:extLst>
                </a:gridCol>
              </a:tblGrid>
              <a:tr h="166657">
                <a:tc>
                  <a:txBody>
                    <a:bodyPr/>
                    <a:lstStyle/>
                    <a:p>
                      <a:pPr algn="ctr" fontAlgn="b"/>
                      <a:r>
                        <a:rPr lang="es-CO" sz="1400" b="1" u="none" strike="noStrike" dirty="0">
                          <a:effectLst/>
                        </a:rPr>
                        <a:t>ESTADO/VIGENCIAS </a:t>
                      </a:r>
                      <a:endParaRPr lang="es-CO"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s-CO" sz="1400" b="1" u="none" strike="noStrike" dirty="0">
                          <a:effectLst/>
                        </a:rPr>
                        <a:t>2021</a:t>
                      </a:r>
                      <a:endParaRPr lang="es-CO"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s-CO" sz="1400" b="1" u="none" strike="noStrike" dirty="0">
                          <a:effectLst/>
                        </a:rPr>
                        <a:t>2022</a:t>
                      </a:r>
                      <a:endParaRPr lang="es-CO"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s-CO" sz="1400" b="1" u="none" strike="noStrike" dirty="0">
                          <a:effectLst/>
                        </a:rPr>
                        <a:t>2023</a:t>
                      </a:r>
                      <a:endParaRPr lang="es-CO" sz="14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51708363"/>
                  </a:ext>
                </a:extLst>
              </a:tr>
              <a:tr h="166657">
                <a:tc>
                  <a:txBody>
                    <a:bodyPr/>
                    <a:lstStyle/>
                    <a:p>
                      <a:pPr algn="ctr" fontAlgn="ctr"/>
                      <a:r>
                        <a:rPr lang="es-CO" sz="1400" u="none" strike="noStrike" dirty="0">
                          <a:effectLst/>
                        </a:rPr>
                        <a:t>CONTRATOS LIQUIDADOS </a:t>
                      </a:r>
                      <a:endParaRPr lang="es-CO" sz="1400" b="1"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fontAlgn="ctr"/>
                      <a:r>
                        <a:rPr lang="es-CO" sz="1400" u="none" strike="noStrike" dirty="0">
                          <a:effectLst/>
                        </a:rPr>
                        <a:t>3967</a:t>
                      </a:r>
                      <a:endParaRPr lang="es-CO" sz="14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fontAlgn="ctr"/>
                      <a:r>
                        <a:rPr lang="es-CO" sz="1400" u="none" strike="noStrike" dirty="0">
                          <a:effectLst/>
                        </a:rPr>
                        <a:t>4847</a:t>
                      </a:r>
                      <a:endParaRPr lang="es-CO" sz="14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fontAlgn="ctr"/>
                      <a:r>
                        <a:rPr lang="es-CO" sz="1400" u="none" strike="noStrike" dirty="0">
                          <a:effectLst/>
                        </a:rPr>
                        <a:t>7172</a:t>
                      </a:r>
                      <a:endParaRPr lang="es-CO" sz="1400" b="0" i="0" u="none" strike="noStrike" dirty="0">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3094721422"/>
                  </a:ext>
                </a:extLst>
              </a:tr>
              <a:tr h="166657">
                <a:tc>
                  <a:txBody>
                    <a:bodyPr/>
                    <a:lstStyle/>
                    <a:p>
                      <a:pPr algn="ctr" fontAlgn="ctr"/>
                      <a:r>
                        <a:rPr lang="es-CO" sz="1400" u="none" strike="noStrike" dirty="0">
                          <a:effectLst/>
                        </a:rPr>
                        <a:t>CONTRATOS SIN LIQUIDAR</a:t>
                      </a:r>
                      <a:endParaRPr lang="es-CO" sz="1400" b="1"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fontAlgn="ctr"/>
                      <a:r>
                        <a:rPr lang="es-CO" sz="1400" u="none" strike="noStrike" dirty="0">
                          <a:effectLst/>
                        </a:rPr>
                        <a:t>2577</a:t>
                      </a:r>
                      <a:endParaRPr lang="es-CO" sz="14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fontAlgn="ctr"/>
                      <a:r>
                        <a:rPr lang="es-CO" sz="1400" u="none" strike="noStrike" dirty="0">
                          <a:effectLst/>
                        </a:rPr>
                        <a:t>2617</a:t>
                      </a:r>
                      <a:endParaRPr lang="es-CO" sz="14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fontAlgn="ctr"/>
                      <a:r>
                        <a:rPr lang="es-CO" sz="1400" u="none" strike="noStrike" dirty="0">
                          <a:effectLst/>
                        </a:rPr>
                        <a:t>2923</a:t>
                      </a:r>
                      <a:endParaRPr lang="es-CO" sz="1400" b="0" i="0" u="none" strike="noStrike" dirty="0">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421963398"/>
                  </a:ext>
                </a:extLst>
              </a:tr>
              <a:tr h="166657">
                <a:tc>
                  <a:txBody>
                    <a:bodyPr/>
                    <a:lstStyle/>
                    <a:p>
                      <a:pPr algn="ctr" fontAlgn="b"/>
                      <a:r>
                        <a:rPr lang="es-CO" sz="1400" b="1" u="none" strike="noStrike" dirty="0">
                          <a:effectLst/>
                        </a:rPr>
                        <a:t>TOTAL</a:t>
                      </a:r>
                      <a:endParaRPr lang="es-CO"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s-CO" sz="1400" b="1" u="none" strike="noStrike" dirty="0">
                          <a:effectLst/>
                        </a:rPr>
                        <a:t>6544</a:t>
                      </a:r>
                      <a:endParaRPr lang="es-CO"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s-CO" sz="1400" b="1" u="none" strike="noStrike" dirty="0">
                          <a:effectLst/>
                        </a:rPr>
                        <a:t>7464</a:t>
                      </a:r>
                      <a:endParaRPr lang="es-CO"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s-CO" sz="1400" b="1" u="none" strike="noStrike" dirty="0">
                          <a:effectLst/>
                        </a:rPr>
                        <a:t>10095</a:t>
                      </a:r>
                      <a:endParaRPr lang="es-CO" sz="14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444698589"/>
                  </a:ext>
                </a:extLst>
              </a:tr>
            </a:tbl>
          </a:graphicData>
        </a:graphic>
      </p:graphicFrame>
      <p:sp>
        <p:nvSpPr>
          <p:cNvPr id="7" name="Rectángulo 6">
            <a:extLst>
              <a:ext uri="{FF2B5EF4-FFF2-40B4-BE49-F238E27FC236}">
                <a16:creationId xmlns:a16="http://schemas.microsoft.com/office/drawing/2014/main" id="{9A41904B-151E-056F-7160-3E95E2AAC708}"/>
              </a:ext>
            </a:extLst>
          </p:cNvPr>
          <p:cNvSpPr/>
          <p:nvPr/>
        </p:nvSpPr>
        <p:spPr>
          <a:xfrm>
            <a:off x="2282828" y="383823"/>
            <a:ext cx="7626344"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8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sym typeface="Arial"/>
              </a:rPr>
              <a:t>LIQUIDACIÓN DE CONTRATOS</a:t>
            </a:r>
            <a:endParaRPr kumimoji="0" lang="es-CO"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7830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Gráfico&#10;&#10;Descripción generada automáticamente">
            <a:extLst>
              <a:ext uri="{FF2B5EF4-FFF2-40B4-BE49-F238E27FC236}">
                <a16:creationId xmlns:a16="http://schemas.microsoft.com/office/drawing/2014/main" id="{89292BB9-16D0-4979-CA69-AE21F80E5C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arcador de contenido 3">
            <a:extLst>
              <a:ext uri="{FF2B5EF4-FFF2-40B4-BE49-F238E27FC236}">
                <a16:creationId xmlns:a16="http://schemas.microsoft.com/office/drawing/2014/main" id="{9F85E393-06E4-586C-F1FB-724429D3671A}"/>
              </a:ext>
            </a:extLst>
          </p:cNvPr>
          <p:cNvSpPr>
            <a:spLocks noGrp="1"/>
          </p:cNvSpPr>
          <p:nvPr>
            <p:ph idx="1"/>
          </p:nvPr>
        </p:nvSpPr>
        <p:spPr>
          <a:xfrm>
            <a:off x="456676" y="3724793"/>
            <a:ext cx="5486924" cy="1785357"/>
          </a:xfrm>
        </p:spPr>
        <p:txBody>
          <a:bodyPr>
            <a:normAutofit/>
          </a:bodyPr>
          <a:lstStyle/>
          <a:p>
            <a:pPr marL="0" indent="0">
              <a:buNone/>
            </a:pPr>
            <a:r>
              <a:rPr lang="es-ES" sz="2400" b="1" dirty="0">
                <a:cs typeface="Arial" panose="020B0604020202020204" pitchFamily="34" charset="0"/>
              </a:rPr>
              <a:t>LIQUIDACIÓN DE CONTRATOS</a:t>
            </a:r>
            <a:br>
              <a:rPr lang="es-ES" sz="2400" dirty="0">
                <a:cs typeface="Arial" panose="020B0604020202020204" pitchFamily="34" charset="0"/>
              </a:rPr>
            </a:br>
            <a:br>
              <a:rPr lang="es-ES" sz="2400" dirty="0">
                <a:cs typeface="Arial" panose="020B0604020202020204" pitchFamily="34" charset="0"/>
              </a:rPr>
            </a:br>
            <a:r>
              <a:rPr lang="es-ES" sz="2400" dirty="0">
                <a:cs typeface="Arial" panose="020B0604020202020204" pitchFamily="34" charset="0"/>
              </a:rPr>
              <a:t>Para la vigencia 2023 se obtuvo un descuento a favor de la EPS de $ 1.725.331.443</a:t>
            </a:r>
            <a:r>
              <a:rPr lang="es-MX" sz="2400" dirty="0">
                <a:cs typeface="Arial" panose="020B0604020202020204" pitchFamily="34" charset="0"/>
              </a:rPr>
              <a:t>. </a:t>
            </a:r>
            <a:endParaRPr lang="es-CO" sz="2400" dirty="0">
              <a:cs typeface="Arial" panose="020B0604020202020204" pitchFamily="34" charset="0"/>
            </a:endParaRPr>
          </a:p>
          <a:p>
            <a:pPr marL="0" indent="0">
              <a:buNone/>
            </a:pPr>
            <a:endParaRPr lang="es-MX" b="1" dirty="0"/>
          </a:p>
          <a:p>
            <a:pPr marL="0" indent="0">
              <a:buNone/>
            </a:pPr>
            <a:endParaRPr lang="es-MX" dirty="0"/>
          </a:p>
          <a:p>
            <a:pPr marL="0" indent="0">
              <a:buNone/>
            </a:pPr>
            <a:endParaRPr lang="es-MX" dirty="0"/>
          </a:p>
          <a:p>
            <a:pPr marL="0" indent="0">
              <a:buNone/>
            </a:pPr>
            <a:endParaRPr lang="es-MX" b="1" dirty="0"/>
          </a:p>
          <a:p>
            <a:pPr marL="0" indent="0">
              <a:buNone/>
            </a:pPr>
            <a:endParaRPr lang="es-CO" dirty="0"/>
          </a:p>
          <a:p>
            <a:pPr marL="0" indent="0">
              <a:buNone/>
            </a:pPr>
            <a:endParaRPr lang="es-CO" dirty="0"/>
          </a:p>
        </p:txBody>
      </p:sp>
      <p:graphicFrame>
        <p:nvGraphicFramePr>
          <p:cNvPr id="2" name="Gráfico 1">
            <a:extLst>
              <a:ext uri="{FF2B5EF4-FFF2-40B4-BE49-F238E27FC236}">
                <a16:creationId xmlns:a16="http://schemas.microsoft.com/office/drawing/2014/main" id="{84BFC42C-4AD8-32BC-7FA3-DC939CFAFEE5}"/>
              </a:ext>
            </a:extLst>
          </p:cNvPr>
          <p:cNvGraphicFramePr/>
          <p:nvPr/>
        </p:nvGraphicFramePr>
        <p:xfrm>
          <a:off x="5840439" y="1220067"/>
          <a:ext cx="6127978" cy="44359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a 4">
            <a:extLst>
              <a:ext uri="{FF2B5EF4-FFF2-40B4-BE49-F238E27FC236}">
                <a16:creationId xmlns:a16="http://schemas.microsoft.com/office/drawing/2014/main" id="{2FF18E04-E755-270B-CF89-CF8ACA262C3D}"/>
              </a:ext>
            </a:extLst>
          </p:cNvPr>
          <p:cNvGraphicFramePr>
            <a:graphicFrameLocks noGrp="1"/>
          </p:cNvGraphicFramePr>
          <p:nvPr/>
        </p:nvGraphicFramePr>
        <p:xfrm>
          <a:off x="532876" y="1230519"/>
          <a:ext cx="5334524" cy="2292848"/>
        </p:xfrm>
        <a:graphic>
          <a:graphicData uri="http://schemas.openxmlformats.org/drawingml/2006/table">
            <a:tbl>
              <a:tblPr/>
              <a:tblGrid>
                <a:gridCol w="2565974">
                  <a:extLst>
                    <a:ext uri="{9D8B030D-6E8A-4147-A177-3AD203B41FA5}">
                      <a16:colId xmlns:a16="http://schemas.microsoft.com/office/drawing/2014/main" val="263319939"/>
                    </a:ext>
                  </a:extLst>
                </a:gridCol>
                <a:gridCol w="2768550">
                  <a:extLst>
                    <a:ext uri="{9D8B030D-6E8A-4147-A177-3AD203B41FA5}">
                      <a16:colId xmlns:a16="http://schemas.microsoft.com/office/drawing/2014/main" val="3536905975"/>
                    </a:ext>
                  </a:extLst>
                </a:gridCol>
              </a:tblGrid>
              <a:tr h="634690">
                <a:tc gridSpan="2">
                  <a:txBody>
                    <a:bodyPr/>
                    <a:lstStyle/>
                    <a:p>
                      <a:pPr algn="ctr" rtl="0" fontAlgn="ctr"/>
                      <a:r>
                        <a:rPr lang="es-ES" sz="1800" b="1" i="0" u="none" strike="noStrike" dirty="0">
                          <a:solidFill>
                            <a:srgbClr val="000000"/>
                          </a:solidFill>
                          <a:effectLst/>
                          <a:latin typeface="Arial" panose="020B0604020202020204" pitchFamily="34" charset="0"/>
                          <a:cs typeface="Arial" panose="020B0604020202020204" pitchFamily="34" charset="0"/>
                        </a:rPr>
                        <a:t>SALDO A FAVOR DE LA EPS I MALLAMAS 2023 POR LIQUIDACION DE CONTRATOS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extLst>
                  <a:ext uri="{0D108BD9-81ED-4DB2-BD59-A6C34878D82A}">
                    <a16:rowId xmlns:a16="http://schemas.microsoft.com/office/drawing/2014/main" val="667328861"/>
                  </a:ext>
                </a:extLst>
              </a:tr>
              <a:tr h="419534">
                <a:tc>
                  <a:txBody>
                    <a:bodyPr/>
                    <a:lstStyle/>
                    <a:p>
                      <a:pPr algn="l" fontAlgn="b"/>
                      <a:r>
                        <a:rPr lang="es-CO" sz="1800" b="0" i="0" u="none" strike="noStrike" dirty="0">
                          <a:solidFill>
                            <a:srgbClr val="000000"/>
                          </a:solidFill>
                          <a:effectLst/>
                          <a:latin typeface="Arial" panose="020B0604020202020204" pitchFamily="34" charset="0"/>
                          <a:cs typeface="Arial" panose="020B0604020202020204" pitchFamily="34" charset="0"/>
                        </a:rPr>
                        <a:t>Liquidación Cápita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s-CO" sz="1800" b="0" i="0" u="none" strike="noStrike" dirty="0">
                          <a:solidFill>
                            <a:srgbClr val="000000"/>
                          </a:solidFill>
                          <a:effectLst/>
                          <a:latin typeface="Arial" panose="020B0604020202020204" pitchFamily="34" charset="0"/>
                          <a:cs typeface="Arial" panose="020B0604020202020204" pitchFamily="34" charset="0"/>
                        </a:rPr>
                        <a:t>1.224.469.925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52039748"/>
                  </a:ext>
                </a:extLst>
              </a:tr>
              <a:tr h="419534">
                <a:tc>
                  <a:txBody>
                    <a:bodyPr/>
                    <a:lstStyle/>
                    <a:p>
                      <a:pPr algn="l" fontAlgn="b"/>
                      <a:r>
                        <a:rPr lang="es-CO" sz="1800" b="0" i="0" u="none" strike="noStrike" dirty="0">
                          <a:solidFill>
                            <a:srgbClr val="000000"/>
                          </a:solidFill>
                          <a:effectLst/>
                          <a:latin typeface="Arial" panose="020B0604020202020204" pitchFamily="34" charset="0"/>
                          <a:cs typeface="Arial" panose="020B0604020202020204" pitchFamily="34" charset="0"/>
                        </a:rPr>
                        <a:t>Liquidación Evento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800" b="0" i="0" u="none" strike="noStrike" dirty="0">
                          <a:solidFill>
                            <a:srgbClr val="000000"/>
                          </a:solidFill>
                          <a:effectLst/>
                          <a:latin typeface="Arial" panose="020B0604020202020204" pitchFamily="34" charset="0"/>
                          <a:cs typeface="Arial" panose="020B0604020202020204" pitchFamily="34" charset="0"/>
                        </a:rPr>
                        <a:t>436.612.012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4974819"/>
                  </a:ext>
                </a:extLst>
              </a:tr>
              <a:tr h="419534">
                <a:tc>
                  <a:txBody>
                    <a:bodyPr/>
                    <a:lstStyle/>
                    <a:p>
                      <a:pPr algn="l" fontAlgn="b"/>
                      <a:r>
                        <a:rPr lang="es-CO" sz="1800" b="0" i="0" u="none" strike="noStrike" dirty="0">
                          <a:solidFill>
                            <a:srgbClr val="000000"/>
                          </a:solidFill>
                          <a:effectLst/>
                          <a:latin typeface="Arial" panose="020B0604020202020204" pitchFamily="34" charset="0"/>
                          <a:cs typeface="Arial" panose="020B0604020202020204" pitchFamily="34" charset="0"/>
                        </a:rPr>
                        <a:t>Liquidación Unilateral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800" b="0" i="0" u="none" strike="noStrike" dirty="0">
                          <a:solidFill>
                            <a:srgbClr val="000000"/>
                          </a:solidFill>
                          <a:effectLst/>
                          <a:latin typeface="Arial" panose="020B0604020202020204" pitchFamily="34" charset="0"/>
                          <a:cs typeface="Arial" panose="020B0604020202020204" pitchFamily="34" charset="0"/>
                        </a:rPr>
                        <a:t>64.249.506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36345684"/>
                  </a:ext>
                </a:extLst>
              </a:tr>
              <a:tr h="399556">
                <a:tc>
                  <a:txBody>
                    <a:bodyPr/>
                    <a:lstStyle/>
                    <a:p>
                      <a:pPr algn="l" fontAlgn="b"/>
                      <a:r>
                        <a:rPr lang="es-CO" sz="1800" b="0" i="0" u="none" strike="noStrike" dirty="0">
                          <a:solidFill>
                            <a:srgbClr val="000000"/>
                          </a:solidFill>
                          <a:effectLst/>
                          <a:latin typeface="Arial" panose="020B0604020202020204" pitchFamily="34" charset="0"/>
                          <a:cs typeface="Arial" panose="020B060402020202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800" b="0" i="0" u="none" strike="noStrike" dirty="0">
                          <a:solidFill>
                            <a:srgbClr val="000000"/>
                          </a:solidFill>
                          <a:effectLst/>
                          <a:latin typeface="Arial" panose="020B0604020202020204" pitchFamily="34" charset="0"/>
                          <a:cs typeface="Arial" panose="020B0604020202020204" pitchFamily="34" charset="0"/>
                        </a:rPr>
                        <a:t>1.725.331.443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37441535"/>
                  </a:ext>
                </a:extLst>
              </a:tr>
            </a:tbl>
          </a:graphicData>
        </a:graphic>
      </p:graphicFrame>
      <p:sp>
        <p:nvSpPr>
          <p:cNvPr id="3" name="Rectángulo 2">
            <a:extLst>
              <a:ext uri="{FF2B5EF4-FFF2-40B4-BE49-F238E27FC236}">
                <a16:creationId xmlns:a16="http://schemas.microsoft.com/office/drawing/2014/main" id="{A4DEAC1A-1B88-C675-F3BA-D88AE9D58E0C}"/>
              </a:ext>
            </a:extLst>
          </p:cNvPr>
          <p:cNvSpPr/>
          <p:nvPr/>
        </p:nvSpPr>
        <p:spPr>
          <a:xfrm>
            <a:off x="2282828" y="440463"/>
            <a:ext cx="7626344"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8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sym typeface="Arial"/>
              </a:rPr>
              <a:t>LIQUIDACIÓN DE CONTRATOS</a:t>
            </a:r>
            <a:endParaRPr kumimoji="0" lang="es-CO"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47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contenido 12" descr="Texto&#10;&#10;Descripción generada automáticamente con confianza baja">
            <a:extLst>
              <a:ext uri="{FF2B5EF4-FFF2-40B4-BE49-F238E27FC236}">
                <a16:creationId xmlns:a16="http://schemas.microsoft.com/office/drawing/2014/main" id="{E34A1CED-D450-E53D-5076-037BCA462E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88952" cy="6929236"/>
          </a:xfrm>
        </p:spPr>
      </p:pic>
      <p:sp>
        <p:nvSpPr>
          <p:cNvPr id="11" name="Título 1">
            <a:extLst>
              <a:ext uri="{FF2B5EF4-FFF2-40B4-BE49-F238E27FC236}">
                <a16:creationId xmlns:a16="http://schemas.microsoft.com/office/drawing/2014/main" id="{E2DE0DC9-DE73-541E-1AD4-0F66F5050DE2}"/>
              </a:ext>
            </a:extLst>
          </p:cNvPr>
          <p:cNvSpPr txBox="1">
            <a:spLocks/>
          </p:cNvSpPr>
          <p:nvPr/>
        </p:nvSpPr>
        <p:spPr>
          <a:xfrm>
            <a:off x="7390262" y="1831864"/>
            <a:ext cx="4904509" cy="3924700"/>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DIRECCIÓN DE ASEGURAMIENTO Y PROYECCIÓN SOCIAL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CO" sz="54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FE7A7E66-3E37-36D3-7FD9-E16A22123A56}"/>
              </a:ext>
            </a:extLst>
          </p:cNvPr>
          <p:cNvSpPr txBox="1"/>
          <p:nvPr/>
        </p:nvSpPr>
        <p:spPr>
          <a:xfrm>
            <a:off x="8871925" y="5110233"/>
            <a:ext cx="322004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DIANA LUCIA PAGUAY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DIRECTORA</a:t>
            </a:r>
          </a:p>
        </p:txBody>
      </p:sp>
    </p:spTree>
    <p:extLst>
      <p:ext uri="{BB962C8B-B14F-4D97-AF65-F5344CB8AC3E}">
        <p14:creationId xmlns:p14="http://schemas.microsoft.com/office/powerpoint/2010/main" val="73530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D211827E-2A99-71D8-BB32-98DF3F771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sp>
        <p:nvSpPr>
          <p:cNvPr id="6" name="CuadroTexto 5">
            <a:extLst>
              <a:ext uri="{FF2B5EF4-FFF2-40B4-BE49-F238E27FC236}">
                <a16:creationId xmlns:a16="http://schemas.microsoft.com/office/drawing/2014/main" id="{F935D798-5FE0-3DA1-432F-C6DA1C416D45}"/>
              </a:ext>
            </a:extLst>
          </p:cNvPr>
          <p:cNvSpPr txBox="1"/>
          <p:nvPr/>
        </p:nvSpPr>
        <p:spPr>
          <a:xfrm>
            <a:off x="558932" y="1202909"/>
            <a:ext cx="11456284" cy="4122860"/>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Garantizar el aseguramiento de la población Indígena y no Indígena afiliada a Mallamas EPS –I, y mediante el desarrollo de políticas de promoción a la afiliación mantener y ampliar el número de afiliados, en el marco del respeto a la identidad étnica y cultural de cada Pueblo Indígena donde MALLAMAS EPS –I hace presencia, promoviendo los principios y valores Corporativos de la Entidad, así como garantizar el efectivo cumplimiento de los procesos de afiliación y registro de novedades en los regímenes subsidiado y contributivo de acuerdo a la normatividad vigente, contando con una base de datos actualizada.</a:t>
            </a:r>
          </a:p>
          <a:p>
            <a:pPr marL="0" marR="0" lvl="0" indent="0" algn="just" defTabSz="914400" rtl="0" eaLnBrk="1" fontAlgn="auto" latinLnBrk="0" hangingPunct="1">
              <a:lnSpc>
                <a:spcPct val="107000"/>
              </a:lnSpc>
              <a:spcBef>
                <a:spcPts val="0"/>
              </a:spcBef>
              <a:spcAft>
                <a:spcPts val="0"/>
              </a:spcAft>
              <a:buClrTx/>
              <a:buSzTx/>
              <a:buFontTx/>
              <a:buNone/>
              <a:tabLst>
                <a:tab pos="1592580" algn="l"/>
              </a:tabLst>
              <a:defRPr/>
            </a:pPr>
            <a:r>
              <a:rPr kumimoji="0" lang="es-MX"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Apoyo de 3 coordinaciones:</a:t>
            </a:r>
          </a:p>
          <a:p>
            <a:pPr marL="0" marR="0" lvl="0" indent="0" algn="just" defTabSz="914400" rtl="0" eaLnBrk="1" fontAlgn="auto" latinLnBrk="0" hangingPunct="1">
              <a:lnSpc>
                <a:spcPct val="107000"/>
              </a:lnSpc>
              <a:spcBef>
                <a:spcPts val="0"/>
              </a:spcBef>
              <a:spcAft>
                <a:spcPts val="0"/>
              </a:spcAft>
              <a:buClrTx/>
              <a:buSzTx/>
              <a:buFontTx/>
              <a:buNone/>
              <a:tabLst>
                <a:tab pos="1592580" algn="l"/>
              </a:tabLst>
              <a:defRPr/>
            </a:pPr>
            <a:endParaRPr kumimoji="0" lang="es-MX"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07000"/>
              </a:lnSpc>
              <a:spcBef>
                <a:spcPts val="0"/>
              </a:spcBef>
              <a:spcAft>
                <a:spcPts val="0"/>
              </a:spcAft>
              <a:buClrTx/>
              <a:buSzTx/>
              <a:buFont typeface="+mj-lt"/>
              <a:buAutoNum type="arabicPeriod"/>
              <a:tabLst>
                <a:tab pos="1592580" algn="l"/>
              </a:tabLst>
              <a:defRPr/>
            </a:pPr>
            <a:r>
              <a:rPr kumimoji="0" lang="es-MX"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Coordinación de Afiliación y Administración de base de datos.</a:t>
            </a:r>
            <a:endParaRPr kumimoji="0" lang="es-CO"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07000"/>
              </a:lnSpc>
              <a:spcBef>
                <a:spcPts val="0"/>
              </a:spcBef>
              <a:spcAft>
                <a:spcPts val="0"/>
              </a:spcAft>
              <a:buClrTx/>
              <a:buSzTx/>
              <a:buFont typeface="+mj-lt"/>
              <a:buAutoNum type="arabicPeriod"/>
              <a:tabLst>
                <a:tab pos="1592580" algn="l"/>
              </a:tabLst>
              <a:defRPr/>
            </a:pPr>
            <a:r>
              <a:rPr kumimoji="0" lang="es-MX"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Coordinación de Movilidad.</a:t>
            </a:r>
            <a:endParaRPr kumimoji="0" lang="es-CO"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07000"/>
              </a:lnSpc>
              <a:spcBef>
                <a:spcPts val="0"/>
              </a:spcBef>
              <a:spcAft>
                <a:spcPts val="800"/>
              </a:spcAft>
              <a:buClrTx/>
              <a:buSzTx/>
              <a:buFont typeface="+mj-lt"/>
              <a:buAutoNum type="arabicPeriod"/>
              <a:tabLst>
                <a:tab pos="1592580" algn="l"/>
              </a:tabLst>
              <a:defRPr/>
            </a:pPr>
            <a:r>
              <a:rPr kumimoji="0" lang="es-MX"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Coordinación de Comunicaciones.</a:t>
            </a:r>
            <a:endParaRPr kumimoji="0" lang="es-CO"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9329AF58-C430-9B77-3F1B-D1FD2463AC23}"/>
              </a:ext>
            </a:extLst>
          </p:cNvPr>
          <p:cNvSpPr txBox="1"/>
          <p:nvPr/>
        </p:nvSpPr>
        <p:spPr>
          <a:xfrm>
            <a:off x="4780829" y="341512"/>
            <a:ext cx="2555748" cy="519886"/>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OBJETIVO</a:t>
            </a:r>
          </a:p>
        </p:txBody>
      </p:sp>
    </p:spTree>
    <p:extLst>
      <p:ext uri="{BB962C8B-B14F-4D97-AF65-F5344CB8AC3E}">
        <p14:creationId xmlns:p14="http://schemas.microsoft.com/office/powerpoint/2010/main" val="48346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Descripción generada automáticamente">
            <a:extLst>
              <a:ext uri="{FF2B5EF4-FFF2-40B4-BE49-F238E27FC236}">
                <a16:creationId xmlns:a16="http://schemas.microsoft.com/office/drawing/2014/main" id="{964E3E29-23E0-B753-75FF-D81289283F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pic>
        <p:nvPicPr>
          <p:cNvPr id="2" name="Imagen 1">
            <a:extLst>
              <a:ext uri="{FF2B5EF4-FFF2-40B4-BE49-F238E27FC236}">
                <a16:creationId xmlns:a16="http://schemas.microsoft.com/office/drawing/2014/main" id="{D21A4383-17DA-7EDC-47F5-2ED66D83EDFB}"/>
              </a:ext>
            </a:extLst>
          </p:cNvPr>
          <p:cNvPicPr>
            <a:picLocks noChangeAspect="1"/>
          </p:cNvPicPr>
          <p:nvPr/>
        </p:nvPicPr>
        <p:blipFill rotWithShape="1">
          <a:blip r:embed="rId3"/>
          <a:srcRect t="13333"/>
          <a:stretch/>
        </p:blipFill>
        <p:spPr>
          <a:xfrm>
            <a:off x="790533" y="1011382"/>
            <a:ext cx="10029866" cy="4682836"/>
          </a:xfrm>
          <a:prstGeom prst="rect">
            <a:avLst/>
          </a:prstGeom>
        </p:spPr>
      </p:pic>
      <p:sp>
        <p:nvSpPr>
          <p:cNvPr id="3" name="CuadroTexto 2">
            <a:extLst>
              <a:ext uri="{FF2B5EF4-FFF2-40B4-BE49-F238E27FC236}">
                <a16:creationId xmlns:a16="http://schemas.microsoft.com/office/drawing/2014/main" id="{2064FF62-C306-0E2F-0FA4-C4D1CF77FB46}"/>
              </a:ext>
            </a:extLst>
          </p:cNvPr>
          <p:cNvSpPr txBox="1"/>
          <p:nvPr/>
        </p:nvSpPr>
        <p:spPr>
          <a:xfrm>
            <a:off x="1043770" y="391221"/>
            <a:ext cx="10029866" cy="519886"/>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ES" sz="2800" b="1" dirty="0">
                <a:solidFill>
                  <a:prstClr val="black"/>
                </a:solidFill>
                <a:latin typeface="Arial" panose="020B0604020202020204" pitchFamily="34" charset="0"/>
                <a:ea typeface="Calibri" panose="020F0502020204030204" pitchFamily="34" charset="0"/>
                <a:cs typeface="Arial" panose="020B0604020202020204" pitchFamily="34" charset="0"/>
              </a:rPr>
              <a:t>COMPORTAMIENTO REG SUBSIDIADO 2022-2023</a:t>
            </a:r>
            <a:endPar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2280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Descripción generada automáticamente">
            <a:extLst>
              <a:ext uri="{FF2B5EF4-FFF2-40B4-BE49-F238E27FC236}">
                <a16:creationId xmlns:a16="http://schemas.microsoft.com/office/drawing/2014/main" id="{964E3E29-23E0-B753-75FF-D81289283F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pic>
        <p:nvPicPr>
          <p:cNvPr id="7" name="Imagen 6">
            <a:extLst>
              <a:ext uri="{FF2B5EF4-FFF2-40B4-BE49-F238E27FC236}">
                <a16:creationId xmlns:a16="http://schemas.microsoft.com/office/drawing/2014/main" id="{80BB9252-7A96-650D-3379-0C30BB684B4B}"/>
              </a:ext>
            </a:extLst>
          </p:cNvPr>
          <p:cNvPicPr>
            <a:picLocks noChangeAspect="1"/>
          </p:cNvPicPr>
          <p:nvPr/>
        </p:nvPicPr>
        <p:blipFill rotWithShape="1">
          <a:blip r:embed="rId3"/>
          <a:srcRect t="14505"/>
          <a:stretch/>
        </p:blipFill>
        <p:spPr>
          <a:xfrm>
            <a:off x="1188830" y="1066800"/>
            <a:ext cx="9739746" cy="4491607"/>
          </a:xfrm>
          <a:prstGeom prst="rect">
            <a:avLst/>
          </a:prstGeom>
        </p:spPr>
      </p:pic>
      <p:sp>
        <p:nvSpPr>
          <p:cNvPr id="5" name="CuadroTexto 4">
            <a:extLst>
              <a:ext uri="{FF2B5EF4-FFF2-40B4-BE49-F238E27FC236}">
                <a16:creationId xmlns:a16="http://schemas.microsoft.com/office/drawing/2014/main" id="{DD5F0901-A4C6-5EE2-0984-E0539830A40A}"/>
              </a:ext>
            </a:extLst>
          </p:cNvPr>
          <p:cNvSpPr txBox="1"/>
          <p:nvPr/>
        </p:nvSpPr>
        <p:spPr>
          <a:xfrm>
            <a:off x="1188830" y="339995"/>
            <a:ext cx="10029866" cy="519886"/>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ES" sz="2800" b="1" dirty="0">
                <a:solidFill>
                  <a:prstClr val="black"/>
                </a:solidFill>
                <a:latin typeface="Arial" panose="020B0604020202020204" pitchFamily="34" charset="0"/>
                <a:ea typeface="Calibri" panose="020F0502020204030204" pitchFamily="34" charset="0"/>
                <a:cs typeface="Arial" panose="020B0604020202020204" pitchFamily="34" charset="0"/>
              </a:rPr>
              <a:t>COMPORTAMIENTO REG CONTRIBUTIVO 2022-2023</a:t>
            </a:r>
            <a:endPar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0212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Descripción generada automáticamente">
            <a:extLst>
              <a:ext uri="{FF2B5EF4-FFF2-40B4-BE49-F238E27FC236}">
                <a16:creationId xmlns:a16="http://schemas.microsoft.com/office/drawing/2014/main" id="{964E3E29-23E0-B753-75FF-D81289283F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pic>
        <p:nvPicPr>
          <p:cNvPr id="6" name="Imagen 5">
            <a:extLst>
              <a:ext uri="{FF2B5EF4-FFF2-40B4-BE49-F238E27FC236}">
                <a16:creationId xmlns:a16="http://schemas.microsoft.com/office/drawing/2014/main" id="{9D488514-A6A4-ED4B-E6F6-FBB7E3060481}"/>
              </a:ext>
            </a:extLst>
          </p:cNvPr>
          <p:cNvPicPr>
            <a:picLocks noChangeAspect="1"/>
          </p:cNvPicPr>
          <p:nvPr/>
        </p:nvPicPr>
        <p:blipFill rotWithShape="1">
          <a:blip r:embed="rId3"/>
          <a:srcRect t="14763"/>
          <a:stretch/>
        </p:blipFill>
        <p:spPr>
          <a:xfrm>
            <a:off x="1011381" y="997527"/>
            <a:ext cx="10309916" cy="4592495"/>
          </a:xfrm>
          <a:prstGeom prst="rect">
            <a:avLst/>
          </a:prstGeom>
        </p:spPr>
      </p:pic>
      <p:sp>
        <p:nvSpPr>
          <p:cNvPr id="2" name="CuadroTexto 1">
            <a:extLst>
              <a:ext uri="{FF2B5EF4-FFF2-40B4-BE49-F238E27FC236}">
                <a16:creationId xmlns:a16="http://schemas.microsoft.com/office/drawing/2014/main" id="{B647AAEC-DEDA-A178-4983-77DB3349A2E0}"/>
              </a:ext>
            </a:extLst>
          </p:cNvPr>
          <p:cNvSpPr txBox="1"/>
          <p:nvPr/>
        </p:nvSpPr>
        <p:spPr>
          <a:xfrm>
            <a:off x="1291431" y="363512"/>
            <a:ext cx="10029866" cy="519886"/>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ES" sz="2800" b="1" dirty="0">
                <a:solidFill>
                  <a:prstClr val="black"/>
                </a:solidFill>
                <a:latin typeface="Arial" panose="020B0604020202020204" pitchFamily="34" charset="0"/>
                <a:ea typeface="Calibri" panose="020F0502020204030204" pitchFamily="34" charset="0"/>
                <a:cs typeface="Arial" panose="020B0604020202020204" pitchFamily="34" charset="0"/>
              </a:rPr>
              <a:t>COMPORTAMIENTO TOTAL AFILIADOS 2022-2023</a:t>
            </a:r>
            <a:endPar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1317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72F857FF-83E5-AA61-38AD-250BD8D48E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Imagen 5">
            <a:extLst>
              <a:ext uri="{FF2B5EF4-FFF2-40B4-BE49-F238E27FC236}">
                <a16:creationId xmlns:a16="http://schemas.microsoft.com/office/drawing/2014/main" id="{95685497-C0B4-6FAE-2AF2-022D9382BFCA}"/>
              </a:ext>
            </a:extLst>
          </p:cNvPr>
          <p:cNvPicPr>
            <a:picLocks noChangeAspect="1"/>
          </p:cNvPicPr>
          <p:nvPr/>
        </p:nvPicPr>
        <p:blipFill>
          <a:blip r:embed="rId3"/>
          <a:stretch>
            <a:fillRect/>
          </a:stretch>
        </p:blipFill>
        <p:spPr>
          <a:xfrm>
            <a:off x="266701" y="1059938"/>
            <a:ext cx="9961418" cy="4733705"/>
          </a:xfrm>
          <a:prstGeom prst="rect">
            <a:avLst/>
          </a:prstGeom>
        </p:spPr>
      </p:pic>
      <p:sp>
        <p:nvSpPr>
          <p:cNvPr id="7" name="CuadroTexto 6">
            <a:extLst>
              <a:ext uri="{FF2B5EF4-FFF2-40B4-BE49-F238E27FC236}">
                <a16:creationId xmlns:a16="http://schemas.microsoft.com/office/drawing/2014/main" id="{200C4E6F-6DDB-809A-589D-6D94A3CC69DB}"/>
              </a:ext>
            </a:extLst>
          </p:cNvPr>
          <p:cNvSpPr txBox="1"/>
          <p:nvPr/>
        </p:nvSpPr>
        <p:spPr>
          <a:xfrm>
            <a:off x="1340427" y="250214"/>
            <a:ext cx="9092046" cy="559512"/>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s-MX" sz="2800" b="1"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INGRESOS SAT - RESOLUCIÓN 768 DE 2018</a:t>
            </a:r>
            <a:endParaRPr kumimoji="0" lang="es-419"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3" name="Rectángulo 2">
            <a:extLst>
              <a:ext uri="{FF2B5EF4-FFF2-40B4-BE49-F238E27FC236}">
                <a16:creationId xmlns:a16="http://schemas.microsoft.com/office/drawing/2014/main" id="{A3F5A81F-F8D0-C483-9507-44407F896ED4}"/>
              </a:ext>
            </a:extLst>
          </p:cNvPr>
          <p:cNvSpPr/>
          <p:nvPr/>
        </p:nvSpPr>
        <p:spPr>
          <a:xfrm>
            <a:off x="10321636" y="2660073"/>
            <a:ext cx="1742208" cy="1066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Aptos" panose="02110004020202020204"/>
                <a:ea typeface="+mn-ea"/>
                <a:cs typeface="+mn-cs"/>
              </a:rPr>
              <a:t>Total: 49,308 Afiliados</a:t>
            </a:r>
            <a:endParaRPr kumimoji="0" lang="es-C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880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Descripción generada automáticamente">
            <a:extLst>
              <a:ext uri="{FF2B5EF4-FFF2-40B4-BE49-F238E27FC236}">
                <a16:creationId xmlns:a16="http://schemas.microsoft.com/office/drawing/2014/main" id="{9BF407AA-2753-C580-1F6A-025460815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399"/>
            <a:ext cx="12349316" cy="7020399"/>
          </a:xfrm>
          <a:prstGeom prst="rect">
            <a:avLst/>
          </a:prstGeom>
        </p:spPr>
      </p:pic>
      <p:pic>
        <p:nvPicPr>
          <p:cNvPr id="6" name="Imagen 5">
            <a:extLst>
              <a:ext uri="{FF2B5EF4-FFF2-40B4-BE49-F238E27FC236}">
                <a16:creationId xmlns:a16="http://schemas.microsoft.com/office/drawing/2014/main" id="{95685497-C0B4-6FAE-2AF2-022D9382BFCA}"/>
              </a:ext>
            </a:extLst>
          </p:cNvPr>
          <p:cNvPicPr>
            <a:picLocks noChangeAspect="1"/>
          </p:cNvPicPr>
          <p:nvPr/>
        </p:nvPicPr>
        <p:blipFill>
          <a:blip r:embed="rId3"/>
          <a:stretch>
            <a:fillRect/>
          </a:stretch>
        </p:blipFill>
        <p:spPr>
          <a:xfrm>
            <a:off x="580067" y="638223"/>
            <a:ext cx="10610445" cy="3452267"/>
          </a:xfrm>
          <a:prstGeom prst="rect">
            <a:avLst/>
          </a:prstGeom>
        </p:spPr>
      </p:pic>
      <p:sp>
        <p:nvSpPr>
          <p:cNvPr id="2" name="Rectángulo 1">
            <a:extLst>
              <a:ext uri="{FF2B5EF4-FFF2-40B4-BE49-F238E27FC236}">
                <a16:creationId xmlns:a16="http://schemas.microsoft.com/office/drawing/2014/main" id="{62A82D84-D9AD-658B-CBA0-313CAB701C8C}"/>
              </a:ext>
            </a:extLst>
          </p:cNvPr>
          <p:cNvSpPr/>
          <p:nvPr/>
        </p:nvSpPr>
        <p:spPr>
          <a:xfrm>
            <a:off x="1521975" y="72748"/>
            <a:ext cx="9305365" cy="530145"/>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MX"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INGRESOS SAT - RESOLUCIÓN 768 DE 2018</a:t>
            </a:r>
            <a:endParaRPr kumimoji="0" lang="es-CO"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994FB804-AB24-4ADF-75A7-021FE1FC2CB6}"/>
              </a:ext>
            </a:extLst>
          </p:cNvPr>
          <p:cNvSpPr txBox="1"/>
          <p:nvPr/>
        </p:nvSpPr>
        <p:spPr>
          <a:xfrm>
            <a:off x="360217" y="4230406"/>
            <a:ext cx="10733313"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Sistema de Afiliación Transaccional (SAT) </a:t>
            </a:r>
            <a:r>
              <a:rPr kumimoji="0" lang="es-E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es una plataforma desarrollada por el Ministerio de Salud y Protección Social</a:t>
            </a:r>
            <a:r>
              <a:rPr kumimoji="0" lang="es-E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cumpliendo el mandato incluido en el marco de la reglamentación del Sistema General de Seguridad Social en Salud (SGSSS).</a:t>
            </a:r>
            <a:endParaRPr kumimoji="0" lang="es-CO"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573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72F857FF-83E5-AA61-38AD-250BD8D48E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graphicFrame>
        <p:nvGraphicFramePr>
          <p:cNvPr id="4" name="Gráfico 3">
            <a:extLst>
              <a:ext uri="{FF2B5EF4-FFF2-40B4-BE49-F238E27FC236}">
                <a16:creationId xmlns:a16="http://schemas.microsoft.com/office/drawing/2014/main" id="{F03E674D-C121-CF62-72F0-BDEDA165065B}"/>
              </a:ext>
            </a:extLst>
          </p:cNvPr>
          <p:cNvGraphicFramePr>
            <a:graphicFrameLocks/>
          </p:cNvGraphicFramePr>
          <p:nvPr>
            <p:extLst>
              <p:ext uri="{D42A27DB-BD31-4B8C-83A1-F6EECF244321}">
                <p14:modId xmlns:p14="http://schemas.microsoft.com/office/powerpoint/2010/main" val="904424041"/>
              </p:ext>
            </p:extLst>
          </p:nvPr>
        </p:nvGraphicFramePr>
        <p:xfrm>
          <a:off x="955963" y="96982"/>
          <a:ext cx="9642763" cy="56249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605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72F857FF-83E5-AA61-38AD-250BD8D48E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pic>
        <p:nvPicPr>
          <p:cNvPr id="16" name="Imagen 15">
            <a:extLst>
              <a:ext uri="{FF2B5EF4-FFF2-40B4-BE49-F238E27FC236}">
                <a16:creationId xmlns:a16="http://schemas.microsoft.com/office/drawing/2014/main" id="{D0FCF088-A8BB-B448-097B-59CA8D447B3D}"/>
              </a:ext>
            </a:extLst>
          </p:cNvPr>
          <p:cNvPicPr>
            <a:picLocks noChangeAspect="1"/>
          </p:cNvPicPr>
          <p:nvPr/>
        </p:nvPicPr>
        <p:blipFill>
          <a:blip r:embed="rId3"/>
          <a:stretch>
            <a:fillRect/>
          </a:stretch>
        </p:blipFill>
        <p:spPr>
          <a:xfrm>
            <a:off x="1626549" y="949103"/>
            <a:ext cx="8519802" cy="4190933"/>
          </a:xfrm>
          <a:prstGeom prst="rect">
            <a:avLst/>
          </a:prstGeom>
        </p:spPr>
      </p:pic>
      <p:sp>
        <p:nvSpPr>
          <p:cNvPr id="7" name="CuadroTexto 6">
            <a:extLst>
              <a:ext uri="{FF2B5EF4-FFF2-40B4-BE49-F238E27FC236}">
                <a16:creationId xmlns:a16="http://schemas.microsoft.com/office/drawing/2014/main" id="{200C4E6F-6DDB-809A-589D-6D94A3CC69DB}"/>
              </a:ext>
            </a:extLst>
          </p:cNvPr>
          <p:cNvSpPr txBox="1"/>
          <p:nvPr/>
        </p:nvSpPr>
        <p:spPr>
          <a:xfrm>
            <a:off x="1340427" y="250214"/>
            <a:ext cx="9092046" cy="559512"/>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s-MX" sz="2800" b="1"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INGRESOS SAT - RESOLUCIÓN 768 DE 2018</a:t>
            </a:r>
            <a:endParaRPr kumimoji="0" lang="es-419"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5777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F3B26457-A080-7077-062E-9405605D6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sp>
        <p:nvSpPr>
          <p:cNvPr id="7" name="CuadroTexto 6">
            <a:extLst>
              <a:ext uri="{FF2B5EF4-FFF2-40B4-BE49-F238E27FC236}">
                <a16:creationId xmlns:a16="http://schemas.microsoft.com/office/drawing/2014/main" id="{6324B04F-4ECB-F2F6-E08B-7A84C7B116B5}"/>
              </a:ext>
            </a:extLst>
          </p:cNvPr>
          <p:cNvSpPr txBox="1"/>
          <p:nvPr/>
        </p:nvSpPr>
        <p:spPr>
          <a:xfrm>
            <a:off x="304800" y="936983"/>
            <a:ext cx="10806545" cy="110799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Mallamas EPSI cierra a diciembre 2023, con 254.124 afiliados, que  corresponde al 67.38%, y población no indígena 123.000 = 32,62%, cumpliendo con el </a:t>
            </a:r>
            <a:r>
              <a:rPr kumimoji="0" lang="es-MX" sz="2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estándar de habilitación.</a:t>
            </a:r>
            <a:endParaRPr kumimoji="0" lang="es-CO" sz="2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CuadroTexto 5">
            <a:extLst>
              <a:ext uri="{FF2B5EF4-FFF2-40B4-BE49-F238E27FC236}">
                <a16:creationId xmlns:a16="http://schemas.microsoft.com/office/drawing/2014/main" id="{E050614A-B813-FA5B-224D-4E70197C343E}"/>
              </a:ext>
            </a:extLst>
          </p:cNvPr>
          <p:cNvSpPr txBox="1"/>
          <p:nvPr/>
        </p:nvSpPr>
        <p:spPr>
          <a:xfrm>
            <a:off x="3037609" y="242734"/>
            <a:ext cx="6116782" cy="530145"/>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CO"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POBLACIÓN INDÍGENA </a:t>
            </a:r>
            <a:endParaRPr kumimoji="0" lang="es-CO"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n 7">
            <a:extLst>
              <a:ext uri="{FF2B5EF4-FFF2-40B4-BE49-F238E27FC236}">
                <a16:creationId xmlns:a16="http://schemas.microsoft.com/office/drawing/2014/main" id="{391F5A31-6546-40CC-3CE2-3E83DB7AE017}"/>
              </a:ext>
            </a:extLst>
          </p:cNvPr>
          <p:cNvPicPr>
            <a:picLocks noChangeAspect="1"/>
          </p:cNvPicPr>
          <p:nvPr/>
        </p:nvPicPr>
        <p:blipFill>
          <a:blip r:embed="rId3"/>
          <a:stretch>
            <a:fillRect/>
          </a:stretch>
        </p:blipFill>
        <p:spPr>
          <a:xfrm>
            <a:off x="1080655" y="2044979"/>
            <a:ext cx="10030690" cy="3783705"/>
          </a:xfrm>
          <a:prstGeom prst="rect">
            <a:avLst/>
          </a:prstGeom>
        </p:spPr>
      </p:pic>
    </p:spTree>
    <p:extLst>
      <p:ext uri="{BB962C8B-B14F-4D97-AF65-F5344CB8AC3E}">
        <p14:creationId xmlns:p14="http://schemas.microsoft.com/office/powerpoint/2010/main" val="120865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98FDE2BD-228F-3CFA-B6EE-3F855DC0F6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sp>
        <p:nvSpPr>
          <p:cNvPr id="7" name="CuadroTexto 6">
            <a:extLst>
              <a:ext uri="{FF2B5EF4-FFF2-40B4-BE49-F238E27FC236}">
                <a16:creationId xmlns:a16="http://schemas.microsoft.com/office/drawing/2014/main" id="{6324B04F-4ECB-F2F6-E08B-7A84C7B116B5}"/>
              </a:ext>
            </a:extLst>
          </p:cNvPr>
          <p:cNvSpPr txBox="1"/>
          <p:nvPr/>
        </p:nvSpPr>
        <p:spPr>
          <a:xfrm>
            <a:off x="842476" y="1635204"/>
            <a:ext cx="10280071" cy="2829814"/>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s-MX"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Se identifica a menores de edad y adultos para el caso de los cónyuges y que la EPS los ha catalogado como “huérfanos”, con la depuración se busca la EPS de origen de los padres o cónyuges y se reporta a los entes territoriales, decreto 780 de 2016, encontrándose casos de beneficiarios  afiliados a Mallamas en el régimen subsidiado y sus padres afiliados en otra EPS en el régimen contributivo y otros en régimen especial como Magisterio y Fuerza Militares. </a:t>
            </a:r>
            <a:endParaRPr kumimoji="0" lang="es-CO"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0C05018E-5BBC-9939-E518-5DE20AC6A933}"/>
              </a:ext>
            </a:extLst>
          </p:cNvPr>
          <p:cNvSpPr txBox="1"/>
          <p:nvPr/>
        </p:nvSpPr>
        <p:spPr>
          <a:xfrm>
            <a:off x="557646" y="440033"/>
            <a:ext cx="11076707" cy="519886"/>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MX" sz="2800" b="1"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DEPURACIÓN DE BASE DE DATOS E INCLUSIÓN FAMILIAR</a:t>
            </a:r>
            <a:endParaRPr kumimoji="0" lang="es-419" sz="2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36918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1B1B9E20-64C2-397D-CBFB-BD33117576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pic>
        <p:nvPicPr>
          <p:cNvPr id="4" name="Imagen 3" descr="Gráfico, Gráfico de líneas&#10;&#10;Descripción generada automáticamente">
            <a:extLst>
              <a:ext uri="{FF2B5EF4-FFF2-40B4-BE49-F238E27FC236}">
                <a16:creationId xmlns:a16="http://schemas.microsoft.com/office/drawing/2014/main" id="{019EB1AF-DF25-E03B-211F-B05A1848D91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8176" y="1174611"/>
            <a:ext cx="9826198" cy="4153807"/>
          </a:xfrm>
          <a:prstGeom prst="rect">
            <a:avLst/>
          </a:prstGeom>
          <a:noFill/>
        </p:spPr>
      </p:pic>
      <p:sp>
        <p:nvSpPr>
          <p:cNvPr id="7" name="CuadroTexto 6">
            <a:extLst>
              <a:ext uri="{FF2B5EF4-FFF2-40B4-BE49-F238E27FC236}">
                <a16:creationId xmlns:a16="http://schemas.microsoft.com/office/drawing/2014/main" id="{F43E3BD0-0C57-B747-CED6-4AC6DBBDA988}"/>
              </a:ext>
            </a:extLst>
          </p:cNvPr>
          <p:cNvSpPr txBox="1"/>
          <p:nvPr/>
        </p:nvSpPr>
        <p:spPr>
          <a:xfrm>
            <a:off x="2017706" y="177158"/>
            <a:ext cx="8607137" cy="997453"/>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MX" sz="25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AUDITORÍAS RÉGIMEN SUBSIDIADO (ARS) </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MX" sz="25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2015 - 2023</a:t>
            </a:r>
            <a:endParaRPr kumimoji="0" lang="es-CO"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653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6EFBC4E9-2B38-612E-C777-876B9B8E9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sp>
        <p:nvSpPr>
          <p:cNvPr id="6" name="CuadroTexto 5">
            <a:extLst>
              <a:ext uri="{FF2B5EF4-FFF2-40B4-BE49-F238E27FC236}">
                <a16:creationId xmlns:a16="http://schemas.microsoft.com/office/drawing/2014/main" id="{FF870EE4-BB23-40A1-5E89-D837A99B1FA7}"/>
              </a:ext>
            </a:extLst>
          </p:cNvPr>
          <p:cNvSpPr txBox="1"/>
          <p:nvPr/>
        </p:nvSpPr>
        <p:spPr>
          <a:xfrm>
            <a:off x="457200" y="891646"/>
            <a:ext cx="10474036" cy="3889655"/>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es-MX"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Avance en el diseño y difusión de piezas publicitarias a través de canales con los que cuenta la entidad: redes sociales (Facebook, Instagram, YouTube), página web institucional, red de emisoras contratadas a nivel nacional, perifoneo, entre otros, buscando posicionar la</a:t>
            </a:r>
            <a:r>
              <a:rPr kumimoji="0" lang="es-MX" sz="18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s-MX" sz="1800" b="0" i="1"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imagen corporativa de Mallamas EPS Indígena</a:t>
            </a:r>
            <a:r>
              <a:rPr kumimoji="0" lang="es-MX"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e informar, educar y comunicar a la población afiliada y comunidad en general apoyando significativamente todos los procesos de la entidad, en especial  el aseguramiento y la gestión integral del riesgo en salud, basados en el enfoque Etnocultural por el carácter especial de la entidad. </a:t>
            </a:r>
          </a:p>
          <a:p>
            <a:pPr marL="342900" marR="0" lvl="0" indent="-342900" algn="just"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es-MX"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Se proyecta que para la vigencia 2024 se fortalecerá la comunicación en las zonas dispersas donde MALLAMAS EPSI hace presencia, para lograr una comunicación asertiva. </a:t>
            </a: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CuadroTexto 6">
            <a:extLst>
              <a:ext uri="{FF2B5EF4-FFF2-40B4-BE49-F238E27FC236}">
                <a16:creationId xmlns:a16="http://schemas.microsoft.com/office/drawing/2014/main" id="{49688EC2-B18B-BA03-AF42-A7F16F198193}"/>
              </a:ext>
            </a:extLst>
          </p:cNvPr>
          <p:cNvSpPr txBox="1"/>
          <p:nvPr/>
        </p:nvSpPr>
        <p:spPr>
          <a:xfrm>
            <a:off x="2014907" y="180751"/>
            <a:ext cx="8087591" cy="530145"/>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CO"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COORDINACIÓN DE COMUNICACIONES </a:t>
            </a:r>
            <a:endParaRPr kumimoji="0" lang="es-CO"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492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contenido 12" descr="Texto&#10;&#10;Descripción generada automáticamente con confianza baja">
            <a:extLst>
              <a:ext uri="{FF2B5EF4-FFF2-40B4-BE49-F238E27FC236}">
                <a16:creationId xmlns:a16="http://schemas.microsoft.com/office/drawing/2014/main" id="{E34A1CED-D450-E53D-5076-037BCA462E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88952" cy="6929236"/>
          </a:xfrm>
        </p:spPr>
      </p:pic>
      <p:sp>
        <p:nvSpPr>
          <p:cNvPr id="11" name="Título 1">
            <a:extLst>
              <a:ext uri="{FF2B5EF4-FFF2-40B4-BE49-F238E27FC236}">
                <a16:creationId xmlns:a16="http://schemas.microsoft.com/office/drawing/2014/main" id="{E2DE0DC9-DE73-541E-1AD4-0F66F5050DE2}"/>
              </a:ext>
            </a:extLst>
          </p:cNvPr>
          <p:cNvSpPr txBox="1">
            <a:spLocks/>
          </p:cNvSpPr>
          <p:nvPr/>
        </p:nvSpPr>
        <p:spPr>
          <a:xfrm>
            <a:off x="7390262" y="1831864"/>
            <a:ext cx="4904509" cy="3924700"/>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DIRECCIÓN DE CALIDAD</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CO" sz="54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FE7A7E66-3E37-36D3-7FD9-E16A22123A56}"/>
              </a:ext>
            </a:extLst>
          </p:cNvPr>
          <p:cNvSpPr txBox="1"/>
          <p:nvPr/>
        </p:nvSpPr>
        <p:spPr>
          <a:xfrm>
            <a:off x="8968907" y="4306670"/>
            <a:ext cx="322004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JAMES IVÁN CUATÍN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DIRECTOR</a:t>
            </a:r>
          </a:p>
        </p:txBody>
      </p:sp>
    </p:spTree>
    <p:extLst>
      <p:ext uri="{BB962C8B-B14F-4D97-AF65-F5344CB8AC3E}">
        <p14:creationId xmlns:p14="http://schemas.microsoft.com/office/powerpoint/2010/main" val="991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ráfico&#10;&#10;Descripción generada automáticamente">
            <a:extLst>
              <a:ext uri="{FF2B5EF4-FFF2-40B4-BE49-F238E27FC236}">
                <a16:creationId xmlns:a16="http://schemas.microsoft.com/office/drawing/2014/main" id="{3D3F5794-0232-DBCB-F561-BAEB34C02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graphicFrame>
        <p:nvGraphicFramePr>
          <p:cNvPr id="4" name="Marcador de contenido 3">
            <a:extLst>
              <a:ext uri="{FF2B5EF4-FFF2-40B4-BE49-F238E27FC236}">
                <a16:creationId xmlns:a16="http://schemas.microsoft.com/office/drawing/2014/main" id="{00000000-0008-0000-0000-000002000000}"/>
              </a:ext>
            </a:extLst>
          </p:cNvPr>
          <p:cNvGraphicFramePr>
            <a:graphicFrameLocks noGrp="1"/>
          </p:cNvGraphicFramePr>
          <p:nvPr>
            <p:ph idx="1"/>
            <p:extLst>
              <p:ext uri="{D42A27DB-BD31-4B8C-83A1-F6EECF244321}">
                <p14:modId xmlns:p14="http://schemas.microsoft.com/office/powerpoint/2010/main" val="4185932785"/>
              </p:ext>
            </p:extLst>
          </p:nvPr>
        </p:nvGraphicFramePr>
        <p:xfrm>
          <a:off x="1413162" y="900545"/>
          <a:ext cx="9725891" cy="4675909"/>
        </p:xfrm>
        <a:graphic>
          <a:graphicData uri="http://schemas.openxmlformats.org/drawingml/2006/chart">
            <c:chart xmlns:c="http://schemas.openxmlformats.org/drawingml/2006/chart" xmlns:r="http://schemas.openxmlformats.org/officeDocument/2006/relationships" r:id="rId3"/>
          </a:graphicData>
        </a:graphic>
      </p:graphicFrame>
      <p:sp>
        <p:nvSpPr>
          <p:cNvPr id="3" name="CuadroTexto 2">
            <a:extLst>
              <a:ext uri="{FF2B5EF4-FFF2-40B4-BE49-F238E27FC236}">
                <a16:creationId xmlns:a16="http://schemas.microsoft.com/office/drawing/2014/main" id="{C434BBD0-15C1-CD31-2BF4-903CE95E5C82}"/>
              </a:ext>
            </a:extLst>
          </p:cNvPr>
          <p:cNvSpPr txBox="1"/>
          <p:nvPr/>
        </p:nvSpPr>
        <p:spPr>
          <a:xfrm>
            <a:off x="720436" y="279499"/>
            <a:ext cx="11111344" cy="480131"/>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COORDINACIÓN DE SISTEMAS INTEGRADOS DE GESTIÓN</a:t>
            </a:r>
            <a:endParaRPr kumimoji="0" lang="es-CO" sz="28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54571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C803E0C5-493D-0419-B2F4-22E957B9BD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graphicFrame>
        <p:nvGraphicFramePr>
          <p:cNvPr id="4" name="Marcador de contenido 3">
            <a:extLst>
              <a:ext uri="{FF2B5EF4-FFF2-40B4-BE49-F238E27FC236}">
                <a16:creationId xmlns:a16="http://schemas.microsoft.com/office/drawing/2014/main" id="{685915D0-6B1A-DCEA-5732-69A4BBAF081D}"/>
              </a:ext>
            </a:extLst>
          </p:cNvPr>
          <p:cNvGraphicFramePr>
            <a:graphicFrameLocks noGrp="1"/>
          </p:cNvGraphicFramePr>
          <p:nvPr>
            <p:ph idx="1"/>
            <p:extLst>
              <p:ext uri="{D42A27DB-BD31-4B8C-83A1-F6EECF244321}">
                <p14:modId xmlns:p14="http://schemas.microsoft.com/office/powerpoint/2010/main" val="4226462591"/>
              </p:ext>
            </p:extLst>
          </p:nvPr>
        </p:nvGraphicFramePr>
        <p:xfrm>
          <a:off x="1181903" y="1025593"/>
          <a:ext cx="9753600" cy="4143825"/>
        </p:xfrm>
        <a:graphic>
          <a:graphicData uri="http://schemas.openxmlformats.org/drawingml/2006/table">
            <a:tbl>
              <a:tblPr firstRow="1" firstCol="1" bandRow="1">
                <a:tableStyleId>{ED083AE6-46FA-4A59-8FB0-9F97EB10719F}</a:tableStyleId>
              </a:tblPr>
              <a:tblGrid>
                <a:gridCol w="7227806">
                  <a:extLst>
                    <a:ext uri="{9D8B030D-6E8A-4147-A177-3AD203B41FA5}">
                      <a16:colId xmlns:a16="http://schemas.microsoft.com/office/drawing/2014/main" val="1461282461"/>
                    </a:ext>
                  </a:extLst>
                </a:gridCol>
                <a:gridCol w="2525794">
                  <a:extLst>
                    <a:ext uri="{9D8B030D-6E8A-4147-A177-3AD203B41FA5}">
                      <a16:colId xmlns:a16="http://schemas.microsoft.com/office/drawing/2014/main" val="2193312171"/>
                    </a:ext>
                  </a:extLst>
                </a:gridCol>
              </a:tblGrid>
              <a:tr h="512021">
                <a:tc>
                  <a:txBody>
                    <a:bodyPr/>
                    <a:lstStyle/>
                    <a:p>
                      <a:pPr>
                        <a:lnSpc>
                          <a:spcPct val="107000"/>
                        </a:lnSpc>
                        <a:spcAft>
                          <a:spcPts val="800"/>
                        </a:spcAft>
                      </a:pPr>
                      <a:r>
                        <a:rPr lang="es-CO" sz="2400" dirty="0">
                          <a:effectLst/>
                        </a:rPr>
                        <a:t>4. CONTEXTO DE LA ORGANIZACIÓN</a:t>
                      </a:r>
                      <a:endParaRPr lang="es-CO"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CO" sz="2400" b="1" dirty="0">
                          <a:effectLst/>
                        </a:rPr>
                        <a:t>74%</a:t>
                      </a:r>
                      <a:endParaRPr lang="es-CO"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414889048"/>
                  </a:ext>
                </a:extLst>
              </a:tr>
              <a:tr h="444216">
                <a:tc>
                  <a:txBody>
                    <a:bodyPr/>
                    <a:lstStyle/>
                    <a:p>
                      <a:pPr>
                        <a:lnSpc>
                          <a:spcPct val="107000"/>
                        </a:lnSpc>
                        <a:spcAft>
                          <a:spcPts val="800"/>
                        </a:spcAft>
                      </a:pPr>
                      <a:r>
                        <a:rPr lang="es-CO" sz="2400" dirty="0">
                          <a:effectLst/>
                        </a:rPr>
                        <a:t>5. LIDERAZGO</a:t>
                      </a:r>
                      <a:endParaRPr lang="es-CO"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CO" sz="2400" b="1" dirty="0">
                          <a:effectLst/>
                        </a:rPr>
                        <a:t>60%</a:t>
                      </a:r>
                      <a:endParaRPr lang="es-CO"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758657090"/>
                  </a:ext>
                </a:extLst>
              </a:tr>
              <a:tr h="905263">
                <a:tc>
                  <a:txBody>
                    <a:bodyPr/>
                    <a:lstStyle/>
                    <a:p>
                      <a:pPr>
                        <a:lnSpc>
                          <a:spcPct val="107000"/>
                        </a:lnSpc>
                        <a:spcAft>
                          <a:spcPts val="800"/>
                        </a:spcAft>
                      </a:pPr>
                      <a:r>
                        <a:rPr lang="es-CO" sz="2400" dirty="0">
                          <a:effectLst/>
                        </a:rPr>
                        <a:t>6. PLANIFICACIÓN PARA EL SISTEMA DE GESTIÓN DE LA CALIDAD</a:t>
                      </a:r>
                      <a:endParaRPr lang="es-CO"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CO" sz="2400" b="1" dirty="0">
                          <a:effectLst/>
                        </a:rPr>
                        <a:t>58%</a:t>
                      </a:r>
                      <a:endParaRPr lang="es-CO"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257039362"/>
                  </a:ext>
                </a:extLst>
              </a:tr>
              <a:tr h="444216">
                <a:tc>
                  <a:txBody>
                    <a:bodyPr/>
                    <a:lstStyle/>
                    <a:p>
                      <a:pPr>
                        <a:lnSpc>
                          <a:spcPct val="107000"/>
                        </a:lnSpc>
                        <a:spcAft>
                          <a:spcPts val="800"/>
                        </a:spcAft>
                      </a:pPr>
                      <a:r>
                        <a:rPr lang="es-CO" sz="2400" dirty="0">
                          <a:effectLst/>
                        </a:rPr>
                        <a:t>7. APOYO</a:t>
                      </a:r>
                      <a:endParaRPr lang="es-CO"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CO" sz="2400" b="1" dirty="0">
                          <a:effectLst/>
                        </a:rPr>
                        <a:t>69%</a:t>
                      </a:r>
                      <a:endParaRPr lang="es-CO"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012304760"/>
                  </a:ext>
                </a:extLst>
              </a:tr>
              <a:tr h="444216">
                <a:tc>
                  <a:txBody>
                    <a:bodyPr/>
                    <a:lstStyle/>
                    <a:p>
                      <a:pPr>
                        <a:lnSpc>
                          <a:spcPct val="107000"/>
                        </a:lnSpc>
                        <a:spcAft>
                          <a:spcPts val="800"/>
                        </a:spcAft>
                      </a:pPr>
                      <a:r>
                        <a:rPr lang="es-CO" sz="2400" dirty="0">
                          <a:effectLst/>
                        </a:rPr>
                        <a:t>8. OPERACIÓN</a:t>
                      </a:r>
                      <a:endParaRPr lang="es-CO"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CO" sz="2400" b="1" dirty="0">
                          <a:effectLst/>
                        </a:rPr>
                        <a:t>78%</a:t>
                      </a:r>
                      <a:endParaRPr lang="es-CO"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168108823"/>
                  </a:ext>
                </a:extLst>
              </a:tr>
              <a:tr h="463257">
                <a:tc>
                  <a:txBody>
                    <a:bodyPr/>
                    <a:lstStyle/>
                    <a:p>
                      <a:pPr>
                        <a:lnSpc>
                          <a:spcPct val="107000"/>
                        </a:lnSpc>
                        <a:spcAft>
                          <a:spcPts val="800"/>
                        </a:spcAft>
                      </a:pPr>
                      <a:r>
                        <a:rPr lang="es-CO" sz="2400" dirty="0">
                          <a:effectLst/>
                        </a:rPr>
                        <a:t>9. EVALUACIÓN DEL DESEMPEÑO</a:t>
                      </a:r>
                      <a:endParaRPr lang="es-CO"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CO" sz="2400" b="1" dirty="0">
                          <a:effectLst/>
                        </a:rPr>
                        <a:t>46%</a:t>
                      </a:r>
                      <a:endParaRPr lang="es-CO"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472772409"/>
                  </a:ext>
                </a:extLst>
              </a:tr>
              <a:tr h="444216">
                <a:tc>
                  <a:txBody>
                    <a:bodyPr/>
                    <a:lstStyle/>
                    <a:p>
                      <a:pPr>
                        <a:lnSpc>
                          <a:spcPct val="107000"/>
                        </a:lnSpc>
                        <a:spcAft>
                          <a:spcPts val="800"/>
                        </a:spcAft>
                      </a:pPr>
                      <a:r>
                        <a:rPr lang="es-CO" sz="2400" dirty="0">
                          <a:effectLst/>
                        </a:rPr>
                        <a:t>10. MEJORA</a:t>
                      </a:r>
                      <a:endParaRPr lang="es-CO"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CO" sz="2400" b="1" dirty="0">
                          <a:effectLst/>
                        </a:rPr>
                        <a:t>34%</a:t>
                      </a:r>
                      <a:endParaRPr lang="es-CO"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123660814"/>
                  </a:ext>
                </a:extLst>
              </a:tr>
              <a:tr h="486420">
                <a:tc>
                  <a:txBody>
                    <a:bodyPr/>
                    <a:lstStyle/>
                    <a:p>
                      <a:pPr algn="ctr">
                        <a:lnSpc>
                          <a:spcPct val="107000"/>
                        </a:lnSpc>
                        <a:spcAft>
                          <a:spcPts val="800"/>
                        </a:spcAft>
                      </a:pPr>
                      <a:r>
                        <a:rPr lang="es-CO" sz="2400" dirty="0">
                          <a:effectLst/>
                        </a:rPr>
                        <a:t>TOTAL CUMPLIMIENTO</a:t>
                      </a:r>
                      <a:endParaRPr lang="es-CO"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CO" sz="2400" b="1" dirty="0">
                          <a:effectLst/>
                        </a:rPr>
                        <a:t>60%</a:t>
                      </a:r>
                      <a:endParaRPr lang="es-CO"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706173324"/>
                  </a:ext>
                </a:extLst>
              </a:tr>
            </a:tbl>
          </a:graphicData>
        </a:graphic>
      </p:graphicFrame>
      <p:sp>
        <p:nvSpPr>
          <p:cNvPr id="6" name="CuadroTexto 5">
            <a:extLst>
              <a:ext uri="{FF2B5EF4-FFF2-40B4-BE49-F238E27FC236}">
                <a16:creationId xmlns:a16="http://schemas.microsoft.com/office/drawing/2014/main" id="{E7C5143C-D0F3-4B02-8EA5-D708881B7392}"/>
              </a:ext>
            </a:extLst>
          </p:cNvPr>
          <p:cNvSpPr txBox="1"/>
          <p:nvPr/>
        </p:nvSpPr>
        <p:spPr>
          <a:xfrm>
            <a:off x="411369" y="162799"/>
            <a:ext cx="10898206" cy="519886"/>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CUMPLIMIENTO DE REQUISITOS DE LA NORMA ISO 9001:2015</a:t>
            </a:r>
          </a:p>
        </p:txBody>
      </p:sp>
    </p:spTree>
    <p:extLst>
      <p:ext uri="{BB962C8B-B14F-4D97-AF65-F5344CB8AC3E}">
        <p14:creationId xmlns:p14="http://schemas.microsoft.com/office/powerpoint/2010/main" val="15351023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áfico&#10;&#10;Descripción generada automáticamente">
            <a:extLst>
              <a:ext uri="{FF2B5EF4-FFF2-40B4-BE49-F238E27FC236}">
                <a16:creationId xmlns:a16="http://schemas.microsoft.com/office/drawing/2014/main" id="{11C0A1BC-6E99-37F9-AF39-9DFEE7C178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90012"/>
          </a:xfrm>
          <a:prstGeom prst="rect">
            <a:avLst/>
          </a:prstGeom>
        </p:spPr>
      </p:pic>
      <p:graphicFrame>
        <p:nvGraphicFramePr>
          <p:cNvPr id="4" name="Marcador de contenido 3">
            <a:extLst>
              <a:ext uri="{FF2B5EF4-FFF2-40B4-BE49-F238E27FC236}">
                <a16:creationId xmlns:a16="http://schemas.microsoft.com/office/drawing/2014/main" id="{A23A1642-C5E6-A679-2864-C3A0D102EEBA}"/>
              </a:ext>
            </a:extLst>
          </p:cNvPr>
          <p:cNvGraphicFramePr>
            <a:graphicFrameLocks noGrp="1"/>
          </p:cNvGraphicFramePr>
          <p:nvPr>
            <p:ph idx="1"/>
            <p:extLst>
              <p:ext uri="{D42A27DB-BD31-4B8C-83A1-F6EECF244321}">
                <p14:modId xmlns:p14="http://schemas.microsoft.com/office/powerpoint/2010/main" val="1392102117"/>
              </p:ext>
            </p:extLst>
          </p:nvPr>
        </p:nvGraphicFramePr>
        <p:xfrm>
          <a:off x="1724889" y="734291"/>
          <a:ext cx="8492836" cy="4752109"/>
        </p:xfrm>
        <a:graphic>
          <a:graphicData uri="http://schemas.openxmlformats.org/drawingml/2006/chart">
            <c:chart xmlns:c="http://schemas.openxmlformats.org/drawingml/2006/chart" xmlns:r="http://schemas.openxmlformats.org/officeDocument/2006/relationships" r:id="rId3"/>
          </a:graphicData>
        </a:graphic>
      </p:graphicFrame>
      <p:sp>
        <p:nvSpPr>
          <p:cNvPr id="5" name="Título 4"/>
          <p:cNvSpPr>
            <a:spLocks noGrp="1"/>
          </p:cNvSpPr>
          <p:nvPr>
            <p:ph type="title"/>
          </p:nvPr>
        </p:nvSpPr>
        <p:spPr>
          <a:xfrm>
            <a:off x="2415885" y="173077"/>
            <a:ext cx="8051226" cy="658457"/>
          </a:xfrm>
        </p:spPr>
        <p:txBody>
          <a:bodyPr>
            <a:noAutofit/>
          </a:bodyPr>
          <a:lstStyle/>
          <a:p>
            <a:pPr algn="ctr">
              <a:defRPr/>
            </a:pPr>
            <a:r>
              <a:rPr lang="es-MX" sz="2800" b="1" dirty="0">
                <a:solidFill>
                  <a:prstClr val="black"/>
                </a:solidFill>
                <a:latin typeface="Arial" panose="020B0604020202020204" pitchFamily="34" charset="0"/>
                <a:cs typeface="Times New Roman" panose="02020603050405020304" pitchFamily="18" charset="0"/>
              </a:rPr>
              <a:t>GESTION DEL RIESGO EMPRESARIAL 2023</a:t>
            </a:r>
            <a:endParaRPr lang="es-CO" sz="2800" b="1" dirty="0">
              <a:solidFill>
                <a:prstClr val="black"/>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761538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ráfico&#10;&#10;Descripción generada automáticamente">
            <a:extLst>
              <a:ext uri="{FF2B5EF4-FFF2-40B4-BE49-F238E27FC236}">
                <a16:creationId xmlns:a16="http://schemas.microsoft.com/office/drawing/2014/main" id="{68360D37-0C01-5BB3-500F-3DC5F411B2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399"/>
            <a:ext cx="12349316" cy="7020399"/>
          </a:xfrm>
          <a:prstGeom prst="rect">
            <a:avLst/>
          </a:prstGeom>
        </p:spPr>
      </p:pic>
      <p:sp>
        <p:nvSpPr>
          <p:cNvPr id="2" name="Rectángulo 1">
            <a:extLst>
              <a:ext uri="{FF2B5EF4-FFF2-40B4-BE49-F238E27FC236}">
                <a16:creationId xmlns:a16="http://schemas.microsoft.com/office/drawing/2014/main" id="{62A82D84-D9AD-658B-CBA0-313CAB701C8C}"/>
              </a:ext>
            </a:extLst>
          </p:cNvPr>
          <p:cNvSpPr/>
          <p:nvPr/>
        </p:nvSpPr>
        <p:spPr>
          <a:xfrm>
            <a:off x="1021976" y="241857"/>
            <a:ext cx="9305365" cy="530145"/>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MX"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COSTO EN SALUD POBLACION SAT</a:t>
            </a:r>
            <a:endParaRPr kumimoji="0" lang="es-CO"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73371F1E-6F8D-908E-C156-EAC8D70C1471}"/>
              </a:ext>
            </a:extLst>
          </p:cNvPr>
          <p:cNvPicPr>
            <a:picLocks noChangeAspect="1"/>
          </p:cNvPicPr>
          <p:nvPr/>
        </p:nvPicPr>
        <p:blipFill>
          <a:blip r:embed="rId3"/>
          <a:stretch>
            <a:fillRect/>
          </a:stretch>
        </p:blipFill>
        <p:spPr>
          <a:xfrm>
            <a:off x="1021976" y="1059006"/>
            <a:ext cx="9818744" cy="4635212"/>
          </a:xfrm>
          <a:prstGeom prst="rect">
            <a:avLst/>
          </a:prstGeom>
        </p:spPr>
      </p:pic>
    </p:spTree>
    <p:extLst>
      <p:ext uri="{BB962C8B-B14F-4D97-AF65-F5344CB8AC3E}">
        <p14:creationId xmlns:p14="http://schemas.microsoft.com/office/powerpoint/2010/main" val="360741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ráfico&#10;&#10;Descripción generada automáticamente">
            <a:extLst>
              <a:ext uri="{FF2B5EF4-FFF2-40B4-BE49-F238E27FC236}">
                <a16:creationId xmlns:a16="http://schemas.microsoft.com/office/drawing/2014/main" id="{171769ED-A2D1-3A99-D521-83C609A30A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sp>
        <p:nvSpPr>
          <p:cNvPr id="2" name="Título 1">
            <a:extLst>
              <a:ext uri="{FF2B5EF4-FFF2-40B4-BE49-F238E27FC236}">
                <a16:creationId xmlns:a16="http://schemas.microsoft.com/office/drawing/2014/main" id="{3B0B924D-207C-36CE-32BC-0C7A94E1BF70}"/>
              </a:ext>
            </a:extLst>
          </p:cNvPr>
          <p:cNvSpPr>
            <a:spLocks noGrp="1"/>
          </p:cNvSpPr>
          <p:nvPr>
            <p:ph type="title"/>
          </p:nvPr>
        </p:nvSpPr>
        <p:spPr>
          <a:xfrm>
            <a:off x="1773383" y="152400"/>
            <a:ext cx="9656618" cy="689951"/>
          </a:xfrm>
        </p:spPr>
        <p:txBody>
          <a:bodyPr>
            <a:noAutofit/>
          </a:bodyPr>
          <a:lstStyle/>
          <a:p>
            <a:pPr algn="ctr"/>
            <a:r>
              <a:rPr lang="es-ES" sz="2700" b="1" kern="100" dirty="0">
                <a:latin typeface="Arial" panose="020B0604020202020204" pitchFamily="34" charset="0"/>
                <a:ea typeface="Aptos" panose="020B0004020202020204" pitchFamily="34" charset="0"/>
                <a:cs typeface="Arial" panose="020B0604020202020204" pitchFamily="34" charset="0"/>
              </a:rPr>
              <a:t>RESUMEN DE RIESGOS Y CONTROLES IDENTIFICADOS                      POR PROCESO 2023</a:t>
            </a:r>
            <a:endParaRPr lang="es-CO" sz="2700" b="1" dirty="0"/>
          </a:p>
        </p:txBody>
      </p:sp>
      <p:graphicFrame>
        <p:nvGraphicFramePr>
          <p:cNvPr id="3" name="Gráfico 2">
            <a:extLst>
              <a:ext uri="{FF2B5EF4-FFF2-40B4-BE49-F238E27FC236}">
                <a16:creationId xmlns:a16="http://schemas.microsoft.com/office/drawing/2014/main" id="{92294B79-7911-ADFC-1455-15AA5BB7BAFC}"/>
              </a:ext>
            </a:extLst>
          </p:cNvPr>
          <p:cNvGraphicFramePr>
            <a:graphicFrameLocks/>
          </p:cNvGraphicFramePr>
          <p:nvPr>
            <p:extLst>
              <p:ext uri="{D42A27DB-BD31-4B8C-83A1-F6EECF244321}">
                <p14:modId xmlns:p14="http://schemas.microsoft.com/office/powerpoint/2010/main" val="4067198417"/>
              </p:ext>
            </p:extLst>
          </p:nvPr>
        </p:nvGraphicFramePr>
        <p:xfrm>
          <a:off x="2424544" y="994751"/>
          <a:ext cx="7370727" cy="47548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60676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áfico&#10;&#10;Descripción generada automáticamente">
            <a:extLst>
              <a:ext uri="{FF2B5EF4-FFF2-40B4-BE49-F238E27FC236}">
                <a16:creationId xmlns:a16="http://schemas.microsoft.com/office/drawing/2014/main" id="{073F6C2B-84DA-AAA2-4E13-7C1D625FA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sp>
        <p:nvSpPr>
          <p:cNvPr id="2" name="Título 1">
            <a:extLst>
              <a:ext uri="{FF2B5EF4-FFF2-40B4-BE49-F238E27FC236}">
                <a16:creationId xmlns:a16="http://schemas.microsoft.com/office/drawing/2014/main" id="{FB0AB037-552F-FF89-D45A-F8E73D06B0C2}"/>
              </a:ext>
            </a:extLst>
          </p:cNvPr>
          <p:cNvSpPr>
            <a:spLocks noGrp="1"/>
          </p:cNvSpPr>
          <p:nvPr>
            <p:ph type="title"/>
          </p:nvPr>
        </p:nvSpPr>
        <p:spPr>
          <a:xfrm>
            <a:off x="602673" y="125935"/>
            <a:ext cx="10986654" cy="676386"/>
          </a:xfrm>
        </p:spPr>
        <p:txBody>
          <a:bodyPr>
            <a:noAutofit/>
          </a:bodyPr>
          <a:lstStyle/>
          <a:p>
            <a:pPr algn="ctr"/>
            <a:r>
              <a:rPr lang="es-ES" sz="2800" b="1" kern="100" dirty="0">
                <a:latin typeface="Arial" panose="020B0604020202020204" pitchFamily="34" charset="0"/>
                <a:ea typeface="Aptos" panose="020B0004020202020204" pitchFamily="34" charset="0"/>
                <a:cs typeface="Arial" panose="020B0604020202020204" pitchFamily="34" charset="0"/>
              </a:rPr>
              <a:t>GESTION DEL RIESGO EMPRESARIAL VIGENCIAS 2022-2023</a:t>
            </a:r>
            <a:endParaRPr lang="es-CO" sz="2800" b="1" dirty="0">
              <a:latin typeface="Arial" panose="020B0604020202020204" pitchFamily="34" charset="0"/>
              <a:cs typeface="Arial" panose="020B0604020202020204" pitchFamily="34" charset="0"/>
            </a:endParaRPr>
          </a:p>
        </p:txBody>
      </p:sp>
      <p:graphicFrame>
        <p:nvGraphicFramePr>
          <p:cNvPr id="6" name="Gráfico 5">
            <a:extLst>
              <a:ext uri="{FF2B5EF4-FFF2-40B4-BE49-F238E27FC236}">
                <a16:creationId xmlns:a16="http://schemas.microsoft.com/office/drawing/2014/main" id="{6CBD4437-541D-FE66-970F-1FF4CFDB634B}"/>
              </a:ext>
            </a:extLst>
          </p:cNvPr>
          <p:cNvGraphicFramePr>
            <a:graphicFrameLocks/>
          </p:cNvGraphicFramePr>
          <p:nvPr>
            <p:extLst>
              <p:ext uri="{D42A27DB-BD31-4B8C-83A1-F6EECF244321}">
                <p14:modId xmlns:p14="http://schemas.microsoft.com/office/powerpoint/2010/main" val="3438842497"/>
              </p:ext>
            </p:extLst>
          </p:nvPr>
        </p:nvGraphicFramePr>
        <p:xfrm>
          <a:off x="1620982" y="928256"/>
          <a:ext cx="8797636" cy="48213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250596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Descripción generada automáticamente">
            <a:extLst>
              <a:ext uri="{FF2B5EF4-FFF2-40B4-BE49-F238E27FC236}">
                <a16:creationId xmlns:a16="http://schemas.microsoft.com/office/drawing/2014/main" id="{12766239-4F26-0DD8-1C40-4893F31785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sp>
        <p:nvSpPr>
          <p:cNvPr id="6" name="CuadroTexto 5">
            <a:extLst>
              <a:ext uri="{FF2B5EF4-FFF2-40B4-BE49-F238E27FC236}">
                <a16:creationId xmlns:a16="http://schemas.microsoft.com/office/drawing/2014/main" id="{2B4F7959-0A3F-64AE-94D6-045498BE6AF9}"/>
              </a:ext>
            </a:extLst>
          </p:cNvPr>
          <p:cNvSpPr txBox="1"/>
          <p:nvPr/>
        </p:nvSpPr>
        <p:spPr>
          <a:xfrm>
            <a:off x="1339498" y="481497"/>
            <a:ext cx="9438409" cy="480131"/>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COORDINACIÓN DE CALIDAD RED DE SERVICIOS</a:t>
            </a:r>
            <a:endParaRPr kumimoji="0" lang="es-CO" sz="28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Times New Roman" panose="02020603050405020304" pitchFamily="18" charset="0"/>
            </a:endParaRPr>
          </a:p>
        </p:txBody>
      </p:sp>
      <p:sp>
        <p:nvSpPr>
          <p:cNvPr id="8" name="CuadroTexto 7">
            <a:extLst>
              <a:ext uri="{FF2B5EF4-FFF2-40B4-BE49-F238E27FC236}">
                <a16:creationId xmlns:a16="http://schemas.microsoft.com/office/drawing/2014/main" id="{414D33A2-0B7A-F336-95A0-DAF5430ACEFF}"/>
              </a:ext>
            </a:extLst>
          </p:cNvPr>
          <p:cNvSpPr txBox="1"/>
          <p:nvPr/>
        </p:nvSpPr>
        <p:spPr>
          <a:xfrm>
            <a:off x="1032901" y="1443125"/>
            <a:ext cx="9567562" cy="466281"/>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27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Indicadores Sistema Obligatorio de Garantía de Calidad</a:t>
            </a:r>
            <a:endParaRPr kumimoji="0" lang="es-CO" sz="2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0" name="CuadroTexto 9">
            <a:extLst>
              <a:ext uri="{FF2B5EF4-FFF2-40B4-BE49-F238E27FC236}">
                <a16:creationId xmlns:a16="http://schemas.microsoft.com/office/drawing/2014/main" id="{6EF3DB08-8513-7116-A79B-A5685A218E54}"/>
              </a:ext>
            </a:extLst>
          </p:cNvPr>
          <p:cNvSpPr txBox="1"/>
          <p:nvPr/>
        </p:nvSpPr>
        <p:spPr>
          <a:xfrm>
            <a:off x="1213010" y="2136933"/>
            <a:ext cx="9691384" cy="2246769"/>
          </a:xfrm>
          <a:prstGeom prst="rect">
            <a:avLst/>
          </a:prstGeom>
          <a:noFill/>
        </p:spPr>
        <p:txBody>
          <a:bodyPr wrap="square">
            <a:spAutoFit/>
          </a:bodyPr>
          <a:lstStyle/>
          <a:p>
            <a:pPr marL="0" indent="0" algn="just">
              <a:buNone/>
            </a:pPr>
            <a:r>
              <a:rPr lang="es-MX" sz="2800" dirty="0">
                <a:effectLst/>
                <a:latin typeface="Arial" panose="020B0604020202020204" pitchFamily="34" charset="0"/>
                <a:ea typeface="Times New Roman" panose="02020603050405020304" pitchFamily="18" charset="0"/>
                <a:cs typeface="Arial" panose="020B0604020202020204" pitchFamily="34" charset="0"/>
              </a:rPr>
              <a:t>Los siguientes indicadores muestran el comportamiento de la EPS-I Mallamas frente a la oportunidad en la prestación de servicios, para ello se toma los indicadores establecidos en la Resolución 256 de 2016, así como otros que son relevantes para nuestra entidad en el marco del SOGC.</a:t>
            </a:r>
            <a:endParaRPr lang="es-CO" sz="28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77082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ráfico&#10;&#10;Descripción generada automáticamente">
            <a:extLst>
              <a:ext uri="{FF2B5EF4-FFF2-40B4-BE49-F238E27FC236}">
                <a16:creationId xmlns:a16="http://schemas.microsoft.com/office/drawing/2014/main" id="{78814C49-A45B-91A8-5D5F-E54A404DEB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uadroTexto 6">
            <a:extLst>
              <a:ext uri="{FF2B5EF4-FFF2-40B4-BE49-F238E27FC236}">
                <a16:creationId xmlns:a16="http://schemas.microsoft.com/office/drawing/2014/main" id="{E5A1CFA3-AA3E-03DE-7FA4-70CF157F5E5A}"/>
              </a:ext>
            </a:extLst>
          </p:cNvPr>
          <p:cNvSpPr txBox="1"/>
          <p:nvPr/>
        </p:nvSpPr>
        <p:spPr>
          <a:xfrm>
            <a:off x="4393187" y="5456680"/>
            <a:ext cx="5092994"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Calibri" panose="020F0502020204030204"/>
                <a:ea typeface="+mn-ea"/>
                <a:cs typeface="+mn-cs"/>
              </a:rPr>
              <a:t>Fuente. Indicadores de calidad/Matriz Indicadores 2022-2023</a:t>
            </a:r>
          </a:p>
        </p:txBody>
      </p:sp>
      <p:graphicFrame>
        <p:nvGraphicFramePr>
          <p:cNvPr id="4" name="Gráfico 3">
            <a:extLst>
              <a:ext uri="{FF2B5EF4-FFF2-40B4-BE49-F238E27FC236}">
                <a16:creationId xmlns:a16="http://schemas.microsoft.com/office/drawing/2014/main" id="{EDDFF267-768A-7BA2-58F1-CC689B122154}"/>
              </a:ext>
            </a:extLst>
          </p:cNvPr>
          <p:cNvGraphicFramePr>
            <a:graphicFrameLocks/>
          </p:cNvGraphicFramePr>
          <p:nvPr>
            <p:extLst>
              <p:ext uri="{D42A27DB-BD31-4B8C-83A1-F6EECF244321}">
                <p14:modId xmlns:p14="http://schemas.microsoft.com/office/powerpoint/2010/main" val="2138682859"/>
              </p:ext>
            </p:extLst>
          </p:nvPr>
        </p:nvGraphicFramePr>
        <p:xfrm>
          <a:off x="1978372" y="794084"/>
          <a:ext cx="8366390" cy="4662596"/>
        </p:xfrm>
        <a:graphic>
          <a:graphicData uri="http://schemas.openxmlformats.org/drawingml/2006/chart">
            <c:chart xmlns:c="http://schemas.openxmlformats.org/drawingml/2006/chart" xmlns:r="http://schemas.openxmlformats.org/officeDocument/2006/relationships" r:id="rId3"/>
          </a:graphicData>
        </a:graphic>
      </p:graphicFrame>
      <p:sp>
        <p:nvSpPr>
          <p:cNvPr id="6" name="CuadroTexto 5">
            <a:extLst>
              <a:ext uri="{FF2B5EF4-FFF2-40B4-BE49-F238E27FC236}">
                <a16:creationId xmlns:a16="http://schemas.microsoft.com/office/drawing/2014/main" id="{2B4F7959-0A3F-64AE-94D6-045498BE6AF9}"/>
              </a:ext>
            </a:extLst>
          </p:cNvPr>
          <p:cNvSpPr txBox="1"/>
          <p:nvPr/>
        </p:nvSpPr>
        <p:spPr>
          <a:xfrm>
            <a:off x="287078" y="292408"/>
            <a:ext cx="11748977" cy="867930"/>
          </a:xfrm>
          <a:prstGeom prst="rect">
            <a:avLst/>
          </a:prstGeom>
          <a:noFill/>
        </p:spPr>
        <p:txBody>
          <a:bodyPr wrap="square">
            <a:spAutoFit/>
          </a:bodyPr>
          <a:lstStyle/>
          <a:p>
            <a:pPr lvl="0" algn="ctr">
              <a:lnSpc>
                <a:spcPct val="90000"/>
              </a:lnSpc>
              <a:spcBef>
                <a:spcPct val="0"/>
              </a:spcBef>
              <a:defRPr/>
            </a:pPr>
            <a:r>
              <a:rPr lang="es-ES" sz="28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OPORTUNIDAD EN LA ASIGNACIÓN DE CITAS                   CONSULTA BAJA COMPLEJIDAD</a:t>
            </a:r>
            <a:endParaRPr kumimoji="0" lang="es-CO" sz="28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099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ráfico&#10;&#10;Descripción generada automáticamente">
            <a:extLst>
              <a:ext uri="{FF2B5EF4-FFF2-40B4-BE49-F238E27FC236}">
                <a16:creationId xmlns:a16="http://schemas.microsoft.com/office/drawing/2014/main" id="{B30D2F7A-B77B-3604-8A26-290D8EDE81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814" y="0"/>
            <a:ext cx="12192000" cy="6858000"/>
          </a:xfrm>
          <a:prstGeom prst="rect">
            <a:avLst/>
          </a:prstGeom>
        </p:spPr>
      </p:pic>
      <p:sp>
        <p:nvSpPr>
          <p:cNvPr id="2" name="Marcador de texto 1">
            <a:extLst>
              <a:ext uri="{FF2B5EF4-FFF2-40B4-BE49-F238E27FC236}">
                <a16:creationId xmlns:a16="http://schemas.microsoft.com/office/drawing/2014/main" id="{A24CBC2C-2207-0E85-B0B4-CDEFCA740530}"/>
              </a:ext>
            </a:extLst>
          </p:cNvPr>
          <p:cNvSpPr txBox="1">
            <a:spLocks/>
          </p:cNvSpPr>
          <p:nvPr/>
        </p:nvSpPr>
        <p:spPr>
          <a:xfrm>
            <a:off x="138544" y="374754"/>
            <a:ext cx="11859491" cy="49972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335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MX"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243A9414-AE65-D2A7-7781-4EFB14952CD8}"/>
              </a:ext>
            </a:extLst>
          </p:cNvPr>
          <p:cNvSpPr txBox="1"/>
          <p:nvPr/>
        </p:nvSpPr>
        <p:spPr>
          <a:xfrm>
            <a:off x="4110538" y="5485103"/>
            <a:ext cx="5092994"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Calibri" panose="020F0502020204030204"/>
                <a:ea typeface="+mn-ea"/>
                <a:cs typeface="+mn-cs"/>
              </a:rPr>
              <a:t>Fuente. Indicadores de calidad/Matriz indicadores 2022-2023</a:t>
            </a:r>
          </a:p>
        </p:txBody>
      </p:sp>
      <p:graphicFrame>
        <p:nvGraphicFramePr>
          <p:cNvPr id="6" name="Gráfico 5">
            <a:extLst>
              <a:ext uri="{FF2B5EF4-FFF2-40B4-BE49-F238E27FC236}">
                <a16:creationId xmlns:a16="http://schemas.microsoft.com/office/drawing/2014/main" id="{A82F477C-311C-891F-C809-A175A912132E}"/>
              </a:ext>
            </a:extLst>
          </p:cNvPr>
          <p:cNvGraphicFramePr>
            <a:graphicFrameLocks/>
          </p:cNvGraphicFramePr>
          <p:nvPr>
            <p:extLst>
              <p:ext uri="{D42A27DB-BD31-4B8C-83A1-F6EECF244321}">
                <p14:modId xmlns:p14="http://schemas.microsoft.com/office/powerpoint/2010/main" val="3026051222"/>
              </p:ext>
            </p:extLst>
          </p:nvPr>
        </p:nvGraphicFramePr>
        <p:xfrm>
          <a:off x="498763" y="854885"/>
          <a:ext cx="11292183" cy="4630218"/>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Texto 7">
            <a:extLst>
              <a:ext uri="{FF2B5EF4-FFF2-40B4-BE49-F238E27FC236}">
                <a16:creationId xmlns:a16="http://schemas.microsoft.com/office/drawing/2014/main" id="{2B4F7959-0A3F-64AE-94D6-045498BE6AF9}"/>
              </a:ext>
            </a:extLst>
          </p:cNvPr>
          <p:cNvSpPr txBox="1"/>
          <p:nvPr/>
        </p:nvSpPr>
        <p:spPr>
          <a:xfrm>
            <a:off x="1582211" y="261610"/>
            <a:ext cx="9125286" cy="480131"/>
          </a:xfrm>
          <a:prstGeom prst="rect">
            <a:avLst/>
          </a:prstGeom>
          <a:noFill/>
        </p:spPr>
        <p:txBody>
          <a:bodyPr wrap="square">
            <a:spAutoFit/>
          </a:bodyPr>
          <a:lstStyle/>
          <a:p>
            <a:pPr lvl="0" algn="ctr">
              <a:lnSpc>
                <a:spcPct val="90000"/>
              </a:lnSpc>
              <a:spcBef>
                <a:spcPct val="0"/>
              </a:spcBef>
              <a:defRPr/>
            </a:pPr>
            <a:r>
              <a:rPr lang="es-MX" sz="28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TIEMPO DE ESPERA MEDICINA ESPECIALIZADA </a:t>
            </a:r>
            <a:endParaRPr kumimoji="0" lang="es-CO" sz="28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008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Gráfico&#10;&#10;Descripción generada automáticamente">
            <a:extLst>
              <a:ext uri="{FF2B5EF4-FFF2-40B4-BE49-F238E27FC236}">
                <a16:creationId xmlns:a16="http://schemas.microsoft.com/office/drawing/2014/main" id="{3EE69C55-E4D9-6805-E9D0-A0120B0EF5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55" y="0"/>
            <a:ext cx="12192000" cy="6858000"/>
          </a:xfrm>
          <a:prstGeom prst="rect">
            <a:avLst/>
          </a:prstGeom>
        </p:spPr>
      </p:pic>
      <p:sp>
        <p:nvSpPr>
          <p:cNvPr id="2" name="Marcador de texto 1">
            <a:extLst>
              <a:ext uri="{FF2B5EF4-FFF2-40B4-BE49-F238E27FC236}">
                <a16:creationId xmlns:a16="http://schemas.microsoft.com/office/drawing/2014/main" id="{A24CBC2C-2207-0E85-B0B4-CDEFCA740530}"/>
              </a:ext>
            </a:extLst>
          </p:cNvPr>
          <p:cNvSpPr txBox="1">
            <a:spLocks/>
          </p:cNvSpPr>
          <p:nvPr/>
        </p:nvSpPr>
        <p:spPr>
          <a:xfrm>
            <a:off x="1405355" y="647891"/>
            <a:ext cx="9411286" cy="45571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335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09728162-E11E-B34A-11D4-F7D2624BD574}"/>
              </a:ext>
            </a:extLst>
          </p:cNvPr>
          <p:cNvSpPr txBox="1"/>
          <p:nvPr/>
        </p:nvSpPr>
        <p:spPr>
          <a:xfrm>
            <a:off x="7619037" y="1341419"/>
            <a:ext cx="4186990" cy="317009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La entrega oportuna de medicamentos conforme a la prescripción médica encontramos que el año 2022 con</a:t>
            </a:r>
            <a:r>
              <a:rPr kumimoji="0" lang="es-MX" sz="2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un</a:t>
            </a:r>
            <a:r>
              <a:rPr kumimoji="0" lang="es-MX"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98% </a:t>
            </a:r>
            <a:r>
              <a:rPr lang="es-MX" sz="2000" noProof="0" dirty="0">
                <a:solidFill>
                  <a:prstClr val="black"/>
                </a:solidFill>
                <a:latin typeface="Arial" panose="020B0604020202020204" pitchFamily="34" charset="0"/>
                <a:ea typeface="Times New Roman" panose="02020603050405020304" pitchFamily="18" charset="0"/>
                <a:cs typeface="Arial" panose="020B0604020202020204" pitchFamily="34" charset="0"/>
              </a:rPr>
              <a:t>s</a:t>
            </a:r>
            <a:r>
              <a:rPr lang="es-MX" sz="2000" dirty="0">
                <a:solidFill>
                  <a:prstClr val="black"/>
                </a:solidFill>
                <a:latin typeface="Arial" panose="020B0604020202020204" pitchFamily="34" charset="0"/>
                <a:ea typeface="Times New Roman" panose="02020603050405020304" pitchFamily="18" charset="0"/>
                <a:cs typeface="Arial" panose="020B0604020202020204" pitchFamily="34" charset="0"/>
              </a:rPr>
              <a:t>e</a:t>
            </a:r>
            <a:r>
              <a:rPr kumimoji="0" lang="es-MX"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entrega de manera inmediata, y para el año 2023 96% se entrega de manera inmediata o en las siguientes 48 horas cuando no hay disponibilidad, tal como lo establece la normatividad vigente.</a:t>
            </a:r>
            <a:endParaRPr kumimoji="0" lang="es-CO"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3610A5AD-0593-3DC6-F146-D79D225A3A2C}"/>
              </a:ext>
            </a:extLst>
          </p:cNvPr>
          <p:cNvSpPr txBox="1"/>
          <p:nvPr/>
        </p:nvSpPr>
        <p:spPr>
          <a:xfrm>
            <a:off x="3376247" y="5371961"/>
            <a:ext cx="5092994"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Calibri" panose="020F0502020204030204"/>
                <a:ea typeface="+mn-ea"/>
                <a:cs typeface="+mn-cs"/>
              </a:rPr>
              <a:t>Fuente. Indicadores de calidad/Matriz indicadores 2022-2023</a:t>
            </a:r>
          </a:p>
        </p:txBody>
      </p:sp>
      <p:graphicFrame>
        <p:nvGraphicFramePr>
          <p:cNvPr id="5" name="Gráfico 4">
            <a:extLst>
              <a:ext uri="{FF2B5EF4-FFF2-40B4-BE49-F238E27FC236}">
                <a16:creationId xmlns:a16="http://schemas.microsoft.com/office/drawing/2014/main" id="{809F1549-0F6D-C009-0893-BAAA2B30CCB9}"/>
              </a:ext>
            </a:extLst>
          </p:cNvPr>
          <p:cNvGraphicFramePr>
            <a:graphicFrameLocks/>
          </p:cNvGraphicFramePr>
          <p:nvPr>
            <p:extLst>
              <p:ext uri="{D42A27DB-BD31-4B8C-83A1-F6EECF244321}">
                <p14:modId xmlns:p14="http://schemas.microsoft.com/office/powerpoint/2010/main" val="2755447539"/>
              </p:ext>
            </p:extLst>
          </p:nvPr>
        </p:nvGraphicFramePr>
        <p:xfrm>
          <a:off x="1173707" y="902367"/>
          <a:ext cx="6213682" cy="4545782"/>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Texto 7">
            <a:extLst>
              <a:ext uri="{FF2B5EF4-FFF2-40B4-BE49-F238E27FC236}">
                <a16:creationId xmlns:a16="http://schemas.microsoft.com/office/drawing/2014/main" id="{2B4F7959-0A3F-64AE-94D6-045498BE6AF9}"/>
              </a:ext>
            </a:extLst>
          </p:cNvPr>
          <p:cNvSpPr txBox="1"/>
          <p:nvPr/>
        </p:nvSpPr>
        <p:spPr>
          <a:xfrm>
            <a:off x="794838" y="167759"/>
            <a:ext cx="10632320" cy="480131"/>
          </a:xfrm>
          <a:prstGeom prst="rect">
            <a:avLst/>
          </a:prstGeom>
          <a:noFill/>
        </p:spPr>
        <p:txBody>
          <a:bodyPr wrap="square">
            <a:spAutoFit/>
          </a:bodyPr>
          <a:lstStyle/>
          <a:p>
            <a:pPr lvl="0" algn="ctr">
              <a:lnSpc>
                <a:spcPct val="90000"/>
              </a:lnSpc>
              <a:spcBef>
                <a:spcPct val="0"/>
              </a:spcBef>
              <a:defRPr/>
            </a:pPr>
            <a:r>
              <a:rPr lang="es-MX" sz="28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PORCENTAJE DE ENTREGA DE MEDICAMENTOS PBS</a:t>
            </a:r>
          </a:p>
        </p:txBody>
      </p:sp>
    </p:spTree>
    <p:extLst>
      <p:ext uri="{BB962C8B-B14F-4D97-AF65-F5344CB8AC3E}">
        <p14:creationId xmlns:p14="http://schemas.microsoft.com/office/powerpoint/2010/main" val="109882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Gráfico&#10;&#10;Descripción generada automáticamente">
            <a:extLst>
              <a:ext uri="{FF2B5EF4-FFF2-40B4-BE49-F238E27FC236}">
                <a16:creationId xmlns:a16="http://schemas.microsoft.com/office/drawing/2014/main" id="{471E3A5B-0841-8215-92FA-B87F968BF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8" y="0"/>
            <a:ext cx="12192000" cy="6858000"/>
          </a:xfrm>
          <a:prstGeom prst="rect">
            <a:avLst/>
          </a:prstGeom>
        </p:spPr>
      </p:pic>
      <p:sp>
        <p:nvSpPr>
          <p:cNvPr id="2" name="Marcador de texto 1">
            <a:extLst>
              <a:ext uri="{FF2B5EF4-FFF2-40B4-BE49-F238E27FC236}">
                <a16:creationId xmlns:a16="http://schemas.microsoft.com/office/drawing/2014/main" id="{A24CBC2C-2207-0E85-B0B4-CDEFCA740530}"/>
              </a:ext>
            </a:extLst>
          </p:cNvPr>
          <p:cNvSpPr txBox="1">
            <a:spLocks/>
          </p:cNvSpPr>
          <p:nvPr/>
        </p:nvSpPr>
        <p:spPr>
          <a:xfrm>
            <a:off x="1405355" y="647891"/>
            <a:ext cx="9411286" cy="45571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335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09728162-E11E-B34A-11D4-F7D2624BD574}"/>
              </a:ext>
            </a:extLst>
          </p:cNvPr>
          <p:cNvSpPr txBox="1"/>
          <p:nvPr/>
        </p:nvSpPr>
        <p:spPr>
          <a:xfrm>
            <a:off x="8576853" y="2197313"/>
            <a:ext cx="3491965" cy="1754326"/>
          </a:xfrm>
          <a:prstGeom prst="rect">
            <a:avLst/>
          </a:prstGeom>
          <a:noFill/>
        </p:spPr>
        <p:txBody>
          <a:bodyPr wrap="square">
            <a:spAutoFit/>
          </a:bodyPr>
          <a:lstStyle/>
          <a:p>
            <a:pPr marL="133350" marR="0" lvl="0" indent="0" algn="just" defTabSz="457200" rtl="0" eaLnBrk="1" fontAlgn="auto" latinLnBrk="0" hangingPunct="1">
              <a:lnSpc>
                <a:spcPct val="100000"/>
              </a:lnSpc>
              <a:spcBef>
                <a:spcPts val="0"/>
              </a:spcBef>
              <a:spcAft>
                <a:spcPts val="0"/>
              </a:spcAft>
              <a:buClrTx/>
              <a:buSzTx/>
              <a:buFontTx/>
              <a:buNone/>
              <a:tabLst/>
              <a:defRPr/>
            </a:pPr>
            <a:r>
              <a:rPr kumimoji="0" lang="es-MX"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Con respecto a los indicadores de oportunidad en la autorización de acuerdo con lo establecido en la Resolución 256 de 2016 se encuentran los siguientes resultados:</a:t>
            </a:r>
            <a:endParaRPr kumimoji="0" lang="es-CO"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91615026-36ED-D07F-3EC5-DF404D85B1D0}"/>
              </a:ext>
            </a:extLst>
          </p:cNvPr>
          <p:cNvSpPr txBox="1"/>
          <p:nvPr/>
        </p:nvSpPr>
        <p:spPr>
          <a:xfrm>
            <a:off x="2605748" y="5502959"/>
            <a:ext cx="3698800"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Calibri" panose="020F0502020204030204"/>
                <a:ea typeface="+mn-ea"/>
                <a:cs typeface="+mn-cs"/>
              </a:rPr>
              <a:t>Fuente. Indicadores de calidad/Matriz indicadores 2022-2023</a:t>
            </a:r>
          </a:p>
        </p:txBody>
      </p:sp>
      <p:graphicFrame>
        <p:nvGraphicFramePr>
          <p:cNvPr id="7" name="Gráfico 6">
            <a:extLst>
              <a:ext uri="{FF2B5EF4-FFF2-40B4-BE49-F238E27FC236}">
                <a16:creationId xmlns:a16="http://schemas.microsoft.com/office/drawing/2014/main" id="{AAC2378A-84E3-E030-0A6C-94657D5D0F96}"/>
              </a:ext>
            </a:extLst>
          </p:cNvPr>
          <p:cNvGraphicFramePr>
            <a:graphicFrameLocks/>
          </p:cNvGraphicFramePr>
          <p:nvPr>
            <p:extLst>
              <p:ext uri="{D42A27DB-BD31-4B8C-83A1-F6EECF244321}">
                <p14:modId xmlns:p14="http://schemas.microsoft.com/office/powerpoint/2010/main" val="3769641282"/>
              </p:ext>
            </p:extLst>
          </p:nvPr>
        </p:nvGraphicFramePr>
        <p:xfrm>
          <a:off x="940591" y="708780"/>
          <a:ext cx="7893918" cy="4731392"/>
        </p:xfrm>
        <a:graphic>
          <a:graphicData uri="http://schemas.openxmlformats.org/drawingml/2006/chart">
            <c:chart xmlns:c="http://schemas.openxmlformats.org/drawingml/2006/chart" xmlns:r="http://schemas.openxmlformats.org/officeDocument/2006/relationships" r:id="rId3"/>
          </a:graphicData>
        </a:graphic>
      </p:graphicFrame>
      <p:sp>
        <p:nvSpPr>
          <p:cNvPr id="9" name="CuadroTexto 8">
            <a:extLst>
              <a:ext uri="{FF2B5EF4-FFF2-40B4-BE49-F238E27FC236}">
                <a16:creationId xmlns:a16="http://schemas.microsoft.com/office/drawing/2014/main" id="{2B4F7959-0A3F-64AE-94D6-045498BE6AF9}"/>
              </a:ext>
            </a:extLst>
          </p:cNvPr>
          <p:cNvSpPr txBox="1"/>
          <p:nvPr/>
        </p:nvSpPr>
        <p:spPr>
          <a:xfrm>
            <a:off x="1106204" y="155968"/>
            <a:ext cx="10396687" cy="480131"/>
          </a:xfrm>
          <a:prstGeom prst="rect">
            <a:avLst/>
          </a:prstGeom>
          <a:noFill/>
        </p:spPr>
        <p:txBody>
          <a:bodyPr wrap="square">
            <a:spAutoFit/>
          </a:bodyPr>
          <a:lstStyle/>
          <a:p>
            <a:pPr lvl="0" algn="ctr">
              <a:lnSpc>
                <a:spcPct val="90000"/>
              </a:lnSpc>
              <a:spcBef>
                <a:spcPct val="0"/>
              </a:spcBef>
              <a:defRPr/>
            </a:pPr>
            <a:r>
              <a:rPr lang="es-ES" sz="28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TIEMPO PROMEDIO EN LA ESPERA DE LA AUTORIZACIÓN</a:t>
            </a:r>
            <a:endParaRPr lang="es-MX" sz="28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117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Descripción generada automáticamente">
            <a:extLst>
              <a:ext uri="{FF2B5EF4-FFF2-40B4-BE49-F238E27FC236}">
                <a16:creationId xmlns:a16="http://schemas.microsoft.com/office/drawing/2014/main" id="{F2167119-31B5-3C73-1C99-4E66BB55E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sp>
        <p:nvSpPr>
          <p:cNvPr id="2" name="Marcador de texto 1">
            <a:extLst>
              <a:ext uri="{FF2B5EF4-FFF2-40B4-BE49-F238E27FC236}">
                <a16:creationId xmlns:a16="http://schemas.microsoft.com/office/drawing/2014/main" id="{A24CBC2C-2207-0E85-B0B4-CDEFCA740530}"/>
              </a:ext>
            </a:extLst>
          </p:cNvPr>
          <p:cNvSpPr txBox="1">
            <a:spLocks/>
          </p:cNvSpPr>
          <p:nvPr/>
        </p:nvSpPr>
        <p:spPr>
          <a:xfrm>
            <a:off x="1405355" y="647891"/>
            <a:ext cx="9411286" cy="45571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335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91EA389D-36A1-A4B3-DC69-B02ECB2A64FD}"/>
              </a:ext>
            </a:extLst>
          </p:cNvPr>
          <p:cNvSpPr txBox="1"/>
          <p:nvPr/>
        </p:nvSpPr>
        <p:spPr>
          <a:xfrm>
            <a:off x="7385457" y="1720840"/>
            <a:ext cx="4512330" cy="3416320"/>
          </a:xfrm>
          <a:prstGeom prst="rect">
            <a:avLst/>
          </a:prstGeom>
          <a:noFill/>
        </p:spPr>
        <p:txBody>
          <a:bodyPr wrap="square">
            <a:spAutoFit/>
          </a:bodyPr>
          <a:lstStyle/>
          <a:p>
            <a:pPr marL="133350" lvl="0" algn="just" defTabSz="457200">
              <a:defRPr/>
            </a:pPr>
            <a:r>
              <a:rPr lang="es-MX" dirty="0">
                <a:solidFill>
                  <a:prstClr val="black"/>
                </a:solidFill>
                <a:latin typeface="Arial" panose="020B0604020202020204" pitchFamily="34" charset="0"/>
                <a:ea typeface="Times New Roman" panose="02020603050405020304" pitchFamily="18" charset="0"/>
                <a:cs typeface="Arial" panose="020B0604020202020204" pitchFamily="34" charset="0"/>
              </a:rPr>
              <a:t>MALLAMAS EPS-I </a:t>
            </a:r>
            <a:r>
              <a:rPr kumimoji="0" lang="es-MX"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garantiza con la red de prestadores en el año 2022 con 17,73 días y en</a:t>
            </a:r>
            <a:r>
              <a:rPr kumimoji="0" lang="es-MX"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el</a:t>
            </a:r>
            <a:r>
              <a:rPr kumimoji="0" lang="es-MX"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2023 con 16,23 días en la oportunidad en la realización de cirugía programada, así mismo se evalúa los protocolos de valoración prequirúrgica, así como las posibles modificaciones en las fechas previstas para el acto quirúrgico en especial en los pacientes de alto costo puesto que la demora conlleva a complicaciones propias de la patología</a:t>
            </a:r>
            <a:r>
              <a:rPr kumimoji="0" lang="es-MX" b="0" i="0" u="none" strike="noStrike" kern="1200" cap="none" spc="0" normalizeH="0" baseline="0" noProof="0" dirty="0">
                <a:ln>
                  <a:noFill/>
                </a:ln>
                <a:solidFill>
                  <a:srgbClr val="1D9A78"/>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s-CO" b="0" i="0" u="none" strike="noStrike" kern="1200" cap="none" spc="0" normalizeH="0" baseline="0" noProof="0" dirty="0">
              <a:ln>
                <a:noFill/>
              </a:ln>
              <a:solidFill>
                <a:srgbClr val="1D9A78"/>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0" name="CuadroTexto 9">
            <a:extLst>
              <a:ext uri="{FF2B5EF4-FFF2-40B4-BE49-F238E27FC236}">
                <a16:creationId xmlns:a16="http://schemas.microsoft.com/office/drawing/2014/main" id="{437E2001-73C1-F4F6-D78B-4180925B68C1}"/>
              </a:ext>
            </a:extLst>
          </p:cNvPr>
          <p:cNvSpPr txBox="1"/>
          <p:nvPr/>
        </p:nvSpPr>
        <p:spPr>
          <a:xfrm>
            <a:off x="2043497" y="5440568"/>
            <a:ext cx="3675369"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Calibri" panose="020F0502020204030204"/>
                <a:ea typeface="+mn-ea"/>
                <a:cs typeface="+mn-cs"/>
              </a:rPr>
              <a:t>Fuente. Indicadores de calidad/Matriz indicadores 2022-2023</a:t>
            </a:r>
          </a:p>
        </p:txBody>
      </p:sp>
      <p:graphicFrame>
        <p:nvGraphicFramePr>
          <p:cNvPr id="5" name="Gráfico 4">
            <a:extLst>
              <a:ext uri="{FF2B5EF4-FFF2-40B4-BE49-F238E27FC236}">
                <a16:creationId xmlns:a16="http://schemas.microsoft.com/office/drawing/2014/main" id="{DB810FD4-FF0E-6813-B9CA-C732C1D1D8EE}"/>
              </a:ext>
            </a:extLst>
          </p:cNvPr>
          <p:cNvGraphicFramePr>
            <a:graphicFrameLocks/>
          </p:cNvGraphicFramePr>
          <p:nvPr>
            <p:extLst>
              <p:ext uri="{D42A27DB-BD31-4B8C-83A1-F6EECF244321}">
                <p14:modId xmlns:p14="http://schemas.microsoft.com/office/powerpoint/2010/main" val="980424974"/>
              </p:ext>
            </p:extLst>
          </p:nvPr>
        </p:nvGraphicFramePr>
        <p:xfrm>
          <a:off x="689409" y="780206"/>
          <a:ext cx="6696048" cy="4589262"/>
        </p:xfrm>
        <a:graphic>
          <a:graphicData uri="http://schemas.openxmlformats.org/drawingml/2006/chart">
            <c:chart xmlns:c="http://schemas.openxmlformats.org/drawingml/2006/chart" xmlns:r="http://schemas.openxmlformats.org/officeDocument/2006/relationships" r:id="rId3"/>
          </a:graphicData>
        </a:graphic>
      </p:graphicFrame>
      <p:sp>
        <p:nvSpPr>
          <p:cNvPr id="7" name="CuadroTexto 6">
            <a:extLst>
              <a:ext uri="{FF2B5EF4-FFF2-40B4-BE49-F238E27FC236}">
                <a16:creationId xmlns:a16="http://schemas.microsoft.com/office/drawing/2014/main" id="{2B4F7959-0A3F-64AE-94D6-045498BE6AF9}"/>
              </a:ext>
            </a:extLst>
          </p:cNvPr>
          <p:cNvSpPr txBox="1"/>
          <p:nvPr/>
        </p:nvSpPr>
        <p:spPr>
          <a:xfrm>
            <a:off x="166256" y="202433"/>
            <a:ext cx="11731532" cy="480131"/>
          </a:xfrm>
          <a:prstGeom prst="rect">
            <a:avLst/>
          </a:prstGeom>
          <a:noFill/>
        </p:spPr>
        <p:txBody>
          <a:bodyPr wrap="square">
            <a:spAutoFit/>
          </a:bodyPr>
          <a:lstStyle/>
          <a:p>
            <a:pPr lvl="0" algn="ctr">
              <a:lnSpc>
                <a:spcPct val="90000"/>
              </a:lnSpc>
              <a:spcBef>
                <a:spcPct val="0"/>
              </a:spcBef>
              <a:defRPr/>
            </a:pPr>
            <a:r>
              <a:rPr lang="es-ES" sz="28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OPORTUNIDAD EN LA REALIZACIÓN DE CIRUGÍA PROGRAMADA </a:t>
            </a:r>
            <a:endParaRPr lang="es-MX" sz="28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480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ráfico&#10;&#10;Descripción generada automáticamente">
            <a:extLst>
              <a:ext uri="{FF2B5EF4-FFF2-40B4-BE49-F238E27FC236}">
                <a16:creationId xmlns:a16="http://schemas.microsoft.com/office/drawing/2014/main" id="{D0993891-9910-17E9-4682-8673EE425C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sp>
        <p:nvSpPr>
          <p:cNvPr id="2" name="Marcador de texto 1">
            <a:extLst>
              <a:ext uri="{FF2B5EF4-FFF2-40B4-BE49-F238E27FC236}">
                <a16:creationId xmlns:a16="http://schemas.microsoft.com/office/drawing/2014/main" id="{A24CBC2C-2207-0E85-B0B4-CDEFCA740530}"/>
              </a:ext>
            </a:extLst>
          </p:cNvPr>
          <p:cNvSpPr txBox="1">
            <a:spLocks/>
          </p:cNvSpPr>
          <p:nvPr/>
        </p:nvSpPr>
        <p:spPr>
          <a:xfrm>
            <a:off x="1405355" y="647891"/>
            <a:ext cx="9411286" cy="45571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335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91EA389D-36A1-A4B3-DC69-B02ECB2A64FD}"/>
              </a:ext>
            </a:extLst>
          </p:cNvPr>
          <p:cNvSpPr txBox="1"/>
          <p:nvPr/>
        </p:nvSpPr>
        <p:spPr>
          <a:xfrm>
            <a:off x="7702867" y="2413337"/>
            <a:ext cx="3895576" cy="2031325"/>
          </a:xfrm>
          <a:prstGeom prst="rect">
            <a:avLst/>
          </a:prstGeom>
          <a:noFill/>
        </p:spPr>
        <p:txBody>
          <a:bodyPr wrap="square">
            <a:spAutoFit/>
          </a:bodyPr>
          <a:lstStyle/>
          <a:p>
            <a:pPr marL="133350" marR="0" lvl="0" indent="0" algn="just" defTabSz="457200" rtl="0" eaLnBrk="1" fontAlgn="auto" latinLnBrk="0" hangingPunct="1">
              <a:lnSpc>
                <a:spcPct val="100000"/>
              </a:lnSpc>
              <a:spcBef>
                <a:spcPts val="0"/>
              </a:spcBef>
              <a:spcAft>
                <a:spcPts val="0"/>
              </a:spcAft>
              <a:buClrTx/>
              <a:buSzTx/>
              <a:buFontTx/>
              <a:buNone/>
              <a:tabLst/>
              <a:defRPr/>
            </a:pPr>
            <a:r>
              <a:rPr kumimoji="0" lang="es-MX"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El indicador de oportunidad para la realización de cirugía de Cadera se encuentra en el año 2022 20,5 días y 2023 20,2 días  dentro de los resultados esperados, no se generaron barreras para acceder a los servicios</a:t>
            </a:r>
            <a:endParaRPr kumimoji="0" lang="es-CO"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0" name="CuadroTexto 9">
            <a:extLst>
              <a:ext uri="{FF2B5EF4-FFF2-40B4-BE49-F238E27FC236}">
                <a16:creationId xmlns:a16="http://schemas.microsoft.com/office/drawing/2014/main" id="{437E2001-73C1-F4F6-D78B-4180925B68C1}"/>
              </a:ext>
            </a:extLst>
          </p:cNvPr>
          <p:cNvSpPr txBox="1"/>
          <p:nvPr/>
        </p:nvSpPr>
        <p:spPr>
          <a:xfrm>
            <a:off x="1803756" y="5340750"/>
            <a:ext cx="5092994"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Calibri" panose="020F0502020204030204"/>
                <a:ea typeface="+mn-ea"/>
                <a:cs typeface="+mn-cs"/>
              </a:rPr>
              <a:t>Fuente. Indicadores de calidad/Matriz indicadores 2022-2023</a:t>
            </a:r>
          </a:p>
        </p:txBody>
      </p:sp>
      <p:graphicFrame>
        <p:nvGraphicFramePr>
          <p:cNvPr id="4" name="Gráfico 3">
            <a:extLst>
              <a:ext uri="{FF2B5EF4-FFF2-40B4-BE49-F238E27FC236}">
                <a16:creationId xmlns:a16="http://schemas.microsoft.com/office/drawing/2014/main" id="{53AA7BBD-2FF0-3B04-787B-8BC4E160E4D8}"/>
              </a:ext>
            </a:extLst>
          </p:cNvPr>
          <p:cNvGraphicFramePr>
            <a:graphicFrameLocks/>
          </p:cNvGraphicFramePr>
          <p:nvPr>
            <p:extLst>
              <p:ext uri="{D42A27DB-BD31-4B8C-83A1-F6EECF244321}">
                <p14:modId xmlns:p14="http://schemas.microsoft.com/office/powerpoint/2010/main" val="4105810695"/>
              </p:ext>
            </p:extLst>
          </p:nvPr>
        </p:nvGraphicFramePr>
        <p:xfrm>
          <a:off x="728025" y="1295782"/>
          <a:ext cx="6915979" cy="3909265"/>
        </p:xfrm>
        <a:graphic>
          <a:graphicData uri="http://schemas.openxmlformats.org/drawingml/2006/chart">
            <c:chart xmlns:c="http://schemas.openxmlformats.org/drawingml/2006/chart" xmlns:r="http://schemas.openxmlformats.org/officeDocument/2006/relationships" r:id="rId3"/>
          </a:graphicData>
        </a:graphic>
      </p:graphicFrame>
      <p:sp>
        <p:nvSpPr>
          <p:cNvPr id="7" name="CuadroTexto 6">
            <a:extLst>
              <a:ext uri="{FF2B5EF4-FFF2-40B4-BE49-F238E27FC236}">
                <a16:creationId xmlns:a16="http://schemas.microsoft.com/office/drawing/2014/main" id="{2B4F7959-0A3F-64AE-94D6-045498BE6AF9}"/>
              </a:ext>
            </a:extLst>
          </p:cNvPr>
          <p:cNvSpPr txBox="1"/>
          <p:nvPr/>
        </p:nvSpPr>
        <p:spPr>
          <a:xfrm>
            <a:off x="1346492" y="213926"/>
            <a:ext cx="9529011" cy="867930"/>
          </a:xfrm>
          <a:prstGeom prst="rect">
            <a:avLst/>
          </a:prstGeom>
          <a:noFill/>
        </p:spPr>
        <p:txBody>
          <a:bodyPr wrap="square">
            <a:spAutoFit/>
          </a:bodyPr>
          <a:lstStyle/>
          <a:p>
            <a:pPr lvl="0" algn="ctr">
              <a:lnSpc>
                <a:spcPct val="90000"/>
              </a:lnSpc>
              <a:spcBef>
                <a:spcPct val="0"/>
              </a:spcBef>
              <a:defRPr/>
            </a:pPr>
            <a:r>
              <a:rPr lang="es-ES" sz="28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TIEMPO PROMEDIO DE ESPERA PARA LA REALIZACIÓN DE CIRUGÍA DE CADERA</a:t>
            </a:r>
            <a:endParaRPr lang="es-MX" sz="28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716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ráfico&#10;&#10;Descripción generada automáticamente">
            <a:extLst>
              <a:ext uri="{FF2B5EF4-FFF2-40B4-BE49-F238E27FC236}">
                <a16:creationId xmlns:a16="http://schemas.microsoft.com/office/drawing/2014/main" id="{4ADF20E7-836E-721C-2902-3EA76F346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sp>
        <p:nvSpPr>
          <p:cNvPr id="2" name="Marcador de texto 1">
            <a:extLst>
              <a:ext uri="{FF2B5EF4-FFF2-40B4-BE49-F238E27FC236}">
                <a16:creationId xmlns:a16="http://schemas.microsoft.com/office/drawing/2014/main" id="{A24CBC2C-2207-0E85-B0B4-CDEFCA740530}"/>
              </a:ext>
            </a:extLst>
          </p:cNvPr>
          <p:cNvSpPr txBox="1">
            <a:spLocks/>
          </p:cNvSpPr>
          <p:nvPr/>
        </p:nvSpPr>
        <p:spPr>
          <a:xfrm>
            <a:off x="1405355" y="647891"/>
            <a:ext cx="9411286" cy="45571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335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91EA389D-36A1-A4B3-DC69-B02ECB2A64FD}"/>
              </a:ext>
            </a:extLst>
          </p:cNvPr>
          <p:cNvSpPr txBox="1"/>
          <p:nvPr/>
        </p:nvSpPr>
        <p:spPr>
          <a:xfrm>
            <a:off x="8085015" y="1904254"/>
            <a:ext cx="3694713" cy="3477875"/>
          </a:xfrm>
          <a:prstGeom prst="rect">
            <a:avLst/>
          </a:prstGeom>
          <a:noFill/>
        </p:spPr>
        <p:txBody>
          <a:bodyPr wrap="square">
            <a:spAutoFit/>
          </a:bodyPr>
          <a:lstStyle/>
          <a:p>
            <a:pPr marL="133350" marR="0" lvl="0" indent="0" algn="just"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El indicador oportunidad en la realización de Cirugía de Cataratas se encuentra en el año 2022 con 19,61 días y en el año 2023 con 19,21 días dentro de los resultados esperados, no se generaron barreras para acceder a los servicios y en análisis se evidencian cumplimiento de toda la red prestadora.</a:t>
            </a:r>
            <a:endParaRPr kumimoji="0" lang="es-CO"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0" name="CuadroTexto 9">
            <a:extLst>
              <a:ext uri="{FF2B5EF4-FFF2-40B4-BE49-F238E27FC236}">
                <a16:creationId xmlns:a16="http://schemas.microsoft.com/office/drawing/2014/main" id="{437E2001-73C1-F4F6-D78B-4180925B68C1}"/>
              </a:ext>
            </a:extLst>
          </p:cNvPr>
          <p:cNvSpPr txBox="1"/>
          <p:nvPr/>
        </p:nvSpPr>
        <p:spPr>
          <a:xfrm>
            <a:off x="1907665" y="5405102"/>
            <a:ext cx="5092994"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Calibri" panose="020F0502020204030204"/>
                <a:ea typeface="+mn-ea"/>
                <a:cs typeface="+mn-cs"/>
              </a:rPr>
              <a:t>Fuente. Indicadores de calidad/Matriz indicadores 2022-2023</a:t>
            </a:r>
          </a:p>
        </p:txBody>
      </p:sp>
      <p:graphicFrame>
        <p:nvGraphicFramePr>
          <p:cNvPr id="4" name="Gráfico 3">
            <a:extLst>
              <a:ext uri="{FF2B5EF4-FFF2-40B4-BE49-F238E27FC236}">
                <a16:creationId xmlns:a16="http://schemas.microsoft.com/office/drawing/2014/main" id="{FCC7AE38-B70C-19B3-72E0-F3CA467B3CE3}"/>
              </a:ext>
            </a:extLst>
          </p:cNvPr>
          <p:cNvGraphicFramePr>
            <a:graphicFrameLocks/>
          </p:cNvGraphicFramePr>
          <p:nvPr>
            <p:extLst>
              <p:ext uri="{D42A27DB-BD31-4B8C-83A1-F6EECF244321}">
                <p14:modId xmlns:p14="http://schemas.microsoft.com/office/powerpoint/2010/main" val="1176265017"/>
              </p:ext>
            </p:extLst>
          </p:nvPr>
        </p:nvGraphicFramePr>
        <p:xfrm>
          <a:off x="439811" y="1265728"/>
          <a:ext cx="7270230" cy="4139374"/>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Texto 7">
            <a:extLst>
              <a:ext uri="{FF2B5EF4-FFF2-40B4-BE49-F238E27FC236}">
                <a16:creationId xmlns:a16="http://schemas.microsoft.com/office/drawing/2014/main" id="{2B4F7959-0A3F-64AE-94D6-045498BE6AF9}"/>
              </a:ext>
            </a:extLst>
          </p:cNvPr>
          <p:cNvSpPr txBox="1"/>
          <p:nvPr/>
        </p:nvSpPr>
        <p:spPr>
          <a:xfrm>
            <a:off x="1294197" y="198899"/>
            <a:ext cx="9529011" cy="867930"/>
          </a:xfrm>
          <a:prstGeom prst="rect">
            <a:avLst/>
          </a:prstGeom>
          <a:noFill/>
        </p:spPr>
        <p:txBody>
          <a:bodyPr wrap="square">
            <a:spAutoFit/>
          </a:bodyPr>
          <a:lstStyle/>
          <a:p>
            <a:pPr lvl="0" algn="ctr">
              <a:lnSpc>
                <a:spcPct val="90000"/>
              </a:lnSpc>
              <a:spcBef>
                <a:spcPct val="0"/>
              </a:spcBef>
              <a:defRPr/>
            </a:pPr>
            <a:r>
              <a:rPr lang="es-ES" sz="28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TIEMPO PROMEDIO DE ESPERA PARA LA REALIZACIÓN DE CIRUGÍA DE CATARATAS</a:t>
            </a:r>
            <a:endParaRPr lang="es-MX" sz="28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317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Descripción generada automáticamente">
            <a:extLst>
              <a:ext uri="{FF2B5EF4-FFF2-40B4-BE49-F238E27FC236}">
                <a16:creationId xmlns:a16="http://schemas.microsoft.com/office/drawing/2014/main" id="{44BA15BF-0F8E-C088-16C6-716CDF016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399"/>
            <a:ext cx="12349316" cy="7020399"/>
          </a:xfrm>
          <a:prstGeom prst="rect">
            <a:avLst/>
          </a:prstGeom>
        </p:spPr>
      </p:pic>
      <p:sp>
        <p:nvSpPr>
          <p:cNvPr id="7" name="CuadroTexto 6">
            <a:extLst>
              <a:ext uri="{FF2B5EF4-FFF2-40B4-BE49-F238E27FC236}">
                <a16:creationId xmlns:a16="http://schemas.microsoft.com/office/drawing/2014/main" id="{6324B04F-4ECB-F2F6-E08B-7A84C7B116B5}"/>
              </a:ext>
            </a:extLst>
          </p:cNvPr>
          <p:cNvSpPr txBox="1"/>
          <p:nvPr/>
        </p:nvSpPr>
        <p:spPr>
          <a:xfrm>
            <a:off x="1464113" y="850184"/>
            <a:ext cx="9421090" cy="3800849"/>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s-MX"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Se identifica a menores de edad y adultos para el caso de los cónyuges y que la EPS los ha catalogado como “huérfanos” y se procede a buscar la EPS de origen de los padres o cónyuges ya que de acuerdo con el decreto 780 de 2016. Muchos de estos casos se han encontrado a beneficiarios que están afiliados a Mallamas en el régimen subsidiado y sus padres en otra EPS en el régimen contributivo y algunos casos más graves en régimen especial como el Magisterio y Fuerza Militares. </a:t>
            </a:r>
            <a:endParaRPr kumimoji="0" lang="es-CO"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s-MX"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Este ejercicio que se empezó a realizar en el mes de diciembre del 2023 y se ha logrado depurar </a:t>
            </a:r>
            <a:r>
              <a:rPr kumimoji="0" lang="es-MX" sz="2000" b="1" i="1"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175 registros</a:t>
            </a:r>
            <a:r>
              <a:rPr kumimoji="0" lang="es-MX"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que equivalen a un costo en salud por valor de </a:t>
            </a:r>
            <a:r>
              <a:rPr kumimoji="0" lang="es-MX" sz="2000" b="1" i="1"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$ 13.858.984.928,</a:t>
            </a:r>
            <a:r>
              <a:rPr kumimoji="0" lang="es-MX"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valor que consolida la prestación del servicio en salud desde la vigencia 2020 a 2023.</a:t>
            </a:r>
            <a:endParaRPr kumimoji="0" lang="es-CO"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ángulo 1">
            <a:extLst>
              <a:ext uri="{FF2B5EF4-FFF2-40B4-BE49-F238E27FC236}">
                <a16:creationId xmlns:a16="http://schemas.microsoft.com/office/drawing/2014/main" id="{B5528B44-1987-BFE4-3060-66A224A38B76}"/>
              </a:ext>
            </a:extLst>
          </p:cNvPr>
          <p:cNvSpPr/>
          <p:nvPr/>
        </p:nvSpPr>
        <p:spPr>
          <a:xfrm>
            <a:off x="1087583" y="78820"/>
            <a:ext cx="10432471" cy="530145"/>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MX"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DEPURACIÓN DE BASE DE DATOS E INCLUSIÓN FAMILIAR</a:t>
            </a:r>
            <a:endParaRPr kumimoji="0" lang="es-CO"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128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ráfico&#10;&#10;Descripción generada automáticamente">
            <a:extLst>
              <a:ext uri="{FF2B5EF4-FFF2-40B4-BE49-F238E27FC236}">
                <a16:creationId xmlns:a16="http://schemas.microsoft.com/office/drawing/2014/main" id="{BE3549CB-E4ED-E7C2-6978-6445840F6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8" y="13121"/>
            <a:ext cx="12192000" cy="6858000"/>
          </a:xfrm>
          <a:prstGeom prst="rect">
            <a:avLst/>
          </a:prstGeom>
        </p:spPr>
      </p:pic>
      <p:sp>
        <p:nvSpPr>
          <p:cNvPr id="2" name="Marcador de texto 1">
            <a:extLst>
              <a:ext uri="{FF2B5EF4-FFF2-40B4-BE49-F238E27FC236}">
                <a16:creationId xmlns:a16="http://schemas.microsoft.com/office/drawing/2014/main" id="{A24CBC2C-2207-0E85-B0B4-CDEFCA740530}"/>
              </a:ext>
            </a:extLst>
          </p:cNvPr>
          <p:cNvSpPr txBox="1">
            <a:spLocks/>
          </p:cNvSpPr>
          <p:nvPr/>
        </p:nvSpPr>
        <p:spPr>
          <a:xfrm>
            <a:off x="1405355" y="647891"/>
            <a:ext cx="9411286" cy="45571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335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91EA389D-36A1-A4B3-DC69-B02ECB2A64FD}"/>
              </a:ext>
            </a:extLst>
          </p:cNvPr>
          <p:cNvSpPr txBox="1"/>
          <p:nvPr/>
        </p:nvSpPr>
        <p:spPr>
          <a:xfrm>
            <a:off x="7532974" y="2082202"/>
            <a:ext cx="4381657" cy="2308324"/>
          </a:xfrm>
          <a:prstGeom prst="rect">
            <a:avLst/>
          </a:prstGeom>
          <a:noFill/>
        </p:spPr>
        <p:txBody>
          <a:bodyPr wrap="square">
            <a:spAutoFit/>
          </a:bodyPr>
          <a:lstStyle/>
          <a:p>
            <a:pPr marL="133350" marR="0" lvl="0" indent="0" algn="just" defTabSz="457200" rtl="0" eaLnBrk="1" fontAlgn="auto" latinLnBrk="0" hangingPunct="1">
              <a:lnSpc>
                <a:spcPct val="100000"/>
              </a:lnSpc>
              <a:spcBef>
                <a:spcPts val="0"/>
              </a:spcBef>
              <a:spcAft>
                <a:spcPts val="0"/>
              </a:spcAft>
              <a:buClrTx/>
              <a:buSzTx/>
              <a:buFontTx/>
              <a:buNone/>
              <a:tabLst/>
              <a:defRPr/>
            </a:pPr>
            <a:r>
              <a:rPr kumimoji="0" lang="es-MX"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El indicador oportunidad en la realización de Cirugía de Herniorrafía se encuentra dentro de los resultados esperados, no se generaron barreras para acceder a los servicios y en análisis se evidencian cumplimiento de toda la red prestadora para el año 2022 y 2023</a:t>
            </a:r>
            <a:endParaRPr kumimoji="0" lang="es-CO"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0" name="CuadroTexto 9">
            <a:extLst>
              <a:ext uri="{FF2B5EF4-FFF2-40B4-BE49-F238E27FC236}">
                <a16:creationId xmlns:a16="http://schemas.microsoft.com/office/drawing/2014/main" id="{437E2001-73C1-F4F6-D78B-4180925B68C1}"/>
              </a:ext>
            </a:extLst>
          </p:cNvPr>
          <p:cNvSpPr txBox="1"/>
          <p:nvPr/>
        </p:nvSpPr>
        <p:spPr>
          <a:xfrm>
            <a:off x="2195852" y="5405899"/>
            <a:ext cx="3682816"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Calibri" panose="020F0502020204030204"/>
                <a:ea typeface="+mn-ea"/>
                <a:cs typeface="+mn-cs"/>
              </a:rPr>
              <a:t>Fuente. Indicadores de calidad/Matriz indicadores 2022-2023</a:t>
            </a:r>
          </a:p>
        </p:txBody>
      </p:sp>
      <p:graphicFrame>
        <p:nvGraphicFramePr>
          <p:cNvPr id="4" name="Gráfico 3">
            <a:extLst>
              <a:ext uri="{FF2B5EF4-FFF2-40B4-BE49-F238E27FC236}">
                <a16:creationId xmlns:a16="http://schemas.microsoft.com/office/drawing/2014/main" id="{053D03DD-0A26-AE69-8053-7AE268C72780}"/>
              </a:ext>
            </a:extLst>
          </p:cNvPr>
          <p:cNvGraphicFramePr>
            <a:graphicFrameLocks/>
          </p:cNvGraphicFramePr>
          <p:nvPr>
            <p:extLst>
              <p:ext uri="{D42A27DB-BD31-4B8C-83A1-F6EECF244321}">
                <p14:modId xmlns:p14="http://schemas.microsoft.com/office/powerpoint/2010/main" val="1833505387"/>
              </p:ext>
            </p:extLst>
          </p:nvPr>
        </p:nvGraphicFramePr>
        <p:xfrm>
          <a:off x="890120" y="1066829"/>
          <a:ext cx="6294280" cy="4339070"/>
        </p:xfrm>
        <a:graphic>
          <a:graphicData uri="http://schemas.openxmlformats.org/drawingml/2006/chart">
            <c:chart xmlns:c="http://schemas.openxmlformats.org/drawingml/2006/chart" xmlns:r="http://schemas.openxmlformats.org/officeDocument/2006/relationships" r:id="rId3"/>
          </a:graphicData>
        </a:graphic>
      </p:graphicFrame>
      <p:sp>
        <p:nvSpPr>
          <p:cNvPr id="7" name="CuadroTexto 6">
            <a:extLst>
              <a:ext uri="{FF2B5EF4-FFF2-40B4-BE49-F238E27FC236}">
                <a16:creationId xmlns:a16="http://schemas.microsoft.com/office/drawing/2014/main" id="{2B4F7959-0A3F-64AE-94D6-045498BE6AF9}"/>
              </a:ext>
            </a:extLst>
          </p:cNvPr>
          <p:cNvSpPr txBox="1"/>
          <p:nvPr/>
        </p:nvSpPr>
        <p:spPr>
          <a:xfrm>
            <a:off x="1294197" y="198899"/>
            <a:ext cx="9529011" cy="867930"/>
          </a:xfrm>
          <a:prstGeom prst="rect">
            <a:avLst/>
          </a:prstGeom>
          <a:noFill/>
        </p:spPr>
        <p:txBody>
          <a:bodyPr wrap="square">
            <a:spAutoFit/>
          </a:bodyPr>
          <a:lstStyle/>
          <a:p>
            <a:pPr lvl="0" algn="ctr">
              <a:lnSpc>
                <a:spcPct val="90000"/>
              </a:lnSpc>
              <a:spcBef>
                <a:spcPct val="0"/>
              </a:spcBef>
              <a:defRPr/>
            </a:pPr>
            <a:r>
              <a:rPr lang="es-ES" sz="28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TIEMPO PROMEDIO DE ESPERA PARA LA REALIZACIÓN DE CIRUGÍA DE HERNIORRAFÍA</a:t>
            </a:r>
            <a:endParaRPr lang="es-MX" sz="28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673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Descripción generada automáticamente">
            <a:extLst>
              <a:ext uri="{FF2B5EF4-FFF2-40B4-BE49-F238E27FC236}">
                <a16:creationId xmlns:a16="http://schemas.microsoft.com/office/drawing/2014/main" id="{1A2D7DBB-43C6-4A73-0E79-8544D9414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sp>
        <p:nvSpPr>
          <p:cNvPr id="2" name="Marcador de texto 1">
            <a:extLst>
              <a:ext uri="{FF2B5EF4-FFF2-40B4-BE49-F238E27FC236}">
                <a16:creationId xmlns:a16="http://schemas.microsoft.com/office/drawing/2014/main" id="{A24CBC2C-2207-0E85-B0B4-CDEFCA740530}"/>
              </a:ext>
            </a:extLst>
          </p:cNvPr>
          <p:cNvSpPr txBox="1">
            <a:spLocks/>
          </p:cNvSpPr>
          <p:nvPr/>
        </p:nvSpPr>
        <p:spPr>
          <a:xfrm>
            <a:off x="1405355" y="647891"/>
            <a:ext cx="9411286" cy="45571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335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91EA389D-36A1-A4B3-DC69-B02ECB2A64FD}"/>
              </a:ext>
            </a:extLst>
          </p:cNvPr>
          <p:cNvSpPr txBox="1"/>
          <p:nvPr/>
        </p:nvSpPr>
        <p:spPr>
          <a:xfrm>
            <a:off x="7724633" y="2051690"/>
            <a:ext cx="4094327" cy="2308324"/>
          </a:xfrm>
          <a:prstGeom prst="rect">
            <a:avLst/>
          </a:prstGeom>
          <a:noFill/>
        </p:spPr>
        <p:txBody>
          <a:bodyPr wrap="square">
            <a:spAutoFit/>
          </a:bodyPr>
          <a:lstStyle/>
          <a:p>
            <a:pPr marL="133350" marR="0" lvl="0" indent="0" algn="just"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El indicador oportunidad en la realización de Cirugía Miocárdica se encuentra dentro de los resultados esperados, no se generaron barreras para acceder a los servicios y en análisis se evidencian cumplimiento de toda la red prestadora para los años 2022 y 2023.</a:t>
            </a:r>
            <a:endPar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0" name="CuadroTexto 9">
            <a:extLst>
              <a:ext uri="{FF2B5EF4-FFF2-40B4-BE49-F238E27FC236}">
                <a16:creationId xmlns:a16="http://schemas.microsoft.com/office/drawing/2014/main" id="{437E2001-73C1-F4F6-D78B-4180925B68C1}"/>
              </a:ext>
            </a:extLst>
          </p:cNvPr>
          <p:cNvSpPr txBox="1"/>
          <p:nvPr/>
        </p:nvSpPr>
        <p:spPr>
          <a:xfrm>
            <a:off x="2127077" y="5367127"/>
            <a:ext cx="3702392"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Calibri" panose="020F0502020204030204"/>
                <a:ea typeface="+mn-ea"/>
                <a:cs typeface="+mn-cs"/>
              </a:rPr>
              <a:t>Fuente. Indicadores de calidad/Matriz indicadores 2022-2023</a:t>
            </a:r>
          </a:p>
        </p:txBody>
      </p:sp>
      <p:graphicFrame>
        <p:nvGraphicFramePr>
          <p:cNvPr id="5" name="Gráfico 4">
            <a:extLst>
              <a:ext uri="{FF2B5EF4-FFF2-40B4-BE49-F238E27FC236}">
                <a16:creationId xmlns:a16="http://schemas.microsoft.com/office/drawing/2014/main" id="{4219BA6A-4319-DF90-A75C-FF740653E976}"/>
              </a:ext>
            </a:extLst>
          </p:cNvPr>
          <p:cNvGraphicFramePr>
            <a:graphicFrameLocks/>
          </p:cNvGraphicFramePr>
          <p:nvPr>
            <p:extLst>
              <p:ext uri="{D42A27DB-BD31-4B8C-83A1-F6EECF244321}">
                <p14:modId xmlns:p14="http://schemas.microsoft.com/office/powerpoint/2010/main" val="1320800061"/>
              </p:ext>
            </p:extLst>
          </p:nvPr>
        </p:nvGraphicFramePr>
        <p:xfrm>
          <a:off x="679877" y="1183762"/>
          <a:ext cx="7044756" cy="4161115"/>
        </p:xfrm>
        <a:graphic>
          <a:graphicData uri="http://schemas.openxmlformats.org/drawingml/2006/chart">
            <c:chart xmlns:c="http://schemas.openxmlformats.org/drawingml/2006/chart" xmlns:r="http://schemas.openxmlformats.org/officeDocument/2006/relationships" r:id="rId3"/>
          </a:graphicData>
        </a:graphic>
      </p:graphicFrame>
      <p:sp>
        <p:nvSpPr>
          <p:cNvPr id="7" name="CuadroTexto 6">
            <a:extLst>
              <a:ext uri="{FF2B5EF4-FFF2-40B4-BE49-F238E27FC236}">
                <a16:creationId xmlns:a16="http://schemas.microsoft.com/office/drawing/2014/main" id="{2B4F7959-0A3F-64AE-94D6-045498BE6AF9}"/>
              </a:ext>
            </a:extLst>
          </p:cNvPr>
          <p:cNvSpPr txBox="1"/>
          <p:nvPr/>
        </p:nvSpPr>
        <p:spPr>
          <a:xfrm>
            <a:off x="1278520" y="157916"/>
            <a:ext cx="9664955" cy="867930"/>
          </a:xfrm>
          <a:prstGeom prst="rect">
            <a:avLst/>
          </a:prstGeom>
          <a:noFill/>
        </p:spPr>
        <p:txBody>
          <a:bodyPr wrap="square">
            <a:spAutoFit/>
          </a:bodyPr>
          <a:lstStyle/>
          <a:p>
            <a:pPr lvl="0" algn="ctr">
              <a:lnSpc>
                <a:spcPct val="90000"/>
              </a:lnSpc>
              <a:spcBef>
                <a:spcPct val="0"/>
              </a:spcBef>
              <a:defRPr/>
            </a:pPr>
            <a:r>
              <a:rPr lang="es-ES" sz="28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TIEMPO PROMEDIO DE ESPERA PARA LA REALIZACIÓN DE CIRUGÍA MIOCÁRDICA</a:t>
            </a:r>
            <a:endParaRPr lang="es-MX" sz="28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80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ráfico&#10;&#10;Descripción generada automáticamente">
            <a:extLst>
              <a:ext uri="{FF2B5EF4-FFF2-40B4-BE49-F238E27FC236}">
                <a16:creationId xmlns:a16="http://schemas.microsoft.com/office/drawing/2014/main" id="{A847D772-F807-04B1-61C0-2B691E985E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 y="0"/>
            <a:ext cx="12192000" cy="6858000"/>
          </a:xfrm>
          <a:prstGeom prst="rect">
            <a:avLst/>
          </a:prstGeom>
        </p:spPr>
      </p:pic>
      <p:sp>
        <p:nvSpPr>
          <p:cNvPr id="2" name="Marcador de texto 1">
            <a:extLst>
              <a:ext uri="{FF2B5EF4-FFF2-40B4-BE49-F238E27FC236}">
                <a16:creationId xmlns:a16="http://schemas.microsoft.com/office/drawing/2014/main" id="{A24CBC2C-2207-0E85-B0B4-CDEFCA740530}"/>
              </a:ext>
            </a:extLst>
          </p:cNvPr>
          <p:cNvSpPr txBox="1">
            <a:spLocks/>
          </p:cNvSpPr>
          <p:nvPr/>
        </p:nvSpPr>
        <p:spPr>
          <a:xfrm>
            <a:off x="1405355" y="647891"/>
            <a:ext cx="9411286" cy="45571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335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91EA389D-36A1-A4B3-DC69-B02ECB2A64FD}"/>
              </a:ext>
            </a:extLst>
          </p:cNvPr>
          <p:cNvSpPr txBox="1"/>
          <p:nvPr/>
        </p:nvSpPr>
        <p:spPr>
          <a:xfrm>
            <a:off x="7594578" y="2136338"/>
            <a:ext cx="4119858" cy="2585323"/>
          </a:xfrm>
          <a:prstGeom prst="rect">
            <a:avLst/>
          </a:prstGeom>
          <a:noFill/>
        </p:spPr>
        <p:txBody>
          <a:bodyPr wrap="square">
            <a:spAutoFit/>
          </a:bodyPr>
          <a:lstStyle/>
          <a:p>
            <a:pPr marL="133350" marR="0" lvl="0" indent="0" algn="just" defTabSz="457200" rtl="0" eaLnBrk="1" fontAlgn="auto" latinLnBrk="0" hangingPunct="1">
              <a:lnSpc>
                <a:spcPct val="100000"/>
              </a:lnSpc>
              <a:spcBef>
                <a:spcPts val="0"/>
              </a:spcBef>
              <a:spcAft>
                <a:spcPts val="0"/>
              </a:spcAft>
              <a:buClrTx/>
              <a:buSzTx/>
              <a:buFontTx/>
              <a:buNone/>
              <a:tabLst/>
              <a:defRPr/>
            </a:pPr>
            <a:r>
              <a:rPr kumimoji="0" lang="es-MX"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El indicador oportunidad en la realización de Cirugía de Reemplazo Articular se encuentra dentro de los resultados esperados, no se generaron barreras para acceder a los servicios y en análisis se evidencian cumplimiento de toda la red prestadora para el año 2022 y 2023.</a:t>
            </a:r>
            <a:endParaRPr kumimoji="0" lang="es-CO"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0" name="CuadroTexto 9">
            <a:extLst>
              <a:ext uri="{FF2B5EF4-FFF2-40B4-BE49-F238E27FC236}">
                <a16:creationId xmlns:a16="http://schemas.microsoft.com/office/drawing/2014/main" id="{437E2001-73C1-F4F6-D78B-4180925B68C1}"/>
              </a:ext>
            </a:extLst>
          </p:cNvPr>
          <p:cNvSpPr txBox="1"/>
          <p:nvPr/>
        </p:nvSpPr>
        <p:spPr>
          <a:xfrm>
            <a:off x="2294792" y="5445581"/>
            <a:ext cx="3682927"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Calibri" panose="020F0502020204030204"/>
                <a:ea typeface="+mn-ea"/>
                <a:cs typeface="+mn-cs"/>
              </a:rPr>
              <a:t>Fuente. Indicadores de calidad/Matriz indicadores 2022-2023</a:t>
            </a:r>
          </a:p>
        </p:txBody>
      </p:sp>
      <p:graphicFrame>
        <p:nvGraphicFramePr>
          <p:cNvPr id="4" name="Gráfico 3">
            <a:extLst>
              <a:ext uri="{FF2B5EF4-FFF2-40B4-BE49-F238E27FC236}">
                <a16:creationId xmlns:a16="http://schemas.microsoft.com/office/drawing/2014/main" id="{D1A3F0AB-84B7-35F2-6574-4EA4A7339E3D}"/>
              </a:ext>
            </a:extLst>
          </p:cNvPr>
          <p:cNvGraphicFramePr>
            <a:graphicFrameLocks/>
          </p:cNvGraphicFramePr>
          <p:nvPr>
            <p:extLst>
              <p:ext uri="{D42A27DB-BD31-4B8C-83A1-F6EECF244321}">
                <p14:modId xmlns:p14="http://schemas.microsoft.com/office/powerpoint/2010/main" val="2007953156"/>
              </p:ext>
            </p:extLst>
          </p:nvPr>
        </p:nvGraphicFramePr>
        <p:xfrm>
          <a:off x="507560" y="1025846"/>
          <a:ext cx="7057022" cy="4379921"/>
        </p:xfrm>
        <a:graphic>
          <a:graphicData uri="http://schemas.openxmlformats.org/drawingml/2006/chart">
            <c:chart xmlns:c="http://schemas.openxmlformats.org/drawingml/2006/chart" xmlns:r="http://schemas.openxmlformats.org/officeDocument/2006/relationships" r:id="rId3"/>
          </a:graphicData>
        </a:graphic>
      </p:graphicFrame>
      <p:sp>
        <p:nvSpPr>
          <p:cNvPr id="7" name="CuadroTexto 6">
            <a:extLst>
              <a:ext uri="{FF2B5EF4-FFF2-40B4-BE49-F238E27FC236}">
                <a16:creationId xmlns:a16="http://schemas.microsoft.com/office/drawing/2014/main" id="{2B4F7959-0A3F-64AE-94D6-045498BE6AF9}"/>
              </a:ext>
            </a:extLst>
          </p:cNvPr>
          <p:cNvSpPr txBox="1"/>
          <p:nvPr/>
        </p:nvSpPr>
        <p:spPr>
          <a:xfrm>
            <a:off x="666451" y="138009"/>
            <a:ext cx="10622535" cy="867930"/>
          </a:xfrm>
          <a:prstGeom prst="rect">
            <a:avLst/>
          </a:prstGeom>
          <a:noFill/>
        </p:spPr>
        <p:txBody>
          <a:bodyPr wrap="square">
            <a:spAutoFit/>
          </a:bodyPr>
          <a:lstStyle/>
          <a:p>
            <a:pPr lvl="0" algn="ctr">
              <a:lnSpc>
                <a:spcPct val="90000"/>
              </a:lnSpc>
              <a:spcBef>
                <a:spcPct val="0"/>
              </a:spcBef>
              <a:defRPr/>
            </a:pPr>
            <a:r>
              <a:rPr lang="es-ES" sz="28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TIEMPO PROMEDIO DE ESPERA PARA LA REALIZACIÓN DE CIRUGÍA DE REEMPLAZO ARTICULAR</a:t>
            </a:r>
            <a:endParaRPr lang="es-MX" sz="28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617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contenido 12" descr="Texto&#10;&#10;Descripción generada automáticamente con confianza baja">
            <a:extLst>
              <a:ext uri="{FF2B5EF4-FFF2-40B4-BE49-F238E27FC236}">
                <a16:creationId xmlns:a16="http://schemas.microsoft.com/office/drawing/2014/main" id="{E34A1CED-D450-E53D-5076-037BCA462E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88952" cy="6929236"/>
          </a:xfrm>
        </p:spPr>
      </p:pic>
      <p:sp>
        <p:nvSpPr>
          <p:cNvPr id="11" name="Título 1">
            <a:extLst>
              <a:ext uri="{FF2B5EF4-FFF2-40B4-BE49-F238E27FC236}">
                <a16:creationId xmlns:a16="http://schemas.microsoft.com/office/drawing/2014/main" id="{E2DE0DC9-DE73-541E-1AD4-0F66F5050DE2}"/>
              </a:ext>
            </a:extLst>
          </p:cNvPr>
          <p:cNvSpPr txBox="1">
            <a:spLocks/>
          </p:cNvSpPr>
          <p:nvPr/>
        </p:nvSpPr>
        <p:spPr>
          <a:xfrm>
            <a:off x="7287491" y="3004536"/>
            <a:ext cx="4904509" cy="3924700"/>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DIRECCIÓN ADMINISTRATIVA Y FINANCIERA</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E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CO" sz="54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FE7A7E66-3E37-36D3-7FD9-E16A22123A56}"/>
              </a:ext>
            </a:extLst>
          </p:cNvPr>
          <p:cNvSpPr txBox="1"/>
          <p:nvPr/>
        </p:nvSpPr>
        <p:spPr>
          <a:xfrm>
            <a:off x="8431629" y="5567433"/>
            <a:ext cx="322004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FERNANDO ERAZO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DIRECTOR</a:t>
            </a:r>
          </a:p>
        </p:txBody>
      </p:sp>
    </p:spTree>
    <p:extLst>
      <p:ext uri="{BB962C8B-B14F-4D97-AF65-F5344CB8AC3E}">
        <p14:creationId xmlns:p14="http://schemas.microsoft.com/office/powerpoint/2010/main" val="248731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áfico&#10;&#10;Descripción generada automáticamente">
            <a:extLst>
              <a:ext uri="{FF2B5EF4-FFF2-40B4-BE49-F238E27FC236}">
                <a16:creationId xmlns:a16="http://schemas.microsoft.com/office/drawing/2014/main" id="{E8D1F1C7-D6D4-7F7B-8953-1A8969024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67" y="9331"/>
            <a:ext cx="12229297" cy="6858000"/>
          </a:xfrm>
          <a:prstGeom prst="rect">
            <a:avLst/>
          </a:prstGeom>
        </p:spPr>
      </p:pic>
      <p:sp>
        <p:nvSpPr>
          <p:cNvPr id="2" name="CuadroTexto 1">
            <a:extLst>
              <a:ext uri="{FF2B5EF4-FFF2-40B4-BE49-F238E27FC236}">
                <a16:creationId xmlns:a16="http://schemas.microsoft.com/office/drawing/2014/main" id="{76936A8C-4707-A750-A0CE-BFD24EA4B054}"/>
              </a:ext>
            </a:extLst>
          </p:cNvPr>
          <p:cNvSpPr txBox="1"/>
          <p:nvPr/>
        </p:nvSpPr>
        <p:spPr>
          <a:xfrm>
            <a:off x="840276" y="985946"/>
            <a:ext cx="10343497"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DIRECCI</a:t>
            </a:r>
            <a:r>
              <a:rPr lang="es-CO" sz="2800" b="1" dirty="0">
                <a:solidFill>
                  <a:prstClr val="black"/>
                </a:solidFill>
                <a:latin typeface="Arial" panose="020B0604020202020204" pitchFamily="34" charset="0"/>
                <a:cs typeface="Arial" panose="020B0604020202020204" pitchFamily="34" charset="0"/>
              </a:rPr>
              <a:t>Ó</a:t>
            </a:r>
            <a:r>
              <a:rPr kumimoji="0" lang="es-C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ADMINISTRATIVA Y FINANCIERA</a:t>
            </a:r>
            <a:endParaRPr kumimoji="0" lang="es-MX"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CuadroTexto 4">
            <a:extLst>
              <a:ext uri="{FF2B5EF4-FFF2-40B4-BE49-F238E27FC236}">
                <a16:creationId xmlns:a16="http://schemas.microsoft.com/office/drawing/2014/main" id="{658E8C91-4294-4513-FA21-9616191E89F7}"/>
              </a:ext>
            </a:extLst>
          </p:cNvPr>
          <p:cNvSpPr txBox="1"/>
          <p:nvPr/>
        </p:nvSpPr>
        <p:spPr>
          <a:xfrm>
            <a:off x="2769811" y="2200074"/>
            <a:ext cx="6224653" cy="2308324"/>
          </a:xfrm>
          <a:prstGeom prst="rect">
            <a:avLst/>
          </a:prstGeom>
          <a:noFill/>
          <a:ln w="38100">
            <a:solidFill>
              <a:schemeClr val="accent6">
                <a:lumMod val="75000"/>
              </a:schemeClr>
            </a:solidFill>
            <a:prstDash val="lgDash"/>
          </a:ln>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CO"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COORDINACIÓN DE CONTABILIDAD Y PRESUPUESTO</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CO"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COORDINACIÓN DE CARTERA</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CO"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COORDINACIÓN DE TESORERÍA</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CO"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COORDINACIÓN DE RADICACION Y AUDITORÍA DE CUENTAS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CO"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COORDINACIÓN DE RECOBROS Y NO UPC</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CO"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COORDINACIÓN DE GESTIÓ</a:t>
            </a:r>
            <a:r>
              <a:rPr lang="es-CO" b="1" dirty="0">
                <a:solidFill>
                  <a:prstClr val="black"/>
                </a:solidFill>
                <a:latin typeface="Calibri" panose="020F0502020204030204" pitchFamily="34" charset="0"/>
                <a:ea typeface="Calibri" panose="020F0502020204030204" pitchFamily="34" charset="0"/>
                <a:cs typeface="Calibri" panose="020F0502020204030204" pitchFamily="34" charset="0"/>
              </a:rPr>
              <a:t>N</a:t>
            </a:r>
            <a:r>
              <a:rPr kumimoji="0" lang="es-CO"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HUMANA</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CO"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COORDINACIÓN DE GESTIÓN  DOCUMENTAL</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CO"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COORDINACION DE ALMACÉN</a:t>
            </a:r>
          </a:p>
        </p:txBody>
      </p:sp>
    </p:spTree>
    <p:extLst>
      <p:ext uri="{BB962C8B-B14F-4D97-AF65-F5344CB8AC3E}">
        <p14:creationId xmlns:p14="http://schemas.microsoft.com/office/powerpoint/2010/main" val="6309028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áfico&#10;&#10;Descripción generada automáticamente">
            <a:extLst>
              <a:ext uri="{FF2B5EF4-FFF2-40B4-BE49-F238E27FC236}">
                <a16:creationId xmlns:a16="http://schemas.microsoft.com/office/drawing/2014/main" id="{E8D1F1C7-D6D4-7F7B-8953-1A8969024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8" y="0"/>
            <a:ext cx="12229297" cy="6858000"/>
          </a:xfrm>
          <a:prstGeom prst="rect">
            <a:avLst/>
          </a:prstGeom>
        </p:spPr>
      </p:pic>
      <p:sp>
        <p:nvSpPr>
          <p:cNvPr id="2" name="CuadroTexto 1">
            <a:extLst>
              <a:ext uri="{FF2B5EF4-FFF2-40B4-BE49-F238E27FC236}">
                <a16:creationId xmlns:a16="http://schemas.microsoft.com/office/drawing/2014/main" id="{76936A8C-4707-A750-A0CE-BFD24EA4B054}"/>
              </a:ext>
            </a:extLst>
          </p:cNvPr>
          <p:cNvSpPr txBox="1"/>
          <p:nvPr/>
        </p:nvSpPr>
        <p:spPr>
          <a:xfrm>
            <a:off x="924251" y="230166"/>
            <a:ext cx="10343497"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COORDINACIÓN DE CONTABILIDAD Y PRESUPUESTO</a:t>
            </a:r>
            <a:endParaRPr kumimoji="0" lang="es-MX"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CuadroTexto 3">
            <a:extLst>
              <a:ext uri="{FF2B5EF4-FFF2-40B4-BE49-F238E27FC236}">
                <a16:creationId xmlns:a16="http://schemas.microsoft.com/office/drawing/2014/main" id="{36680F6C-4478-89AE-5720-6A2A3537F09F}"/>
              </a:ext>
            </a:extLst>
          </p:cNvPr>
          <p:cNvSpPr txBox="1"/>
          <p:nvPr/>
        </p:nvSpPr>
        <p:spPr>
          <a:xfrm>
            <a:off x="3929091" y="941351"/>
            <a:ext cx="4572000" cy="46166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INFORME CONTABLE 2023</a:t>
            </a:r>
            <a:endParaRPr kumimoji="0" lang="es-MX"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Imagen 5">
            <a:extLst>
              <a:ext uri="{FF2B5EF4-FFF2-40B4-BE49-F238E27FC236}">
                <a16:creationId xmlns:a16="http://schemas.microsoft.com/office/drawing/2014/main" id="{E3A6850C-B534-83CC-6AA8-F9F06D29D524}"/>
              </a:ext>
            </a:extLst>
          </p:cNvPr>
          <p:cNvPicPr>
            <a:picLocks noChangeAspect="1"/>
          </p:cNvPicPr>
          <p:nvPr/>
        </p:nvPicPr>
        <p:blipFill>
          <a:blip r:embed="rId3"/>
          <a:stretch>
            <a:fillRect/>
          </a:stretch>
        </p:blipFill>
        <p:spPr>
          <a:xfrm>
            <a:off x="669519" y="1590981"/>
            <a:ext cx="10852961" cy="3997659"/>
          </a:xfrm>
          <a:prstGeom prst="rect">
            <a:avLst/>
          </a:prstGeom>
        </p:spPr>
      </p:pic>
    </p:spTree>
    <p:extLst>
      <p:ext uri="{BB962C8B-B14F-4D97-AF65-F5344CB8AC3E}">
        <p14:creationId xmlns:p14="http://schemas.microsoft.com/office/powerpoint/2010/main" val="22915009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10;&#10;Descripción generada automáticamente">
            <a:extLst>
              <a:ext uri="{FF2B5EF4-FFF2-40B4-BE49-F238E27FC236}">
                <a16:creationId xmlns:a16="http://schemas.microsoft.com/office/drawing/2014/main" id="{9E318DF4-5A76-9446-B05E-BDE0226AB5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8" y="0"/>
            <a:ext cx="12229297" cy="6858000"/>
          </a:xfrm>
          <a:prstGeom prst="rect">
            <a:avLst/>
          </a:prstGeom>
        </p:spPr>
      </p:pic>
      <p:graphicFrame>
        <p:nvGraphicFramePr>
          <p:cNvPr id="3" name="Gráfico 2">
            <a:extLst>
              <a:ext uri="{FF2B5EF4-FFF2-40B4-BE49-F238E27FC236}">
                <a16:creationId xmlns:a16="http://schemas.microsoft.com/office/drawing/2014/main" id="{B6197B98-2C38-4E04-BC3B-BB3411B36790}"/>
              </a:ext>
            </a:extLst>
          </p:cNvPr>
          <p:cNvGraphicFramePr>
            <a:graphicFrameLocks/>
          </p:cNvGraphicFramePr>
          <p:nvPr/>
        </p:nvGraphicFramePr>
        <p:xfrm>
          <a:off x="119185" y="224679"/>
          <a:ext cx="11953630" cy="54296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262720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ráfico&#10;&#10;Descripción generada automáticamente">
            <a:extLst>
              <a:ext uri="{FF2B5EF4-FFF2-40B4-BE49-F238E27FC236}">
                <a16:creationId xmlns:a16="http://schemas.microsoft.com/office/drawing/2014/main" id="{193BE7C4-C7DB-BA49-F082-999D7B5BB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29297" cy="6858000"/>
          </a:xfrm>
          <a:prstGeom prst="rect">
            <a:avLst/>
          </a:prstGeom>
        </p:spPr>
      </p:pic>
      <p:sp>
        <p:nvSpPr>
          <p:cNvPr id="7" name="Rectángulo 6">
            <a:extLst>
              <a:ext uri="{FF2B5EF4-FFF2-40B4-BE49-F238E27FC236}">
                <a16:creationId xmlns:a16="http://schemas.microsoft.com/office/drawing/2014/main" id="{DC55DFF4-036E-97F0-C730-0AA109F0BA44}"/>
              </a:ext>
            </a:extLst>
          </p:cNvPr>
          <p:cNvSpPr/>
          <p:nvPr/>
        </p:nvSpPr>
        <p:spPr>
          <a:xfrm>
            <a:off x="6722806" y="1295400"/>
            <a:ext cx="5334000" cy="3733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O"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 name="CuadroTexto 3">
            <a:extLst>
              <a:ext uri="{FF2B5EF4-FFF2-40B4-BE49-F238E27FC236}">
                <a16:creationId xmlns:a16="http://schemas.microsoft.com/office/drawing/2014/main" id="{E9FA3AE3-FD87-BCFD-C118-5865017F7A48}"/>
              </a:ext>
            </a:extLst>
          </p:cNvPr>
          <p:cNvSpPr txBox="1"/>
          <p:nvPr/>
        </p:nvSpPr>
        <p:spPr>
          <a:xfrm>
            <a:off x="2912806" y="495101"/>
            <a:ext cx="7297994" cy="52322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COMPORTAMIENTO</a:t>
            </a:r>
            <a:r>
              <a:rPr kumimoji="0" lang="es-CO"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AUTORIZACIONES</a:t>
            </a:r>
            <a:endParaRPr kumimoji="0" lang="es-MX"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3" name="Gráfico 2">
            <a:extLst>
              <a:ext uri="{FF2B5EF4-FFF2-40B4-BE49-F238E27FC236}">
                <a16:creationId xmlns:a16="http://schemas.microsoft.com/office/drawing/2014/main" id="{E314EF20-9C1C-8554-6590-3821A3A32EA4}"/>
              </a:ext>
            </a:extLst>
          </p:cNvPr>
          <p:cNvGraphicFramePr>
            <a:graphicFrameLocks/>
          </p:cNvGraphicFramePr>
          <p:nvPr/>
        </p:nvGraphicFramePr>
        <p:xfrm>
          <a:off x="702322" y="1018321"/>
          <a:ext cx="10813403" cy="46358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506970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Descripción generada automáticamente">
            <a:extLst>
              <a:ext uri="{FF2B5EF4-FFF2-40B4-BE49-F238E27FC236}">
                <a16:creationId xmlns:a16="http://schemas.microsoft.com/office/drawing/2014/main" id="{A2F42CF1-A405-C609-44CB-58394AC39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8" y="0"/>
            <a:ext cx="12229297" cy="6858000"/>
          </a:xfrm>
          <a:prstGeom prst="rect">
            <a:avLst/>
          </a:prstGeom>
        </p:spPr>
      </p:pic>
      <p:sp>
        <p:nvSpPr>
          <p:cNvPr id="7" name="Rectángulo 6">
            <a:extLst>
              <a:ext uri="{FF2B5EF4-FFF2-40B4-BE49-F238E27FC236}">
                <a16:creationId xmlns:a16="http://schemas.microsoft.com/office/drawing/2014/main" id="{DC55DFF4-036E-97F0-C730-0AA109F0BA44}"/>
              </a:ext>
            </a:extLst>
          </p:cNvPr>
          <p:cNvSpPr/>
          <p:nvPr/>
        </p:nvSpPr>
        <p:spPr>
          <a:xfrm>
            <a:off x="6722806" y="1295400"/>
            <a:ext cx="5334000" cy="3733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O"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CuadroTexto 1">
            <a:extLst>
              <a:ext uri="{FF2B5EF4-FFF2-40B4-BE49-F238E27FC236}">
                <a16:creationId xmlns:a16="http://schemas.microsoft.com/office/drawing/2014/main" id="{DF76E81F-D80D-EB57-3FF5-1C05BF395E77}"/>
              </a:ext>
            </a:extLst>
          </p:cNvPr>
          <p:cNvSpPr txBox="1"/>
          <p:nvPr/>
        </p:nvSpPr>
        <p:spPr>
          <a:xfrm>
            <a:off x="2438764" y="396270"/>
            <a:ext cx="7642627" cy="52322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COMPORTAMIENTO DE AUTORIZACIONES</a:t>
            </a:r>
            <a:endParaRPr kumimoji="0" lang="es-MX"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3" name="Gráfico 2">
            <a:extLst>
              <a:ext uri="{FF2B5EF4-FFF2-40B4-BE49-F238E27FC236}">
                <a16:creationId xmlns:a16="http://schemas.microsoft.com/office/drawing/2014/main" id="{680BBDD4-24A1-4B53-80BE-95CD0C074A2C}"/>
              </a:ext>
            </a:extLst>
          </p:cNvPr>
          <p:cNvGraphicFramePr>
            <a:graphicFrameLocks/>
          </p:cNvGraphicFramePr>
          <p:nvPr/>
        </p:nvGraphicFramePr>
        <p:xfrm>
          <a:off x="306704" y="1028700"/>
          <a:ext cx="11475721" cy="45339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178941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Descripción generada automáticamente">
            <a:extLst>
              <a:ext uri="{FF2B5EF4-FFF2-40B4-BE49-F238E27FC236}">
                <a16:creationId xmlns:a16="http://schemas.microsoft.com/office/drawing/2014/main" id="{A2F42CF1-A405-C609-44CB-58394AC39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8" y="0"/>
            <a:ext cx="12229297" cy="6858000"/>
          </a:xfrm>
          <a:prstGeom prst="rect">
            <a:avLst/>
          </a:prstGeom>
        </p:spPr>
      </p:pic>
      <p:sp>
        <p:nvSpPr>
          <p:cNvPr id="7" name="Rectángulo 6">
            <a:extLst>
              <a:ext uri="{FF2B5EF4-FFF2-40B4-BE49-F238E27FC236}">
                <a16:creationId xmlns:a16="http://schemas.microsoft.com/office/drawing/2014/main" id="{DC55DFF4-036E-97F0-C730-0AA109F0BA44}"/>
              </a:ext>
            </a:extLst>
          </p:cNvPr>
          <p:cNvSpPr/>
          <p:nvPr/>
        </p:nvSpPr>
        <p:spPr>
          <a:xfrm>
            <a:off x="6722806" y="1295400"/>
            <a:ext cx="5334000" cy="3733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O"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CuadroTexto 1">
            <a:extLst>
              <a:ext uri="{FF2B5EF4-FFF2-40B4-BE49-F238E27FC236}">
                <a16:creationId xmlns:a16="http://schemas.microsoft.com/office/drawing/2014/main" id="{DF76E81F-D80D-EB57-3FF5-1C05BF395E77}"/>
              </a:ext>
            </a:extLst>
          </p:cNvPr>
          <p:cNvSpPr txBox="1"/>
          <p:nvPr/>
        </p:nvSpPr>
        <p:spPr>
          <a:xfrm>
            <a:off x="2438764" y="396270"/>
            <a:ext cx="7642627" cy="52322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COMPORTAMIENTO DE AUTORIZACIONES</a:t>
            </a:r>
            <a:endParaRPr kumimoji="0" lang="es-MX"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5" name="Gráfico 4">
            <a:extLst>
              <a:ext uri="{FF2B5EF4-FFF2-40B4-BE49-F238E27FC236}">
                <a16:creationId xmlns:a16="http://schemas.microsoft.com/office/drawing/2014/main" id="{D6BDAF84-5866-460F-ABE8-207E31201DC8}"/>
              </a:ext>
            </a:extLst>
          </p:cNvPr>
          <p:cNvGraphicFramePr>
            <a:graphicFrameLocks/>
          </p:cNvGraphicFramePr>
          <p:nvPr/>
        </p:nvGraphicFramePr>
        <p:xfrm>
          <a:off x="154365" y="1129664"/>
          <a:ext cx="11818559" cy="44329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068283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g"/></Relationships>
</file>

<file path=ppt/theme/_rels/theme3.xml.rels><?xml version="1.0" encoding="UTF-8" standalone="yes"?>
<Relationships xmlns="http://schemas.openxmlformats.org/package/2006/relationships"><Relationship Id="rId1" Type="http://schemas.openxmlformats.org/officeDocument/2006/relationships/image" Target="../media/image1.jpg"/></Relationships>
</file>

<file path=ppt/theme/_rels/theme4.xml.rels><?xml version="1.0" encoding="UTF-8" standalone="yes"?>
<Relationships xmlns="http://schemas.openxmlformats.org/package/2006/relationships"><Relationship Id="rId1" Type="http://schemas.openxmlformats.org/officeDocument/2006/relationships/image" Target="../media/image1.jpg"/></Relationships>
</file>

<file path=ppt/theme/_rels/theme6.xml.rels><?xml version="1.0" encoding="UTF-8" standalone="yes"?>
<Relationships xmlns="http://schemas.openxmlformats.org/package/2006/relationships"><Relationship Id="rId1" Type="http://schemas.openxmlformats.org/officeDocument/2006/relationships/image" Target="../media/image1.jpg"/></Relationships>
</file>

<file path=ppt/theme/_rels/theme7.xml.rels><?xml version="1.0" encoding="UTF-8" standalone="yes"?>
<Relationships xmlns="http://schemas.openxmlformats.org/package/2006/relationships"><Relationship Id="rId1" Type="http://schemas.openxmlformats.org/officeDocument/2006/relationships/image" Target="../media/image1.jpg"/></Relationships>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extLst>
              <a:ext uri="{28A0092B-C50C-407E-A947-70E740481C1C}">
                <a14:useLocalDpi xmlns:a14="http://schemas.microsoft.com/office/drawing/2010/main" val="0"/>
              </a:ext>
            </a:extLst>
          </a:blip>
          <a:srcRect/>
          <a:stretch>
            <a:fillRect l="-12354" t="-3862" r="-72520"/>
          </a:stretch>
        </a:blipFill>
      </a:spPr>
      <a:bodyPr/>
      <a:lstStyle/>
      <a: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a:style>
    </a:spDef>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3.xml><?xml version="1.0" encoding="utf-8"?>
<a:theme xmlns:a="http://schemas.openxmlformats.org/drawingml/2006/main" name="3_Tema de Offic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extLst>
              <a:ext uri="{28A0092B-C50C-407E-A947-70E740481C1C}">
                <a14:useLocalDpi xmlns:a14="http://schemas.microsoft.com/office/drawing/2010/main" val="0"/>
              </a:ext>
            </a:extLst>
          </a:blip>
          <a:srcRect/>
          <a:stretch>
            <a:fillRect l="-12354" t="-3862" r="-72520"/>
          </a:stretch>
        </a:blipFill>
      </a:spPr>
      <a:bodyPr/>
      <a:lstStyle/>
      <a: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a:style>
    </a:spDef>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4.xml><?xml version="1.0" encoding="utf-8"?>
<a:theme xmlns:a="http://schemas.openxmlformats.org/drawingml/2006/main" name="4_Tema de Offic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extLst>
              <a:ext uri="{28A0092B-C50C-407E-A947-70E740481C1C}">
                <a14:useLocalDpi xmlns:a14="http://schemas.microsoft.com/office/drawing/2010/main" val="0"/>
              </a:ext>
            </a:extLst>
          </a:blip>
          <a:srcRect/>
          <a:stretch>
            <a:fillRect l="-12354" t="-3862" r="-72520"/>
          </a:stretch>
        </a:blipFill>
      </a:spPr>
      <a:bodyPr/>
      <a:lstStyle/>
      <a: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a:style>
    </a:spDef>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5.xml><?xml version="1.0" encoding="utf-8"?>
<a:theme xmlns:a="http://schemas.openxmlformats.org/drawingml/2006/main" name="5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6_Tema de Offic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extLst>
              <a:ext uri="{28A0092B-C50C-407E-A947-70E740481C1C}">
                <a14:useLocalDpi xmlns:a14="http://schemas.microsoft.com/office/drawing/2010/main" val="0"/>
              </a:ext>
            </a:extLst>
          </a:blip>
          <a:srcRect/>
          <a:stretch>
            <a:fillRect l="-12354" t="-3862" r="-72520"/>
          </a:stretch>
        </a:blipFill>
      </a:spPr>
      <a:bodyPr/>
      <a:lstStyle/>
      <a: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a:style>
    </a:spDef>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7.xml><?xml version="1.0" encoding="utf-8"?>
<a:theme xmlns:a="http://schemas.openxmlformats.org/drawingml/2006/main" name="7_Tema de Offic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extLst>
              <a:ext uri="{28A0092B-C50C-407E-A947-70E740481C1C}">
                <a14:useLocalDpi xmlns:a14="http://schemas.microsoft.com/office/drawing/2010/main" val="0"/>
              </a:ext>
            </a:extLst>
          </a:blip>
          <a:srcRect/>
          <a:stretch>
            <a:fillRect l="-12354" t="-3862" r="-72520"/>
          </a:stretch>
        </a:blipFill>
      </a:spPr>
      <a:bodyPr/>
      <a:lstStyle/>
      <a: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a:style>
    </a:spDef>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8.xml><?xml version="1.0" encoding="utf-8"?>
<a:theme xmlns:a="http://schemas.openxmlformats.org/drawingml/2006/main" name="2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2472</TotalTime>
  <Words>7557</Words>
  <Application>Microsoft Office PowerPoint</Application>
  <PresentationFormat>Panorámica</PresentationFormat>
  <Paragraphs>1239</Paragraphs>
  <Slides>135</Slides>
  <Notes>14</Notes>
  <HiddenSlides>0</HiddenSlides>
  <MMClips>0</MMClips>
  <ScaleCrop>false</ScaleCrop>
  <HeadingPairs>
    <vt:vector size="8" baseType="variant">
      <vt:variant>
        <vt:lpstr>Fuentes usadas</vt:lpstr>
      </vt:variant>
      <vt:variant>
        <vt:i4>13</vt:i4>
      </vt:variant>
      <vt:variant>
        <vt:lpstr>Tema</vt:lpstr>
      </vt:variant>
      <vt:variant>
        <vt:i4>8</vt:i4>
      </vt:variant>
      <vt:variant>
        <vt:lpstr>Servidores OLE incrustados</vt:lpstr>
      </vt:variant>
      <vt:variant>
        <vt:i4>1</vt:i4>
      </vt:variant>
      <vt:variant>
        <vt:lpstr>Títulos de diapositiva</vt:lpstr>
      </vt:variant>
      <vt:variant>
        <vt:i4>135</vt:i4>
      </vt:variant>
    </vt:vector>
  </HeadingPairs>
  <TitlesOfParts>
    <vt:vector size="157" baseType="lpstr">
      <vt:lpstr>Aptos</vt:lpstr>
      <vt:lpstr>Aptos Display</vt:lpstr>
      <vt:lpstr>Aptos Narrow</vt:lpstr>
      <vt:lpstr>Arial</vt:lpstr>
      <vt:lpstr>Calibri</vt:lpstr>
      <vt:lpstr>Calibri cuerpo</vt:lpstr>
      <vt:lpstr>Calibri Light</vt:lpstr>
      <vt:lpstr>Monotype Sorts</vt:lpstr>
      <vt:lpstr>Poppins</vt:lpstr>
      <vt:lpstr>Symbol</vt:lpstr>
      <vt:lpstr>Tahoma</vt:lpstr>
      <vt:lpstr>Trebuchet MS</vt:lpstr>
      <vt:lpstr>Wingdings</vt:lpstr>
      <vt:lpstr>Tema de Office</vt:lpstr>
      <vt:lpstr>1_Tema de Office</vt:lpstr>
      <vt:lpstr>3_Tema de Office</vt:lpstr>
      <vt:lpstr>4_Tema de Office</vt:lpstr>
      <vt:lpstr>5_Tema de Office</vt:lpstr>
      <vt:lpstr>6_Tema de Office</vt:lpstr>
      <vt:lpstr>7_Tema de Office</vt:lpstr>
      <vt:lpstr>2_Tema de Office</vt:lpstr>
      <vt:lpstr>Acrobat Document</vt:lpstr>
      <vt:lpstr>Presentación de PowerPoint</vt:lpstr>
      <vt:lpstr>INTRODUCCIÓN </vt:lpstr>
      <vt:lpstr>Presentación de PowerPoint</vt:lpstr>
      <vt:lpstr>NORMATIVIDAD RELACIONADA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VALOR RECUPERADO POR GLOSAS AÑO 2021, 2022 Y 2023</vt:lpstr>
      <vt:lpstr>VALOR RECUPERADO POR CRUCES DE FACTURAS A IPS CAPITADAS AÑO 2021, 2022 Y 2023</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Ruta de Ingreso </vt:lpstr>
      <vt:lpstr>Presentación de PowerPoint</vt:lpstr>
      <vt:lpstr>Presentación de PowerPoint</vt:lpstr>
      <vt:lpstr>CUMPLIMIENTO RIA DE PROMOCION Y MANTENIMIENTO DE LA SALUD POR  CURSO DE VIDA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INFORME SUPERVISIÓN DE CONTRATOS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GESTION DEL RIESGO EMPRESARIAL 2023</vt:lpstr>
      <vt:lpstr>RESUMEN DE RIESGOS Y CONTROLES IDENTIFICADOS                      POR PROCESO 2023</vt:lpstr>
      <vt:lpstr>GESTION DEL RIESGO EMPRESARIAL VIGENCIAS 2022-2023</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VALOR RECUPERADO POR GLOSAS AÑO 2021, 2022 Y 2023</vt:lpstr>
      <vt:lpstr>VALOR RECUPERADO POR CRUCES DE FACTURAS A IPS CAPITADAS AÑO 2021, 2022 Y 2023</vt:lpstr>
      <vt:lpstr>Presentación de PowerPoint</vt:lpstr>
      <vt:lpstr>GESTION DE INFORMACION SOLICITUDES PLATAFORMA OSTICKET  </vt:lpstr>
      <vt:lpstr>DESARROLLOS SOFTWARE </vt:lpstr>
      <vt:lpstr>COORDINACIÓN DE ESTADISTICA</vt:lpstr>
      <vt:lpstr>Presentación de PowerPoint</vt:lpstr>
      <vt:lpstr>COORDINACION DE INFORMATICA Y MANTENIMIENTO </vt:lpstr>
      <vt:lpstr>GESTIÓN Y RENOVACIÓN DE INFRAESTRUCTURA TECNOLÓGICA </vt:lpstr>
      <vt:lpstr>ANTIVIRUS </vt:lpstr>
      <vt:lpstr>SITIO WEB BLOQUEADOS </vt:lpstr>
      <vt:lpstr>ATAQUES CONTENIDOS </vt:lpstr>
      <vt:lpstr>Presentación de PowerPoint</vt:lpstr>
      <vt:lpstr>Presentación de PowerPoint</vt:lpstr>
      <vt:lpstr>GESTIÓN DE LA CALIDAD</vt:lpstr>
      <vt:lpstr>RESULTADO SATISFACCION DEL USUARIO                                        IPS INDIGENA MALLAMAS IPIALES</vt:lpstr>
      <vt:lpstr>MODELO DE ATENCIÓN IPS INDIGENA MALLAMAS IPIALES</vt:lpstr>
      <vt:lpstr>MODELO DE ATENCIÓN IPS INDIGENA MALLAMAS LETICIA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 Y RECOMENDACIONES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Yinna Alpala</dc:creator>
  <cp:lastModifiedBy>Edwin Bastidas</cp:lastModifiedBy>
  <cp:revision>137</cp:revision>
  <dcterms:created xsi:type="dcterms:W3CDTF">2024-02-22T15:40:00Z</dcterms:created>
  <dcterms:modified xsi:type="dcterms:W3CDTF">2024-06-27T19:20:55Z</dcterms:modified>
</cp:coreProperties>
</file>