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019E18-FE18-C247-2129-CBF29C8CC80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3BEF98E-3841-7D83-5D2C-17593C99F40E}"/>
              </a:ext>
            </a:extLst>
          </p:cNvPr>
          <p:cNvSpPr>
            <a:spLocks noGrp="1"/>
          </p:cNvSpPr>
          <p:nvPr>
            <p:ph type="dt" sz="half" idx="10"/>
          </p:nvPr>
        </p:nvSpPr>
        <p:spPr/>
        <p:txBody>
          <a:bodyPr/>
          <a:lstStyle/>
          <a:p>
            <a:fld id="{E53FCF5B-04E2-4358-A4EE-24FDB1E221F2}" type="datetimeFigureOut">
              <a:rPr lang="es-CO" smtClean="0"/>
              <a:t>19/02/2024</a:t>
            </a:fld>
            <a:endParaRPr lang="es-CO"/>
          </a:p>
        </p:txBody>
      </p:sp>
      <p:sp>
        <p:nvSpPr>
          <p:cNvPr id="4" name="Marcador de pie de página 3">
            <a:extLst>
              <a:ext uri="{FF2B5EF4-FFF2-40B4-BE49-F238E27FC236}">
                <a16:creationId xmlns:a16="http://schemas.microsoft.com/office/drawing/2014/main" id="{2631BA53-475A-B923-6CC2-46B8ED8E837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BC64FB5-3D64-E0FC-D8B9-E07C6AD41C1B}"/>
              </a:ext>
            </a:extLst>
          </p:cNvPr>
          <p:cNvSpPr>
            <a:spLocks noGrp="1"/>
          </p:cNvSpPr>
          <p:nvPr>
            <p:ph type="sldNum" sz="quarter" idx="12"/>
          </p:nvPr>
        </p:nvSpPr>
        <p:spPr/>
        <p:txBody>
          <a:bodyPr/>
          <a:lstStyle/>
          <a:p>
            <a:fld id="{F9204035-CA67-4F71-A2F3-7E42F2E908E8}" type="slidenum">
              <a:rPr lang="es-CO" smtClean="0"/>
              <a:t>‹Nº›</a:t>
            </a:fld>
            <a:endParaRPr lang="es-CO"/>
          </a:p>
        </p:txBody>
      </p:sp>
    </p:spTree>
    <p:extLst>
      <p:ext uri="{BB962C8B-B14F-4D97-AF65-F5344CB8AC3E}">
        <p14:creationId xmlns:p14="http://schemas.microsoft.com/office/powerpoint/2010/main" val="22560641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ADB47C-4132-73BB-69F0-8BB814F87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44A586D-F98C-10CF-BB95-FDD251840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4E693A-5189-F697-F976-4F0CDBF38D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3FCF5B-04E2-4358-A4EE-24FDB1E221F2}" type="datetimeFigureOut">
              <a:rPr lang="es-CO" smtClean="0"/>
              <a:t>19/02/2024</a:t>
            </a:fld>
            <a:endParaRPr lang="es-CO"/>
          </a:p>
        </p:txBody>
      </p:sp>
      <p:sp>
        <p:nvSpPr>
          <p:cNvPr id="5" name="Marcador de pie de página 4">
            <a:extLst>
              <a:ext uri="{FF2B5EF4-FFF2-40B4-BE49-F238E27FC236}">
                <a16:creationId xmlns:a16="http://schemas.microsoft.com/office/drawing/2014/main" id="{7551B70D-407C-A7F4-7C90-3B66AC2AE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2479D967-57F7-55B0-046B-137BECA17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204035-CA67-4F71-A2F3-7E42F2E908E8}" type="slidenum">
              <a:rPr lang="es-CO" smtClean="0"/>
              <a:t>‹Nº›</a:t>
            </a:fld>
            <a:endParaRPr lang="es-CO"/>
          </a:p>
        </p:txBody>
      </p:sp>
    </p:spTree>
    <p:extLst>
      <p:ext uri="{BB962C8B-B14F-4D97-AF65-F5344CB8AC3E}">
        <p14:creationId xmlns:p14="http://schemas.microsoft.com/office/powerpoint/2010/main" val="93958605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3417FAE-F6CF-F963-6452-72F83862937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5A0F867-7B44-F207-E5A2-969C7666047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016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C4FED31-D1C8-24E0-46A0-4458282AD31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DE0E1E8-7E0B-9063-7D5B-19EDDF31A3F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148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E0BB743-3471-EAEB-8B41-D8A68798CD4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E43971F-5A8A-ECD0-F484-DC0F61F2FA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757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A20033A-5D51-F64B-D27D-3312A3A019B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2F85D10-6733-9652-19E6-CC7C06C7921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190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C3BBAA2-FC7E-6924-70A1-A33F1AB0E1AF}"/>
              </a:ext>
            </a:extLst>
          </p:cNvPr>
          <p:cNvSpPr>
            <a:spLocks noGrp="1"/>
          </p:cNvSpPr>
          <p:nvPr>
            <p:ph type="title"/>
          </p:nvPr>
        </p:nvSpPr>
        <p:spPr/>
        <p:txBody>
          <a:bodyPr/>
          <a:lstStyle/>
          <a:p>
            <a:pPr algn="ctr">
              <a:spcBef>
                <a:spcPts val="133"/>
              </a:spcBef>
            </a:pPr>
            <a:r>
              <a:rPr lang="es-CO" b="1">
                <a:solidFill>
                  <a:srgbClr val="000000"/>
                </a:solidFill>
                <a:latin typeface="Arial"/>
                <a:cs typeface="Arial"/>
              </a:rPr>
              <a:t>PIRAMIDE</a:t>
            </a:r>
            <a:r>
              <a:rPr lang="es-CO" b="1" spc="-87">
                <a:solidFill>
                  <a:srgbClr val="000000"/>
                </a:solidFill>
              </a:rPr>
              <a:t> </a:t>
            </a:r>
            <a:r>
              <a:rPr lang="es-CO" b="1">
                <a:solidFill>
                  <a:srgbClr val="000000"/>
                </a:solidFill>
                <a:latin typeface="Arial"/>
                <a:cs typeface="Arial"/>
              </a:rPr>
              <a:t>POBLACIONAL</a:t>
            </a:r>
            <a:r>
              <a:rPr lang="es-CO" b="1" spc="-100">
                <a:solidFill>
                  <a:srgbClr val="000000"/>
                </a:solidFill>
              </a:rPr>
              <a:t> </a:t>
            </a:r>
            <a:r>
              <a:rPr lang="es-CO" b="1">
                <a:solidFill>
                  <a:srgbClr val="000000"/>
                </a:solidFill>
                <a:latin typeface="Arial"/>
                <a:cs typeface="Arial"/>
              </a:rPr>
              <a:t>NACIONAL</a:t>
            </a:r>
            <a:r>
              <a:rPr lang="es-CO" b="1" spc="-87">
                <a:solidFill>
                  <a:srgbClr val="000000"/>
                </a:solidFill>
              </a:rPr>
              <a:t> </a:t>
            </a:r>
            <a:r>
              <a:rPr lang="es-CO" b="1">
                <a:solidFill>
                  <a:srgbClr val="000000"/>
                </a:solidFill>
                <a:latin typeface="Arial"/>
                <a:cs typeface="Arial"/>
              </a:rPr>
              <a:t>MALLAMAS</a:t>
            </a:r>
            <a:r>
              <a:rPr lang="es-CO" b="1" spc="-87">
                <a:solidFill>
                  <a:srgbClr val="000000"/>
                </a:solidFill>
              </a:rPr>
              <a:t> </a:t>
            </a:r>
            <a:r>
              <a:rPr lang="es-CO" b="1" spc="-27">
                <a:solidFill>
                  <a:srgbClr val="000000"/>
                </a:solidFill>
              </a:rPr>
              <a:t>EPS-</a:t>
            </a:r>
            <a:endParaRPr lang="es-CO">
              <a:latin typeface="Arial"/>
              <a:cs typeface="Arial"/>
            </a:endParaRPr>
          </a:p>
          <a:p>
            <a:pPr marL="847" algn="ctr">
              <a:spcBef>
                <a:spcPts val="7"/>
              </a:spcBef>
            </a:pPr>
            <a:r>
              <a:rPr lang="es-CO" b="1">
                <a:solidFill>
                  <a:srgbClr val="000000"/>
                </a:solidFill>
                <a:latin typeface="Arial"/>
                <a:cs typeface="Arial"/>
              </a:rPr>
              <a:t>II</a:t>
            </a:r>
            <a:r>
              <a:rPr lang="es-CO" b="1" spc="67">
                <a:solidFill>
                  <a:srgbClr val="000000"/>
                </a:solidFill>
              </a:rPr>
              <a:t> TRIMESTRE </a:t>
            </a:r>
            <a:r>
              <a:rPr lang="es-CO" b="1" spc="-27">
                <a:solidFill>
                  <a:srgbClr val="000000"/>
                </a:solidFill>
              </a:rPr>
              <a:t>CONTRIBUTIVO-</a:t>
            </a:r>
            <a:r>
              <a:rPr lang="es-CO" b="1" spc="-13">
                <a:solidFill>
                  <a:srgbClr val="000000"/>
                </a:solidFill>
              </a:rPr>
              <a:t>2021.</a:t>
            </a:r>
            <a:endParaRPr lang="es-CO" dirty="0">
              <a:latin typeface="Arial"/>
              <a:cs typeface="Arial"/>
            </a:endParaRPr>
          </a:p>
        </p:txBody>
      </p:sp>
      <p:pic>
        <p:nvPicPr>
          <p:cNvPr id="3" name="Imagen 2">
            <a:extLst>
              <a:ext uri="{FF2B5EF4-FFF2-40B4-BE49-F238E27FC236}">
                <a16:creationId xmlns:a16="http://schemas.microsoft.com/office/drawing/2014/main" id="{E1566870-BF7C-4135-1332-C5480282884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087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174FDE0-DBBB-B9BE-AF1B-C5C078B2BA3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E6496F2-F332-0AF9-4909-AD0FC0084A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159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DB8D56B-DD92-BC20-39CB-4A9EABBC880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FB537A6-F6E6-9969-B315-004C31C4CD6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433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8796D78-B776-A0DC-34BB-9728E9FED37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14BBC4C-CC7D-8B5B-D4AE-BA4E15A0CD8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563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9E2792E-702D-D882-3C37-3690205CBBD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C4A1243-DF47-C387-4496-32D6C8F21ED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636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7EF2463-34BB-BF23-A55A-7B139AD1B495}"/>
              </a:ext>
            </a:extLst>
          </p:cNvPr>
          <p:cNvSpPr>
            <a:spLocks noGrp="1"/>
          </p:cNvSpPr>
          <p:nvPr>
            <p:ph type="title"/>
          </p:nvPr>
        </p:nvSpPr>
        <p:spPr/>
        <p:txBody>
          <a:bodyPr/>
          <a:lstStyle/>
          <a:p>
            <a:pPr marL="16933" marR="6773" indent="50799" algn="ctr">
              <a:spcBef>
                <a:spcPts val="140"/>
              </a:spcBef>
            </a:pPr>
            <a:r>
              <a:rPr lang="es-CO" sz="2667" b="1" spc="-293">
                <a:solidFill>
                  <a:srgbClr val="396236"/>
                </a:solidFill>
              </a:rPr>
              <a:t>PRIORIDADES</a:t>
            </a:r>
            <a:r>
              <a:rPr lang="es-CO" sz="2667" b="1" spc="67">
                <a:solidFill>
                  <a:srgbClr val="396236"/>
                </a:solidFill>
              </a:rPr>
              <a:t> </a:t>
            </a:r>
            <a:r>
              <a:rPr lang="es-CO" sz="2667" b="1" spc="-300">
                <a:solidFill>
                  <a:srgbClr val="396236"/>
                </a:solidFill>
              </a:rPr>
              <a:t>NACIONALES</a:t>
            </a:r>
            <a:r>
              <a:rPr lang="es-CO" sz="2667" b="1" spc="73">
                <a:solidFill>
                  <a:srgbClr val="396236"/>
                </a:solidFill>
              </a:rPr>
              <a:t> </a:t>
            </a:r>
            <a:r>
              <a:rPr lang="es-CO" sz="2667" b="1" spc="-373">
                <a:solidFill>
                  <a:srgbClr val="396236"/>
                </a:solidFill>
              </a:rPr>
              <a:t>REG. </a:t>
            </a:r>
            <a:r>
              <a:rPr lang="es-CO" sz="2667" b="1" spc="-280">
                <a:solidFill>
                  <a:srgbClr val="396236"/>
                </a:solidFill>
              </a:rPr>
              <a:t>CONTRIBUTIVO</a:t>
            </a:r>
            <a:r>
              <a:rPr lang="es-CO" sz="2667" b="1" spc="-33">
                <a:solidFill>
                  <a:srgbClr val="396236"/>
                </a:solidFill>
              </a:rPr>
              <a:t> </a:t>
            </a:r>
            <a:r>
              <a:rPr lang="es-CO" sz="2667" b="1">
                <a:solidFill>
                  <a:srgbClr val="396236"/>
                </a:solidFill>
              </a:rPr>
              <a:t>–</a:t>
            </a:r>
            <a:r>
              <a:rPr lang="es-CO" sz="2667" b="1" spc="-53">
                <a:solidFill>
                  <a:srgbClr val="396236"/>
                </a:solidFill>
              </a:rPr>
              <a:t> </a:t>
            </a:r>
            <a:r>
              <a:rPr lang="es-CO" sz="2667" b="1" spc="-280">
                <a:solidFill>
                  <a:srgbClr val="396236"/>
                </a:solidFill>
              </a:rPr>
              <a:t>VIGENCIA</a:t>
            </a:r>
            <a:r>
              <a:rPr lang="es-CO" sz="2667" b="1" spc="-53">
                <a:solidFill>
                  <a:srgbClr val="396236"/>
                </a:solidFill>
              </a:rPr>
              <a:t> </a:t>
            </a:r>
            <a:r>
              <a:rPr lang="es-CO" sz="2667" b="1" spc="73">
                <a:solidFill>
                  <a:srgbClr val="396236"/>
                </a:solidFill>
              </a:rPr>
              <a:t>2021</a:t>
            </a:r>
            <a:endParaRPr lang="es-CO" sz="2667" dirty="0"/>
          </a:p>
        </p:txBody>
      </p:sp>
      <p:pic>
        <p:nvPicPr>
          <p:cNvPr id="3" name="Imagen 2">
            <a:extLst>
              <a:ext uri="{FF2B5EF4-FFF2-40B4-BE49-F238E27FC236}">
                <a16:creationId xmlns:a16="http://schemas.microsoft.com/office/drawing/2014/main" id="{B29B7981-AFAD-1CA5-75DB-D9C9DC6644B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976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DCA9F26-8211-727F-9547-68B4486CF97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01F5334-876D-C1F8-1D2F-04366A63DA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473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574D6A9-699F-9F61-84C8-26D120B32C87}"/>
              </a:ext>
            </a:extLst>
          </p:cNvPr>
          <p:cNvSpPr>
            <a:spLocks noGrp="1"/>
          </p:cNvSpPr>
          <p:nvPr>
            <p:ph type="title"/>
          </p:nvPr>
        </p:nvSpPr>
        <p:spPr/>
        <p:txBody>
          <a:bodyPr/>
          <a:lstStyle/>
          <a:p>
            <a:r>
              <a:rPr lang="es-ES" sz="4000"/>
              <a:t>Rendición de Cuentas II Trimestre 2021</a:t>
            </a:r>
            <a:br>
              <a:rPr lang="es-ES" sz="4000"/>
            </a:br>
            <a:r>
              <a:rPr lang="es-ES" sz="4000"/>
              <a:t> (Abril- Mayo y Junio)</a:t>
            </a:r>
            <a:endParaRPr lang="es-419" sz="4000" dirty="0"/>
          </a:p>
        </p:txBody>
      </p:sp>
      <p:pic>
        <p:nvPicPr>
          <p:cNvPr id="3" name="Imagen 2">
            <a:extLst>
              <a:ext uri="{FF2B5EF4-FFF2-40B4-BE49-F238E27FC236}">
                <a16:creationId xmlns:a16="http://schemas.microsoft.com/office/drawing/2014/main" id="{F85379C8-4F71-7322-80E1-9E74A9F92B3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658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0D816C2-A425-0A59-B998-69B661066A2E}"/>
              </a:ext>
            </a:extLst>
          </p:cNvPr>
          <p:cNvSpPr>
            <a:spLocks noGrp="1"/>
          </p:cNvSpPr>
          <p:nvPr>
            <p:ph type="title"/>
          </p:nvPr>
        </p:nvSpPr>
        <p:spPr/>
        <p:txBody>
          <a:bodyPr/>
          <a:lstStyle/>
          <a:p>
            <a:r>
              <a:rPr lang="es-MX" sz="4267">
                <a:latin typeface="Calibri" panose="020F0502020204030204" pitchFamily="34" charset="0"/>
                <a:ea typeface="Times New Roman" panose="02020603050405020304" pitchFamily="18" charset="0"/>
                <a:cs typeface="Calibri" panose="020F0502020204030204" pitchFamily="34" charset="0"/>
              </a:rPr>
              <a:t>Indicadores Sistema Obligatorio de Garantía de Calidad</a:t>
            </a:r>
            <a:br>
              <a:rPr lang="es-CO" sz="2400">
                <a:latin typeface="Calibri" panose="020F0502020204030204" pitchFamily="34" charset="0"/>
                <a:ea typeface="Times New Roman" panose="02020603050405020304" pitchFamily="18" charset="0"/>
                <a:cs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26D58A0D-C99E-E29A-AA17-2DF9CE35640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93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8963A0A-1DE8-4289-688F-0D00F3C301D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E38255C-C8FF-EC61-0ECF-9585B71A1A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174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814C247-E595-ACB8-8D9E-8B80836AA7B4}"/>
              </a:ext>
            </a:extLst>
          </p:cNvPr>
          <p:cNvSpPr>
            <a:spLocks noGrp="1"/>
          </p:cNvSpPr>
          <p:nvPr>
            <p:ph type="title"/>
          </p:nvPr>
        </p:nvSpPr>
        <p:spPr/>
        <p:txBody>
          <a:bodyPr/>
          <a:lstStyle/>
          <a:p>
            <a:pPr algn="just">
              <a:lnSpc>
                <a:spcPct val="115000"/>
              </a:lnSpc>
              <a:spcAft>
                <a:spcPts val="1333"/>
              </a:spcAft>
            </a:pPr>
            <a:r>
              <a:rPr lang="es-MX" sz="1333" b="0">
                <a:solidFill>
                  <a:srgbClr val="000000"/>
                </a:solidFill>
                <a:latin typeface="+mn-lt"/>
              </a:rPr>
              <a:t>Conforme lo establece el MSPS en lo relacionado con los periodos de tiempo en los cuales el afiliado podrá recibir la atención médica por facultativo especialista en medicina interna, ginecobstetricia, cirugía y pediatría, se puede entender, que la EAPB dispone de una adecuada red de prestadores con la suficiente capacidad resolutiva y así mismo un proceso de referencia y contra referencia que responde a la necesidad del afiliado, logrando su propósito al regular y controlar las remisiones otorgadas por medicina general y mantener la utilidad de la baja complejidad en el manejo integral de las patologías diagnosticadas en estos centros asistenciales.</a:t>
            </a:r>
            <a:r>
              <a:rPr lang="es-MX" sz="1333">
                <a:latin typeface="+mn-lt"/>
              </a:rPr>
              <a:t> </a:t>
            </a:r>
            <a:br>
              <a:rPr lang="es-MX" sz="1333">
                <a:latin typeface="+mn-lt"/>
              </a:rPr>
            </a:br>
            <a:endParaRPr lang="es-CO" sz="1333" b="0" dirty="0">
              <a:solidFill>
                <a:schemeClr val="accent1"/>
              </a:solidFill>
              <a:latin typeface="+mn-lt"/>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E11F8362-8EFD-ABAB-406B-A7C3ABE12C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93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E6119C2-6B38-7526-29FC-0CB35C14FEB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D328794-377F-6352-00A2-8E8010B67FD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422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94CC92C-0F75-BA2F-7E30-8AE6E1CCA20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25F976C-4409-1A3C-54A0-65735FCABE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046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77BA833-CD24-7AD5-9734-6A10C300E51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95031A1-A998-16FA-39ED-78483A4FE5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267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C2BE513-B68E-E7DF-F6D6-A4E50AAD885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ACF42D4-9A86-037E-4A90-7177E73E8D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87209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65CE130-277B-1890-C879-18B61F18C9A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9CBF8EF-1BFC-FAAB-7259-674EF6C2A57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335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0340457-9496-6FEA-E753-B37927211F77}"/>
              </a:ext>
            </a:extLst>
          </p:cNvPr>
          <p:cNvSpPr>
            <a:spLocks noGrp="1"/>
          </p:cNvSpPr>
          <p:nvPr>
            <p:ph type="title"/>
          </p:nvPr>
        </p:nvSpPr>
        <p:spPr/>
        <p:txBody>
          <a:bodyPr/>
          <a:lstStyle/>
          <a:p>
            <a:br>
              <a:rPr lang="es-MX"/>
            </a:br>
            <a:endParaRPr lang="es-MX" dirty="0"/>
          </a:p>
        </p:txBody>
      </p:sp>
      <p:pic>
        <p:nvPicPr>
          <p:cNvPr id="3" name="Imagen 2">
            <a:extLst>
              <a:ext uri="{FF2B5EF4-FFF2-40B4-BE49-F238E27FC236}">
                <a16:creationId xmlns:a16="http://schemas.microsoft.com/office/drawing/2014/main" id="{44E3199E-F5EC-6951-F7BB-0615E1C0A40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420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728528C-F409-AF8D-9238-8E965DF50E5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317C968-9DB8-F15F-4505-F596A868655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41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70D02A3-1117-AB46-4703-9F397CA621A9}"/>
              </a:ext>
            </a:extLst>
          </p:cNvPr>
          <p:cNvSpPr>
            <a:spLocks noGrp="1"/>
          </p:cNvSpPr>
          <p:nvPr>
            <p:ph type="title"/>
          </p:nvPr>
        </p:nvSpPr>
        <p:spPr/>
        <p:txBody>
          <a:bodyPr/>
          <a:lstStyle/>
          <a:p>
            <a:r>
              <a:rPr lang="es-419"/>
              <a:t>TABLA DE CONTENIDO</a:t>
            </a:r>
            <a:endParaRPr lang="es-419" dirty="0"/>
          </a:p>
        </p:txBody>
      </p:sp>
      <p:pic>
        <p:nvPicPr>
          <p:cNvPr id="3" name="Imagen 2">
            <a:extLst>
              <a:ext uri="{FF2B5EF4-FFF2-40B4-BE49-F238E27FC236}">
                <a16:creationId xmlns:a16="http://schemas.microsoft.com/office/drawing/2014/main" id="{261DFA9D-0E7C-763D-A0C7-65956B14857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0091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5BA55C5-923B-3391-8F78-FF721AFCDB1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5746B08-77F9-A051-A891-F14BC5B8007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0620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49D294C-7CC8-8B87-8460-44C87B2413D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10AAD0E-9E0A-0045-8CAA-F76DC8A9397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424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58B5EC3-9D29-47FE-C85E-3A8D7A1C6AE9}"/>
              </a:ext>
            </a:extLst>
          </p:cNvPr>
          <p:cNvSpPr>
            <a:spLocks noGrp="1"/>
          </p:cNvSpPr>
          <p:nvPr>
            <p:ph type="title"/>
          </p:nvPr>
        </p:nvSpPr>
        <p:spPr/>
        <p:txBody>
          <a:bodyPr/>
          <a:lstStyle/>
          <a:p>
            <a:pPr algn="ctr"/>
            <a:r>
              <a:rPr lang="es-CO" sz="3200">
                <a:solidFill>
                  <a:schemeClr val="bg2"/>
                </a:solidFill>
                <a:latin typeface="Arial" panose="020B0604020202020204" pitchFamily="34" charset="0"/>
              </a:rPr>
              <a:t>DISTRIBUCION PQRS II TRIMESTRE 2021</a:t>
            </a:r>
            <a:endParaRPr lang="es-CO" sz="3200" dirty="0">
              <a:solidFill>
                <a:schemeClr val="bg2"/>
              </a:solidFill>
              <a:latin typeface="Arial" panose="020B0604020202020204" pitchFamily="34" charset="0"/>
            </a:endParaRPr>
          </a:p>
        </p:txBody>
      </p:sp>
      <p:pic>
        <p:nvPicPr>
          <p:cNvPr id="3" name="Imagen 2">
            <a:extLst>
              <a:ext uri="{FF2B5EF4-FFF2-40B4-BE49-F238E27FC236}">
                <a16:creationId xmlns:a16="http://schemas.microsoft.com/office/drawing/2014/main" id="{8C59AC2F-F8A5-04B8-3768-01D9C51171A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40144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7E9F102-8776-7772-8A50-F307B114C207}"/>
              </a:ext>
            </a:extLst>
          </p:cNvPr>
          <p:cNvSpPr>
            <a:spLocks noGrp="1"/>
          </p:cNvSpPr>
          <p:nvPr>
            <p:ph type="title"/>
          </p:nvPr>
        </p:nvSpPr>
        <p:spPr/>
        <p:txBody>
          <a:bodyPr/>
          <a:lstStyle/>
          <a:p>
            <a:r>
              <a:rPr lang="es-MX"/>
              <a:t>PQR POR REGIONALES II TRIMESTRE 2021</a:t>
            </a:r>
            <a:endParaRPr lang="es-419" dirty="0"/>
          </a:p>
        </p:txBody>
      </p:sp>
      <p:pic>
        <p:nvPicPr>
          <p:cNvPr id="3" name="Imagen 2">
            <a:extLst>
              <a:ext uri="{FF2B5EF4-FFF2-40B4-BE49-F238E27FC236}">
                <a16:creationId xmlns:a16="http://schemas.microsoft.com/office/drawing/2014/main" id="{7F08403D-ABCA-49FB-D321-EED6E2E9B0C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713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1A02AC6-7A44-7F64-395A-4A48546B2C46}"/>
              </a:ext>
            </a:extLst>
          </p:cNvPr>
          <p:cNvSpPr>
            <a:spLocks noGrp="1"/>
          </p:cNvSpPr>
          <p:nvPr>
            <p:ph type="title"/>
          </p:nvPr>
        </p:nvSpPr>
        <p:spPr/>
        <p:txBody>
          <a:bodyPr/>
          <a:lstStyle/>
          <a:p>
            <a:pPr algn="ctr"/>
            <a:r>
              <a:rPr lang="es-ES">
                <a:solidFill>
                  <a:schemeClr val="bg2"/>
                </a:solidFill>
                <a:effectLst/>
                <a:latin typeface="Arial" panose="020B0604020202020204" pitchFamily="34" charset="0"/>
                <a:ea typeface="Times New Roman" panose="02020603050405020304" pitchFamily="18" charset="0"/>
                <a:cs typeface="Arial" panose="020B0604020202020204" pitchFamily="34" charset="0"/>
              </a:rPr>
              <a:t>MOTIVOS MÁS FRECUENTES DE PQR SENTENCIA T-760</a:t>
            </a:r>
            <a:br>
              <a:rPr lang="es-CO">
                <a:solidFill>
                  <a:schemeClr val="bg2"/>
                </a:solidFill>
                <a:effectLst/>
                <a:latin typeface="Arial" panose="020B0604020202020204" pitchFamily="34" charset="0"/>
                <a:ea typeface="Times New Roman" panose="02020603050405020304" pitchFamily="18" charset="0"/>
                <a:cs typeface="Arial" panose="020B0604020202020204" pitchFamily="34" charset="0"/>
              </a:rPr>
            </a:br>
            <a:endParaRPr lang="es-CO" sz="7200" dirty="0">
              <a:solidFill>
                <a:schemeClr val="bg2"/>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AC02ECD1-AC80-700F-71F4-303E34FEA9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66145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4E29882-2975-886F-BA7C-78FB3BE4777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C297D95-76E1-B815-0A2F-B727F8E0E2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191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36E1EED-BB55-D1DC-C628-D20386E9519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14FF4B9-0D35-90F2-A4E7-EB5628AE92E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7466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FFFABCC-605C-E36F-8519-285B7EF7BFB0}"/>
              </a:ext>
            </a:extLst>
          </p:cNvPr>
          <p:cNvSpPr>
            <a:spLocks noGrp="1"/>
          </p:cNvSpPr>
          <p:nvPr>
            <p:ph type="title"/>
          </p:nvPr>
        </p:nvSpPr>
        <p:spPr/>
        <p:txBody>
          <a:bodyPr/>
          <a:lstStyle/>
          <a:p>
            <a:r>
              <a:rPr lang="es-MX"/>
              <a:t>INFORME SEGUNDO TRIMESTRE 2021</a:t>
            </a:r>
            <a:endParaRPr lang="es-MX" dirty="0"/>
          </a:p>
        </p:txBody>
      </p:sp>
      <p:pic>
        <p:nvPicPr>
          <p:cNvPr id="3" name="Imagen 2">
            <a:extLst>
              <a:ext uri="{FF2B5EF4-FFF2-40B4-BE49-F238E27FC236}">
                <a16:creationId xmlns:a16="http://schemas.microsoft.com/office/drawing/2014/main" id="{B7894535-E353-BB13-2186-7C7BB6D02E9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19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9F0BD54-23D3-8CC4-4D16-0060D234378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C6D166D-3140-7BB5-7A06-22F908885F7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9062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D23A2DD-FD7B-44B2-C5E7-484F71AD214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B698804-9AA4-1FE0-C203-9CD9F9078FB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078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2274573-E30F-5E4A-FE96-EEAC95B864B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6CD6FB52-F493-A4B2-DF3F-F262B8FB4CF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1058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B9BF8D7-EEC8-B8EF-9867-EF3CA6F6AE4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FBCCF59-DCA7-9534-740A-E8E6EEDFB2B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2157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5873324-9654-31BF-017C-4B828044059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37EE0F3-4A49-444D-7F4C-578E4933AF0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074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73EAAD9-3FD0-6A77-9647-787F5284A1B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85B1BD8-BC79-6874-5EFE-00003E1A2F5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04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E07FC03-919F-5671-D16F-C8DFC6D7A47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76CFAC4-F29E-5925-AA4C-868CE1009A4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287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FA1A3C9-CC36-A2E3-7193-EAF25B353B1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61093A69-DC88-CA8A-4830-E8B250669B1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562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C46C60D-0645-F696-0C1B-B6671BA9292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B0F6D10-7CB8-C009-C88E-02E3105D25C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867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476FF59-5D56-E6BA-9433-0AB9E11B9B0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2F8DFF3-905C-866A-F5F9-085B4975587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11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425191E-20B9-2002-C20F-53739BA3841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28E59E6-D53E-32A3-FE52-3EAA0EAEBDB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293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109D4EB-4D19-7790-1BA9-092E3866ECE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40C6B38-D282-33D4-4FFC-C9B8EB1A00E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793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4D64584-3845-D515-5281-C3FADC30F2E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185071F-28DC-9DA5-EAC3-C002A83209F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579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8CEF4C2-CB85-A34B-678C-BA759DCA098E}"/>
              </a:ext>
            </a:extLst>
          </p:cNvPr>
          <p:cNvSpPr>
            <a:spLocks noGrp="1"/>
          </p:cNvSpPr>
          <p:nvPr>
            <p:ph type="title"/>
          </p:nvPr>
        </p:nvSpPr>
        <p:spPr/>
        <p:txBody>
          <a:bodyPr/>
          <a:lstStyle/>
          <a:p>
            <a:pPr marL="16933" marR="6773" algn="ctr">
              <a:spcBef>
                <a:spcPts val="133"/>
              </a:spcBef>
            </a:pPr>
            <a:r>
              <a:rPr lang="es-ES" sz="4000" b="1" spc="-13">
                <a:solidFill>
                  <a:srgbClr val="000000"/>
                </a:solidFill>
              </a:rPr>
              <a:t>CARACTERIZACION POBLACIONAL </a:t>
            </a:r>
            <a:r>
              <a:rPr lang="es-ES" sz="4000" b="1">
                <a:solidFill>
                  <a:srgbClr val="000000"/>
                </a:solidFill>
              </a:rPr>
              <a:t>MALLAMAS</a:t>
            </a:r>
            <a:r>
              <a:rPr lang="es-ES" sz="4000" b="1" spc="-147">
                <a:solidFill>
                  <a:srgbClr val="000000"/>
                </a:solidFill>
              </a:rPr>
              <a:t> </a:t>
            </a:r>
            <a:r>
              <a:rPr lang="es-ES" sz="4000" b="1">
                <a:solidFill>
                  <a:srgbClr val="000000"/>
                </a:solidFill>
              </a:rPr>
              <a:t>EPS-</a:t>
            </a:r>
            <a:r>
              <a:rPr lang="es-ES" sz="4000" b="1" spc="-67">
                <a:solidFill>
                  <a:srgbClr val="000000"/>
                </a:solidFill>
              </a:rPr>
              <a:t>I </a:t>
            </a:r>
            <a:r>
              <a:rPr lang="es-ES" sz="4000" b="1" spc="-27">
                <a:solidFill>
                  <a:srgbClr val="000000"/>
                </a:solidFill>
              </a:rPr>
              <a:t>2021</a:t>
            </a:r>
            <a:br>
              <a:rPr lang="es-ES" sz="4000" b="1" spc="-27">
                <a:solidFill>
                  <a:srgbClr val="000000"/>
                </a:solidFill>
              </a:rPr>
            </a:br>
            <a:br>
              <a:rPr lang="es-ES" sz="4000" b="1" spc="-27">
                <a:solidFill>
                  <a:srgbClr val="000000"/>
                </a:solidFill>
              </a:rPr>
            </a:br>
            <a:r>
              <a:rPr lang="es-ES" sz="4000" b="1" spc="-27">
                <a:solidFill>
                  <a:srgbClr val="000000"/>
                </a:solidFill>
              </a:rPr>
              <a:t>II TRIMESTRE</a:t>
            </a:r>
            <a:endParaRPr lang="es-ES" sz="4000" dirty="0"/>
          </a:p>
        </p:txBody>
      </p:sp>
      <p:pic>
        <p:nvPicPr>
          <p:cNvPr id="3" name="Imagen 2">
            <a:extLst>
              <a:ext uri="{FF2B5EF4-FFF2-40B4-BE49-F238E27FC236}">
                <a16:creationId xmlns:a16="http://schemas.microsoft.com/office/drawing/2014/main" id="{431E5F6E-EEA6-A44F-5B79-789B035DDF0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9750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D6748F7-E2CD-3681-D39E-9EB05382104B}"/>
              </a:ext>
            </a:extLst>
          </p:cNvPr>
          <p:cNvSpPr>
            <a:spLocks noGrp="1"/>
          </p:cNvSpPr>
          <p:nvPr>
            <p:ph type="title"/>
          </p:nvPr>
        </p:nvSpPr>
        <p:spPr/>
        <p:txBody>
          <a:bodyPr/>
          <a:lstStyle/>
          <a:p>
            <a:pPr>
              <a:buClr>
                <a:schemeClr val="dk1"/>
              </a:buClr>
              <a:buSzPts val="1100"/>
            </a:pPr>
            <a:r>
              <a:rPr lang="es-CO" sz="5333" b="0">
                <a:ln w="0"/>
                <a:solidFill>
                  <a:schemeClr val="tx1"/>
                </a:solidFill>
                <a:effectLst>
                  <a:outerShdw blurRad="38100" dist="19050" dir="2700000" algn="tl" rotWithShape="0">
                    <a:schemeClr val="dk1">
                      <a:alpha val="40000"/>
                    </a:schemeClr>
                  </a:outerShdw>
                </a:effectLst>
              </a:rPr>
              <a:t>GRACIAS</a:t>
            </a:r>
            <a:endParaRPr lang="es-CO" sz="5333" b="0" dirty="0">
              <a:ln w="0"/>
              <a:solidFill>
                <a:schemeClr val="tx1"/>
              </a:solidFill>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2AE61F0B-8900-3CA2-A308-0569E047FF2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613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8343B4F-9825-29DD-00DA-F826C131FABD}"/>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FE51721-EAF4-2853-BE51-E496D8A818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907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9559FD8-D36A-486B-B9D0-0A6FA3B9927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FFBBB41-0DAF-5959-5D56-58A2E1DB8D7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593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802722A-244D-A30D-6096-3B9555602195}"/>
              </a:ext>
            </a:extLst>
          </p:cNvPr>
          <p:cNvSpPr>
            <a:spLocks noGrp="1"/>
          </p:cNvSpPr>
          <p:nvPr>
            <p:ph type="title"/>
          </p:nvPr>
        </p:nvSpPr>
        <p:spPr/>
        <p:txBody>
          <a:bodyPr/>
          <a:lstStyle/>
          <a:p>
            <a:pPr algn="ctr">
              <a:spcBef>
                <a:spcPts val="133"/>
              </a:spcBef>
            </a:pPr>
            <a:r>
              <a:rPr lang="es-CO" sz="2000" b="1">
                <a:solidFill>
                  <a:srgbClr val="000000"/>
                </a:solidFill>
              </a:rPr>
              <a:t>PIRAMIDE</a:t>
            </a:r>
            <a:r>
              <a:rPr lang="es-CO" sz="2000" b="1" spc="-87">
                <a:solidFill>
                  <a:srgbClr val="000000"/>
                </a:solidFill>
              </a:rPr>
              <a:t> </a:t>
            </a:r>
            <a:r>
              <a:rPr lang="es-CO" sz="2000" b="1">
                <a:solidFill>
                  <a:srgbClr val="000000"/>
                </a:solidFill>
              </a:rPr>
              <a:t>POBLACIONAL</a:t>
            </a:r>
            <a:r>
              <a:rPr lang="es-CO" sz="2000" b="1" spc="-100">
                <a:solidFill>
                  <a:srgbClr val="000000"/>
                </a:solidFill>
              </a:rPr>
              <a:t> </a:t>
            </a:r>
            <a:r>
              <a:rPr lang="es-CO" sz="2000" b="1">
                <a:solidFill>
                  <a:srgbClr val="000000"/>
                </a:solidFill>
              </a:rPr>
              <a:t>NACIONAL</a:t>
            </a:r>
            <a:r>
              <a:rPr lang="es-CO" sz="2000" b="1" spc="-87">
                <a:solidFill>
                  <a:srgbClr val="000000"/>
                </a:solidFill>
              </a:rPr>
              <a:t> </a:t>
            </a:r>
            <a:r>
              <a:rPr lang="es-CO" sz="2000" b="1">
                <a:solidFill>
                  <a:srgbClr val="000000"/>
                </a:solidFill>
              </a:rPr>
              <a:t>MALLAMAS</a:t>
            </a:r>
            <a:r>
              <a:rPr lang="es-CO" sz="2000" b="1" spc="-87">
                <a:solidFill>
                  <a:srgbClr val="000000"/>
                </a:solidFill>
              </a:rPr>
              <a:t> </a:t>
            </a:r>
            <a:r>
              <a:rPr lang="es-CO" sz="2000" b="1" spc="-27">
                <a:solidFill>
                  <a:srgbClr val="000000"/>
                </a:solidFill>
              </a:rPr>
              <a:t>EPS-</a:t>
            </a:r>
            <a:endParaRPr lang="es-CO" sz="2000"/>
          </a:p>
          <a:p>
            <a:pPr marL="847" algn="ctr">
              <a:spcBef>
                <a:spcPts val="7"/>
              </a:spcBef>
            </a:pPr>
            <a:r>
              <a:rPr lang="es-CO" sz="2000" b="1">
                <a:solidFill>
                  <a:srgbClr val="000000"/>
                </a:solidFill>
              </a:rPr>
              <a:t>I</a:t>
            </a:r>
            <a:r>
              <a:rPr lang="es-CO" sz="2000" b="1" spc="53">
                <a:solidFill>
                  <a:srgbClr val="000000"/>
                </a:solidFill>
              </a:rPr>
              <a:t>I TRIMESTRE </a:t>
            </a:r>
            <a:r>
              <a:rPr lang="es-CO" sz="2000" b="1" spc="-27">
                <a:solidFill>
                  <a:srgbClr val="000000"/>
                </a:solidFill>
              </a:rPr>
              <a:t>SUBSIDIADO-</a:t>
            </a:r>
            <a:r>
              <a:rPr lang="es-CO" sz="2000" b="1" spc="-13">
                <a:solidFill>
                  <a:srgbClr val="000000"/>
                </a:solidFill>
              </a:rPr>
              <a:t>2021.</a:t>
            </a:r>
            <a:endParaRPr lang="es-CO" sz="2000" dirty="0"/>
          </a:p>
        </p:txBody>
      </p:sp>
      <p:pic>
        <p:nvPicPr>
          <p:cNvPr id="3" name="Imagen 2">
            <a:extLst>
              <a:ext uri="{FF2B5EF4-FFF2-40B4-BE49-F238E27FC236}">
                <a16:creationId xmlns:a16="http://schemas.microsoft.com/office/drawing/2014/main" id="{1D806043-03CE-BF39-AA01-B0D523095B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432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44B427F-7D01-34ED-6CDC-898A53CE10B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A036F84-774A-18F1-C18C-1045AC7CF4E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52011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193</Words>
  <Application>Microsoft Office PowerPoint</Application>
  <PresentationFormat>Panorámica</PresentationFormat>
  <Paragraphs>16</Paragraphs>
  <Slides>50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Aptos</vt:lpstr>
      <vt:lpstr>Aptos Display</vt:lpstr>
      <vt:lpstr>Arial</vt:lpstr>
      <vt:lpstr>Calibri</vt:lpstr>
      <vt:lpstr>Tema de Office</vt:lpstr>
      <vt:lpstr>Presentación de PowerPoint</vt:lpstr>
      <vt:lpstr>Rendición de Cuentas II Trimestre 2021  (Abril- Mayo y Junio)</vt:lpstr>
      <vt:lpstr>TABLA DE CONTENIDO</vt:lpstr>
      <vt:lpstr>Presentación de PowerPoint</vt:lpstr>
      <vt:lpstr>CARACTERIZACION POBLACIONAL MALLAMAS EPS-I 2021  II TRIMESTRE</vt:lpstr>
      <vt:lpstr>Presentación de PowerPoint</vt:lpstr>
      <vt:lpstr>Presentación de PowerPoint</vt:lpstr>
      <vt:lpstr>PIRAMIDE POBLACIONAL NACIONAL MALLAMAS EPS- II TRIMESTRE SUBSIDIADO-2021.</vt:lpstr>
      <vt:lpstr>Presentación de PowerPoint</vt:lpstr>
      <vt:lpstr>Presentación de PowerPoint</vt:lpstr>
      <vt:lpstr>Presentación de PowerPoint</vt:lpstr>
      <vt:lpstr>Presentación de PowerPoint</vt:lpstr>
      <vt:lpstr>PIRAMIDE POBLACIONAL NACIONAL MALLAMAS EPS- II TRIMESTRE CONTRIBUTIVO-2021.</vt:lpstr>
      <vt:lpstr>Presentación de PowerPoint</vt:lpstr>
      <vt:lpstr>Presentación de PowerPoint</vt:lpstr>
      <vt:lpstr>Presentación de PowerPoint</vt:lpstr>
      <vt:lpstr>Presentación de PowerPoint</vt:lpstr>
      <vt:lpstr>PRIORIDADES NACIONALES REG. CONTRIBUTIVO – VIGENCIA 2021</vt:lpstr>
      <vt:lpstr>Presentación de PowerPoint</vt:lpstr>
      <vt:lpstr>Indicadores Sistema Obligatorio de Garantía de Calidad </vt:lpstr>
      <vt:lpstr>Presentación de PowerPoint</vt:lpstr>
      <vt:lpstr>Conforme lo establece el MSPS en lo relacionado con los periodos de tiempo en los cuales el afiliado podrá recibir la atención médica por facultativo especialista en medicina interna, ginecobstetricia, cirugía y pediatría, se puede entender, que la EAPB dispone de una adecuada red de prestadores con la suficiente capacidad resolutiva y así mismo un proceso de referencia y contra referencia que responde a la necesidad del afiliado, logrando su propósito al regular y controlar las remisiones otorgadas por medicina general y mantener la utilidad de la baja complejidad en el manejo integral de las patologías diagnosticadas en estos centros asistenciales.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DISTRIBUCION PQRS II TRIMESTRE 2021</vt:lpstr>
      <vt:lpstr>PQR POR REGIONALES II TRIMESTRE 2021</vt:lpstr>
      <vt:lpstr>MOTIVOS MÁS FRECUENTES DE PQR SENTENCIA T-760 </vt:lpstr>
      <vt:lpstr>Presentación de PowerPoint</vt:lpstr>
      <vt:lpstr>Presentación de PowerPoint</vt:lpstr>
      <vt:lpstr>INFORME SEGUNDO 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SALUD PUBLICA 03</dc:creator>
  <cp:lastModifiedBy>SALUD PUBLICA 03</cp:lastModifiedBy>
  <cp:revision>1</cp:revision>
  <dcterms:created xsi:type="dcterms:W3CDTF">2024-02-19T21:27:31Z</dcterms:created>
  <dcterms:modified xsi:type="dcterms:W3CDTF">2024-02-19T21:27:31Z</dcterms:modified>
</cp:coreProperties>
</file>