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859B7-CCC6-2469-80E5-EBC20DEB0C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661FD1C-3803-AD69-A4A0-3E143B619C3A}"/>
              </a:ext>
            </a:extLst>
          </p:cNvPr>
          <p:cNvSpPr>
            <a:spLocks noGrp="1"/>
          </p:cNvSpPr>
          <p:nvPr>
            <p:ph type="dt" sz="half" idx="10"/>
          </p:nvPr>
        </p:nvSpPr>
        <p:spPr/>
        <p:txBody>
          <a:bodyPr/>
          <a:lstStyle/>
          <a:p>
            <a:fld id="{5B70A53D-E1B9-4FA7-8285-B910A12A0D98}" type="datetimeFigureOut">
              <a:rPr lang="es-CO" smtClean="0"/>
              <a:t>19/02/2024</a:t>
            </a:fld>
            <a:endParaRPr lang="es-CO"/>
          </a:p>
        </p:txBody>
      </p:sp>
      <p:sp>
        <p:nvSpPr>
          <p:cNvPr id="4" name="Marcador de pie de página 3">
            <a:extLst>
              <a:ext uri="{FF2B5EF4-FFF2-40B4-BE49-F238E27FC236}">
                <a16:creationId xmlns:a16="http://schemas.microsoft.com/office/drawing/2014/main" id="{4434A9E8-6E52-DA76-96CF-038840CA149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CBD8B16-83C6-F852-1D75-40C9FB3E2D32}"/>
              </a:ext>
            </a:extLst>
          </p:cNvPr>
          <p:cNvSpPr>
            <a:spLocks noGrp="1"/>
          </p:cNvSpPr>
          <p:nvPr>
            <p:ph type="sldNum" sz="quarter" idx="12"/>
          </p:nvPr>
        </p:nvSpPr>
        <p:spPr/>
        <p:txBody>
          <a:bodyPr/>
          <a:lstStyle/>
          <a:p>
            <a:fld id="{EB763550-1356-4C97-AC88-4975686E9979}" type="slidenum">
              <a:rPr lang="es-CO" smtClean="0"/>
              <a:t>‹Nº›</a:t>
            </a:fld>
            <a:endParaRPr lang="es-CO"/>
          </a:p>
        </p:txBody>
      </p:sp>
    </p:spTree>
    <p:extLst>
      <p:ext uri="{BB962C8B-B14F-4D97-AF65-F5344CB8AC3E}">
        <p14:creationId xmlns:p14="http://schemas.microsoft.com/office/powerpoint/2010/main" val="11058166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F740E6-B7B0-DEB5-ABD7-2B2F041C6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E5C2D9-D208-5362-6CA4-2B0EEF20D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C38932-67F6-E582-D400-16420B7A5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70A53D-E1B9-4FA7-8285-B910A12A0D98}" type="datetimeFigureOut">
              <a:rPr lang="es-CO" smtClean="0"/>
              <a:t>19/02/2024</a:t>
            </a:fld>
            <a:endParaRPr lang="es-CO"/>
          </a:p>
        </p:txBody>
      </p:sp>
      <p:sp>
        <p:nvSpPr>
          <p:cNvPr id="5" name="Marcador de pie de página 4">
            <a:extLst>
              <a:ext uri="{FF2B5EF4-FFF2-40B4-BE49-F238E27FC236}">
                <a16:creationId xmlns:a16="http://schemas.microsoft.com/office/drawing/2014/main" id="{E1920B01-5569-85EF-B0F2-1DF2C7311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7536DCEF-8813-2114-CEB1-2F01306B0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763550-1356-4C97-AC88-4975686E9979}" type="slidenum">
              <a:rPr lang="es-CO" smtClean="0"/>
              <a:t>‹Nº›</a:t>
            </a:fld>
            <a:endParaRPr lang="es-CO"/>
          </a:p>
        </p:txBody>
      </p:sp>
    </p:spTree>
    <p:extLst>
      <p:ext uri="{BB962C8B-B14F-4D97-AF65-F5344CB8AC3E}">
        <p14:creationId xmlns:p14="http://schemas.microsoft.com/office/powerpoint/2010/main" val="321613301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945D79B-4458-231C-406F-D0DDA01D673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0F817AE-FD93-36DC-64A7-16D081F52E8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288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38AD02D-9135-4697-0DFD-5C0185482B3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08C85F2-0B9A-22C6-CC9B-F20EDF4BF27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493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FABEC27-D893-ADB7-1771-5B1F3BEAC84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3FD4CCD-7832-ED1F-B811-1C4E38C4E9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54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BF6E191-CD06-11D0-0A22-73193AFA5C00}"/>
              </a:ext>
            </a:extLst>
          </p:cNvPr>
          <p:cNvSpPr>
            <a:spLocks noGrp="1"/>
          </p:cNvSpPr>
          <p:nvPr>
            <p:ph type="title"/>
          </p:nvPr>
        </p:nvSpPr>
        <p:spPr/>
        <p:txBody>
          <a:bodyPr/>
          <a:lstStyle/>
          <a:p>
            <a:pPr algn="ctr">
              <a:spcBef>
                <a:spcPts val="133"/>
              </a:spcBef>
            </a:pPr>
            <a:r>
              <a:rPr lang="es-CO" sz="2000" b="1">
                <a:solidFill>
                  <a:srgbClr val="000000"/>
                </a:solidFill>
              </a:rPr>
              <a:t>POBLACIONAL</a:t>
            </a:r>
            <a:r>
              <a:rPr lang="es-CO" sz="2000" b="1" spc="-93">
                <a:solidFill>
                  <a:srgbClr val="000000"/>
                </a:solidFill>
              </a:rPr>
              <a:t> </a:t>
            </a:r>
            <a:r>
              <a:rPr lang="es-CO" sz="2000" b="1">
                <a:solidFill>
                  <a:srgbClr val="000000"/>
                </a:solidFill>
              </a:rPr>
              <a:t>NACIONAL</a:t>
            </a:r>
            <a:r>
              <a:rPr lang="es-CO" sz="2000" b="1" spc="-80">
                <a:solidFill>
                  <a:srgbClr val="000000"/>
                </a:solidFill>
              </a:rPr>
              <a:t> </a:t>
            </a:r>
            <a:r>
              <a:rPr lang="es-CO" sz="2000" b="1">
                <a:solidFill>
                  <a:srgbClr val="000000"/>
                </a:solidFill>
              </a:rPr>
              <a:t>MALLAMAS</a:t>
            </a:r>
            <a:r>
              <a:rPr lang="es-CO" sz="2000" b="1" spc="-73">
                <a:solidFill>
                  <a:srgbClr val="000000"/>
                </a:solidFill>
              </a:rPr>
              <a:t> </a:t>
            </a:r>
            <a:r>
              <a:rPr lang="es-CO" sz="2000" b="1" spc="-13">
                <a:solidFill>
                  <a:srgbClr val="000000"/>
                </a:solidFill>
              </a:rPr>
              <a:t>EPS-</a:t>
            </a:r>
            <a:r>
              <a:rPr lang="es-CO" sz="2000" b="1" spc="-67">
                <a:solidFill>
                  <a:srgbClr val="000000"/>
                </a:solidFill>
              </a:rPr>
              <a:t>I</a:t>
            </a:r>
            <a:endParaRPr lang="es-CO" sz="2000"/>
          </a:p>
          <a:p>
            <a:pPr algn="ctr">
              <a:spcBef>
                <a:spcPts val="7"/>
              </a:spcBef>
            </a:pPr>
            <a:r>
              <a:rPr lang="es-CO" sz="2000" b="1" spc="-13">
                <a:solidFill>
                  <a:srgbClr val="000000"/>
                </a:solidFill>
              </a:rPr>
              <a:t>SUBSIDIADO-</a:t>
            </a:r>
            <a:r>
              <a:rPr lang="es-CO" sz="2000" b="1">
                <a:solidFill>
                  <a:srgbClr val="000000"/>
                </a:solidFill>
              </a:rPr>
              <a:t>Corte</a:t>
            </a:r>
            <a:r>
              <a:rPr lang="es-CO" sz="2000" b="1" spc="20">
                <a:solidFill>
                  <a:srgbClr val="000000"/>
                </a:solidFill>
              </a:rPr>
              <a:t> JUNIO </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19133B55-65DD-3368-E73B-2463A087AD5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934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B354296-FDA6-E081-1FC8-D23C1AAB2DE3}"/>
              </a:ext>
            </a:extLst>
          </p:cNvPr>
          <p:cNvSpPr>
            <a:spLocks noGrp="1"/>
          </p:cNvSpPr>
          <p:nvPr>
            <p:ph type="title"/>
          </p:nvPr>
        </p:nvSpPr>
        <p:spPr/>
        <p:txBody>
          <a:bodyPr/>
          <a:lstStyle/>
          <a:p>
            <a:pPr algn="ctr">
              <a:spcBef>
                <a:spcPts val="133"/>
              </a:spcBef>
            </a:pPr>
            <a:r>
              <a:rPr lang="es-CO" b="1">
                <a:solidFill>
                  <a:srgbClr val="000000"/>
                </a:solidFill>
                <a:latin typeface="Arial"/>
                <a:cs typeface="Arial"/>
              </a:rPr>
              <a:t>PIRAMIDE</a:t>
            </a:r>
            <a:r>
              <a:rPr lang="es-CO" b="1" spc="-87">
                <a:solidFill>
                  <a:srgbClr val="000000"/>
                </a:solidFill>
              </a:rPr>
              <a:t> </a:t>
            </a:r>
            <a:r>
              <a:rPr lang="es-CO" b="1">
                <a:solidFill>
                  <a:srgbClr val="000000"/>
                </a:solidFill>
                <a:latin typeface="Arial"/>
                <a:cs typeface="Arial"/>
              </a:rPr>
              <a:t>POBLACIONAL</a:t>
            </a:r>
            <a:r>
              <a:rPr lang="es-CO" b="1" spc="-100">
                <a:solidFill>
                  <a:srgbClr val="000000"/>
                </a:solidFill>
              </a:rPr>
              <a:t> </a:t>
            </a:r>
            <a:r>
              <a:rPr lang="es-CO" b="1">
                <a:solidFill>
                  <a:srgbClr val="000000"/>
                </a:solidFill>
                <a:latin typeface="Arial"/>
                <a:cs typeface="Arial"/>
              </a:rPr>
              <a:t>NACIONAL</a:t>
            </a:r>
            <a:r>
              <a:rPr lang="es-CO" b="1" spc="-87">
                <a:solidFill>
                  <a:srgbClr val="000000"/>
                </a:solidFill>
              </a:rPr>
              <a:t> </a:t>
            </a:r>
            <a:r>
              <a:rPr lang="es-CO" b="1">
                <a:solidFill>
                  <a:srgbClr val="000000"/>
                </a:solidFill>
                <a:latin typeface="Arial"/>
                <a:cs typeface="Arial"/>
              </a:rPr>
              <a:t>MALLAMAS</a:t>
            </a:r>
            <a:r>
              <a:rPr lang="es-CO" b="1" spc="-87">
                <a:solidFill>
                  <a:srgbClr val="000000"/>
                </a:solidFill>
              </a:rPr>
              <a:t> </a:t>
            </a:r>
            <a:r>
              <a:rPr lang="es-CO" b="1" spc="-27">
                <a:solidFill>
                  <a:srgbClr val="000000"/>
                </a:solidFill>
              </a:rPr>
              <a:t>EPS-</a:t>
            </a:r>
            <a:endParaRPr lang="es-CO">
              <a:latin typeface="Arial"/>
              <a:cs typeface="Arial"/>
            </a:endParaRPr>
          </a:p>
          <a:p>
            <a:pPr marL="847" algn="ctr">
              <a:spcBef>
                <a:spcPts val="7"/>
              </a:spcBef>
            </a:pPr>
            <a:r>
              <a:rPr lang="es-CO" b="1">
                <a:solidFill>
                  <a:srgbClr val="000000"/>
                </a:solidFill>
                <a:latin typeface="Arial"/>
                <a:cs typeface="Arial"/>
              </a:rPr>
              <a:t>II</a:t>
            </a:r>
            <a:r>
              <a:rPr lang="es-CO" b="1" spc="67">
                <a:solidFill>
                  <a:srgbClr val="000000"/>
                </a:solidFill>
              </a:rPr>
              <a:t> TRIMESTRE </a:t>
            </a:r>
            <a:r>
              <a:rPr lang="es-CO" b="1" spc="-27">
                <a:solidFill>
                  <a:srgbClr val="000000"/>
                </a:solidFill>
              </a:rPr>
              <a:t>CONTRIBUTIVO-</a:t>
            </a:r>
            <a:r>
              <a:rPr lang="es-CO" b="1" spc="-13">
                <a:solidFill>
                  <a:srgbClr val="000000"/>
                </a:solidFill>
              </a:rPr>
              <a:t>2020.</a:t>
            </a:r>
            <a:endParaRPr lang="es-CO" dirty="0">
              <a:latin typeface="Arial"/>
              <a:cs typeface="Arial"/>
            </a:endParaRPr>
          </a:p>
        </p:txBody>
      </p:sp>
      <p:pic>
        <p:nvPicPr>
          <p:cNvPr id="3" name="Imagen 2">
            <a:extLst>
              <a:ext uri="{FF2B5EF4-FFF2-40B4-BE49-F238E27FC236}">
                <a16:creationId xmlns:a16="http://schemas.microsoft.com/office/drawing/2014/main" id="{50547650-C4F4-8707-AD56-2BD8B0E65CA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572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B896CAF-5764-6C21-2C47-2AC5B72CB4B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72AE660-4C54-5515-C3F7-BEB18C1CE7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812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FDD626B-5BD0-C0DD-7BEF-3AEBC632A3B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DB4CC0C-D9B1-FD4F-C9B6-B24182B90FB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46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2DB29EB-F1FF-52A9-68E7-99E6BB9C49F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B5C0A66-740E-8B29-FC09-5013FF0FB41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259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675E0BF-75B4-844C-2B1E-DAB5BC7B1E6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6A1769C-0198-DE72-56F1-6DCF874C8DB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305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EAEA47C-2311-B5EC-F4B8-EB8287E1E85D}"/>
              </a:ext>
            </a:extLst>
          </p:cNvPr>
          <p:cNvSpPr>
            <a:spLocks noGrp="1"/>
          </p:cNvSpPr>
          <p:nvPr>
            <p:ph type="title"/>
          </p:nvPr>
        </p:nvSpPr>
        <p:spPr/>
        <p:txBody>
          <a:bodyPr/>
          <a:lstStyle/>
          <a:p>
            <a:pPr marL="16933" marR="6773" indent="50799" algn="ctr">
              <a:spcBef>
                <a:spcPts val="140"/>
              </a:spcBef>
            </a:pPr>
            <a:r>
              <a:rPr lang="es-CO" sz="2667" b="1" spc="-293">
                <a:solidFill>
                  <a:srgbClr val="396236"/>
                </a:solidFill>
              </a:rPr>
              <a:t>PRIORIDADES</a:t>
            </a:r>
            <a:r>
              <a:rPr lang="es-CO" sz="2667" b="1" spc="67">
                <a:solidFill>
                  <a:srgbClr val="396236"/>
                </a:solidFill>
              </a:rPr>
              <a:t> </a:t>
            </a:r>
            <a:r>
              <a:rPr lang="es-CO" sz="2667" b="1" spc="-300">
                <a:solidFill>
                  <a:srgbClr val="396236"/>
                </a:solidFill>
              </a:rPr>
              <a:t>NACIONALES</a:t>
            </a:r>
            <a:r>
              <a:rPr lang="es-CO" sz="2667" b="1" spc="73">
                <a:solidFill>
                  <a:srgbClr val="396236"/>
                </a:solidFill>
              </a:rPr>
              <a:t> </a:t>
            </a:r>
            <a:r>
              <a:rPr lang="es-CO" sz="2667" b="1" spc="-373">
                <a:solidFill>
                  <a:srgbClr val="396236"/>
                </a:solidFill>
              </a:rPr>
              <a:t>REG. </a:t>
            </a:r>
            <a:r>
              <a:rPr lang="es-CO" sz="2667" b="1" spc="-280">
                <a:solidFill>
                  <a:srgbClr val="396236"/>
                </a:solidFill>
              </a:rPr>
              <a:t>CONTRIBUTIVO</a:t>
            </a:r>
            <a:r>
              <a:rPr lang="es-CO" sz="2667" b="1" spc="-33">
                <a:solidFill>
                  <a:srgbClr val="396236"/>
                </a:solidFill>
              </a:rPr>
              <a:t> </a:t>
            </a:r>
            <a:r>
              <a:rPr lang="es-CO" sz="2667" b="1">
                <a:solidFill>
                  <a:srgbClr val="396236"/>
                </a:solidFill>
              </a:rPr>
              <a:t>–</a:t>
            </a:r>
            <a:r>
              <a:rPr lang="es-CO" sz="2667" b="1" spc="-53">
                <a:solidFill>
                  <a:srgbClr val="396236"/>
                </a:solidFill>
              </a:rPr>
              <a:t> </a:t>
            </a:r>
            <a:r>
              <a:rPr lang="es-CO" sz="2667" b="1" spc="-280">
                <a:solidFill>
                  <a:srgbClr val="396236"/>
                </a:solidFill>
              </a:rPr>
              <a:t>VIGENCIA</a:t>
            </a:r>
            <a:r>
              <a:rPr lang="es-CO" sz="2667" b="1" spc="-53">
                <a:solidFill>
                  <a:srgbClr val="396236"/>
                </a:solidFill>
              </a:rPr>
              <a:t> </a:t>
            </a:r>
            <a:r>
              <a:rPr lang="es-CO" sz="2667" b="1" spc="73">
                <a:solidFill>
                  <a:srgbClr val="396236"/>
                </a:solidFill>
              </a:rPr>
              <a:t>2020</a:t>
            </a:r>
            <a:endParaRPr lang="es-CO" sz="2667" dirty="0"/>
          </a:p>
        </p:txBody>
      </p:sp>
      <p:pic>
        <p:nvPicPr>
          <p:cNvPr id="3" name="Imagen 2">
            <a:extLst>
              <a:ext uri="{FF2B5EF4-FFF2-40B4-BE49-F238E27FC236}">
                <a16:creationId xmlns:a16="http://schemas.microsoft.com/office/drawing/2014/main" id="{051EE2AA-B1C0-FE01-BBA8-7F957F23AC4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479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38F59AB-134A-9FCE-6CB3-21EDFC68FC5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50233E7-1E01-36D3-36FF-C2BFDFBE68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650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877178F-9293-BC73-AFAE-F244B858677B}"/>
              </a:ext>
            </a:extLst>
          </p:cNvPr>
          <p:cNvSpPr>
            <a:spLocks noGrp="1"/>
          </p:cNvSpPr>
          <p:nvPr>
            <p:ph type="title"/>
          </p:nvPr>
        </p:nvSpPr>
        <p:spPr/>
        <p:txBody>
          <a:bodyPr/>
          <a:lstStyle/>
          <a:p>
            <a:r>
              <a:rPr lang="es-ES" sz="4000"/>
              <a:t>Rendición de Cuentas II Trimestre 2020</a:t>
            </a:r>
            <a:br>
              <a:rPr lang="es-ES" sz="4000"/>
            </a:br>
            <a:r>
              <a:rPr lang="es-ES" sz="4000"/>
              <a:t> (Abril- Mayo y Junio)</a:t>
            </a:r>
            <a:endParaRPr lang="es-419" sz="4000" dirty="0"/>
          </a:p>
        </p:txBody>
      </p:sp>
      <p:pic>
        <p:nvPicPr>
          <p:cNvPr id="3" name="Imagen 2">
            <a:extLst>
              <a:ext uri="{FF2B5EF4-FFF2-40B4-BE49-F238E27FC236}">
                <a16:creationId xmlns:a16="http://schemas.microsoft.com/office/drawing/2014/main" id="{CED8E4CF-FB6D-963F-96AE-5079967B6F7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253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71092C1-E453-AFE0-4FD9-ABBAD4C21563}"/>
              </a:ext>
            </a:extLst>
          </p:cNvPr>
          <p:cNvSpPr>
            <a:spLocks noGrp="1"/>
          </p:cNvSpPr>
          <p:nvPr>
            <p:ph type="title"/>
          </p:nvPr>
        </p:nvSpPr>
        <p:spPr/>
        <p:txBody>
          <a:bodyPr/>
          <a:lstStyle/>
          <a:p>
            <a:r>
              <a:rPr lang="es-MX" sz="4267">
                <a:latin typeface="Calibri" panose="020F0502020204030204" pitchFamily="34" charset="0"/>
                <a:ea typeface="Times New Roman" panose="02020603050405020304" pitchFamily="18" charset="0"/>
                <a:cs typeface="Calibri" panose="020F0502020204030204" pitchFamily="34" charset="0"/>
              </a:rPr>
              <a:t>Indicadores Sistema Obligatorio de Garantía de Calidad</a:t>
            </a:r>
            <a:br>
              <a:rPr lang="es-CO" sz="2400">
                <a:latin typeface="Calibri" panose="020F0502020204030204" pitchFamily="34" charset="0"/>
                <a:ea typeface="Times New Roman" panose="02020603050405020304" pitchFamily="18" charset="0"/>
                <a:cs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3D4879E9-17B7-13E5-9215-8953504C453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416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95F2D1C-4ED8-840A-8FBA-7352E9C31B5D}"/>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2423F54-F414-5DAA-2560-CB1D0885C5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341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532C01D-6772-BD6F-B8B7-BF6F811C12F2}"/>
              </a:ext>
            </a:extLst>
          </p:cNvPr>
          <p:cNvSpPr>
            <a:spLocks noGrp="1"/>
          </p:cNvSpPr>
          <p:nvPr>
            <p:ph type="title"/>
          </p:nvPr>
        </p:nvSpPr>
        <p:spPr/>
        <p:txBody>
          <a:bodyPr/>
          <a:lstStyle/>
          <a:p>
            <a:pPr algn="just">
              <a:lnSpc>
                <a:spcPct val="115000"/>
              </a:lnSpc>
              <a:spcAft>
                <a:spcPts val="1333"/>
              </a:spcAft>
            </a:pPr>
            <a:r>
              <a:rPr lang="es-MX" sz="1867" b="0">
                <a:solidFill>
                  <a:schemeClr val="accent1"/>
                </a:solidFill>
                <a:latin typeface="Calibri" panose="020F0502020204030204" pitchFamily="34" charset="0"/>
                <a:ea typeface="Times New Roman" panose="02020603050405020304" pitchFamily="18" charset="0"/>
                <a:cs typeface="Calibri" panose="020F0502020204030204" pitchFamily="34" charset="0"/>
              </a:rPr>
              <a:t>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a:t>
            </a:r>
            <a:endParaRPr lang="es-CO" sz="1867" b="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4579DAE1-4906-2ABE-C7C1-770C562A93E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837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8D3BB21-1BA4-4082-1AC7-D763C60EBC7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69731CA-5414-69C1-ECAD-283A75E5149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3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4DAE39A-C816-70DE-E6EC-3869C8E30D6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AFE9723-3183-15D4-6765-78A72B46BB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222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28C9F27-8D69-926D-7C9F-835914C97AE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35DE407-D377-6252-C506-0CDF0B09698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028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55103BB-EDE1-7847-1A63-8AB80DF38E2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F654D65-FE2B-8D08-13B8-838F899EB53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886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940DEED-35AD-6223-1212-356BD5A2060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25E25B5-2AE5-8F35-4EBC-45EE60CD63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462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D75D1FB-4296-DD78-ECE9-255376F15D4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6975146-3F0B-37E2-15D8-83747EAD9F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3237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A4062A6-51E8-73F8-1094-03D1601DC4F9}"/>
              </a:ext>
            </a:extLst>
          </p:cNvPr>
          <p:cNvSpPr>
            <a:spLocks noGrp="1"/>
          </p:cNvSpPr>
          <p:nvPr>
            <p:ph type="title"/>
          </p:nvPr>
        </p:nvSpPr>
        <p:spPr/>
        <p:txBody>
          <a:bodyPr/>
          <a:lstStyle/>
          <a:p>
            <a:br>
              <a:rPr lang="es-MX"/>
            </a:br>
            <a:endParaRPr lang="es-MX" dirty="0"/>
          </a:p>
        </p:txBody>
      </p:sp>
      <p:pic>
        <p:nvPicPr>
          <p:cNvPr id="3" name="Imagen 2">
            <a:extLst>
              <a:ext uri="{FF2B5EF4-FFF2-40B4-BE49-F238E27FC236}">
                <a16:creationId xmlns:a16="http://schemas.microsoft.com/office/drawing/2014/main" id="{604A0DB4-51D6-3268-EF2F-132716CA94C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642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8AD7C00-D91B-2E09-FF02-7877BE52CD50}"/>
              </a:ext>
            </a:extLst>
          </p:cNvPr>
          <p:cNvSpPr>
            <a:spLocks noGrp="1"/>
          </p:cNvSpPr>
          <p:nvPr>
            <p:ph type="title"/>
          </p:nvPr>
        </p:nvSpPr>
        <p:spPr/>
        <p:txBody>
          <a:bodyPr/>
          <a:lstStyle/>
          <a:p>
            <a:r>
              <a:rPr lang="es-419"/>
              <a:t>TABLA DE CONTENIDO</a:t>
            </a:r>
            <a:endParaRPr lang="es-419" dirty="0"/>
          </a:p>
        </p:txBody>
      </p:sp>
      <p:pic>
        <p:nvPicPr>
          <p:cNvPr id="3" name="Imagen 2">
            <a:extLst>
              <a:ext uri="{FF2B5EF4-FFF2-40B4-BE49-F238E27FC236}">
                <a16:creationId xmlns:a16="http://schemas.microsoft.com/office/drawing/2014/main" id="{7AEEEBCC-066B-36DA-C3BB-DBBC37AFB3F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358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6819536-2747-2AAD-27F5-42AC45ECEE1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C8F12C1-B304-747B-1007-5ABCA1265D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3972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62F7866-0371-EF6E-31A4-C2DC74E626A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03B24E2-79EA-36CE-9A01-30B5C244FA3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4799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CF4A2F2-547A-06E5-38BC-B05D959F4E6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1D05F12-AC95-F39C-B5D4-DBA04595C13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0842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89F8F7C-8A9C-ACEC-30F5-A4D59F470223}"/>
              </a:ext>
            </a:extLst>
          </p:cNvPr>
          <p:cNvSpPr>
            <a:spLocks noGrp="1"/>
          </p:cNvSpPr>
          <p:nvPr>
            <p:ph type="title"/>
          </p:nvPr>
        </p:nvSpPr>
        <p:spPr/>
        <p:txBody>
          <a:bodyPr/>
          <a:lstStyle/>
          <a:p>
            <a:pPr algn="ctr"/>
            <a:r>
              <a:rPr lang="es-MX" b="1"/>
              <a:t>TOTAL, PQR II TRIMESTRE 2020</a:t>
            </a:r>
            <a:endParaRPr lang="es-419" b="1" dirty="0"/>
          </a:p>
        </p:txBody>
      </p:sp>
      <p:pic>
        <p:nvPicPr>
          <p:cNvPr id="3" name="Imagen 2">
            <a:extLst>
              <a:ext uri="{FF2B5EF4-FFF2-40B4-BE49-F238E27FC236}">
                <a16:creationId xmlns:a16="http://schemas.microsoft.com/office/drawing/2014/main" id="{1499A49C-BBB8-CD6F-C78E-860704CB062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8111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C376645-A2CA-5C5E-C14F-633EC107DB00}"/>
              </a:ext>
            </a:extLst>
          </p:cNvPr>
          <p:cNvSpPr>
            <a:spLocks noGrp="1"/>
          </p:cNvSpPr>
          <p:nvPr>
            <p:ph type="title"/>
          </p:nvPr>
        </p:nvSpPr>
        <p:spPr/>
        <p:txBody>
          <a:bodyPr/>
          <a:lstStyle/>
          <a:p>
            <a:pPr algn="ctr"/>
            <a:r>
              <a:rPr lang="es-MX" sz="3200"/>
              <a:t>PQR POR REGIONALES – II TRIMESTRE 2020</a:t>
            </a:r>
            <a:endParaRPr lang="es-419" sz="3200" dirty="0"/>
          </a:p>
        </p:txBody>
      </p:sp>
      <p:pic>
        <p:nvPicPr>
          <p:cNvPr id="3" name="Imagen 2">
            <a:extLst>
              <a:ext uri="{FF2B5EF4-FFF2-40B4-BE49-F238E27FC236}">
                <a16:creationId xmlns:a16="http://schemas.microsoft.com/office/drawing/2014/main" id="{9037CFA7-A8D9-10F6-204A-5720B0346D2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0066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64179E5-B1ED-E9DD-41BD-8525943EF949}"/>
              </a:ext>
            </a:extLst>
          </p:cNvPr>
          <p:cNvSpPr>
            <a:spLocks noGrp="1"/>
          </p:cNvSpPr>
          <p:nvPr>
            <p:ph type="title"/>
          </p:nvPr>
        </p:nvSpPr>
        <p:spPr/>
        <p:txBody>
          <a:bodyPr/>
          <a:lstStyle/>
          <a:p>
            <a:pPr algn="ctr"/>
            <a:r>
              <a:rPr lang="es-MX" sz="4800"/>
              <a:t>MEDIOS DE RECEPCION DE PQR </a:t>
            </a:r>
            <a:endParaRPr lang="es-419" sz="4800" dirty="0"/>
          </a:p>
        </p:txBody>
      </p:sp>
      <p:pic>
        <p:nvPicPr>
          <p:cNvPr id="3" name="Imagen 2">
            <a:extLst>
              <a:ext uri="{FF2B5EF4-FFF2-40B4-BE49-F238E27FC236}">
                <a16:creationId xmlns:a16="http://schemas.microsoft.com/office/drawing/2014/main" id="{C05B27F8-821E-12A5-BD50-919E3281F35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4276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77DFD70-0A89-8A6F-43DF-6729EE76385F}"/>
              </a:ext>
            </a:extLst>
          </p:cNvPr>
          <p:cNvSpPr>
            <a:spLocks noGrp="1"/>
          </p:cNvSpPr>
          <p:nvPr>
            <p:ph type="title"/>
          </p:nvPr>
        </p:nvSpPr>
        <p:spPr/>
        <p:txBody>
          <a:bodyPr/>
          <a:lstStyle/>
          <a:p>
            <a:pPr algn="ctr"/>
            <a:r>
              <a:rPr lang="es-MX" sz="4267"/>
              <a:t>MOTIVOS MAS FRECUENTES DE PQR</a:t>
            </a:r>
            <a:endParaRPr lang="es-419" sz="4267" dirty="0"/>
          </a:p>
        </p:txBody>
      </p:sp>
      <p:pic>
        <p:nvPicPr>
          <p:cNvPr id="3" name="Imagen 2">
            <a:extLst>
              <a:ext uri="{FF2B5EF4-FFF2-40B4-BE49-F238E27FC236}">
                <a16:creationId xmlns:a16="http://schemas.microsoft.com/office/drawing/2014/main" id="{3F47A75F-E6C2-121A-2C9B-5EEA3817ED8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7065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2B1538D-8B4B-8252-3FAA-C7C84522FEA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1D40E3DB-61A0-2903-57FF-7A8B7E4FE4B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359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6829B5F-746E-A6B5-794F-B3E5ED915AA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F6ACD8D-76DE-1A97-E73E-20A621D9828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4911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6BA7AFB-FB78-153F-A2D0-A838170B1D6E}"/>
              </a:ext>
            </a:extLst>
          </p:cNvPr>
          <p:cNvSpPr>
            <a:spLocks noGrp="1"/>
          </p:cNvSpPr>
          <p:nvPr>
            <p:ph type="title"/>
          </p:nvPr>
        </p:nvSpPr>
        <p:spPr/>
        <p:txBody>
          <a:bodyPr/>
          <a:lstStyle/>
          <a:p>
            <a:r>
              <a:rPr lang="es-MX"/>
              <a:t>INFORME SEGUNDO TRIMESTRE 2020</a:t>
            </a:r>
            <a:endParaRPr lang="es-MX" dirty="0"/>
          </a:p>
        </p:txBody>
      </p:sp>
      <p:pic>
        <p:nvPicPr>
          <p:cNvPr id="3" name="Imagen 2">
            <a:extLst>
              <a:ext uri="{FF2B5EF4-FFF2-40B4-BE49-F238E27FC236}">
                <a16:creationId xmlns:a16="http://schemas.microsoft.com/office/drawing/2014/main" id="{5D5F8E79-2DFA-95BC-2D86-57B4C91945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827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5E03746-EE93-89EA-BB5C-5E416F2055A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4335A5C-DBE2-F8A7-8228-72BF6BD92F1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5349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1B073F6-3578-54CB-3E0D-EAE6044658D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257278F-7F10-215F-8938-79D8B2FF817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9097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D242654-97B4-623F-D6E6-A3E738030EC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79604A1-2BB5-0051-A6EC-02049EC5670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005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862E9B2-3185-B32A-C257-BA80EE0C636D}"/>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5DA4410-BFF6-0679-8448-F6D2F50DE3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9526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ACE3B5A-5925-3E3C-4B08-19014BD2623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4D765F3-7E19-7653-A10B-CA79C81D19A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3845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3D31FA3-9394-87BD-B941-14A24C122C3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19E9DC4-21CE-1B14-E347-E7DA937F31F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811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550438F-8573-2BF0-A87A-5159615C9D5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AAE730A-6A09-33B4-67E2-5A9B97E325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4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5E7C5F3-697D-CEA9-EEA5-BC0F2F75C66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D045746-8099-FD4F-8901-9CD12DF6417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644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F6B934C-9D32-8FF6-3D7D-C89B5B006E3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093DDB2-517F-C232-B8D7-E34D4024CB2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49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D0EC629-F337-DDB4-9E84-698782786FC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87EC496-EEBB-01C7-45C9-B902CE36443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889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A9E4B50-F922-6C45-CF35-249C9373FDD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1DE3413-FC0A-22FB-8C2E-9F6D8D6AC35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326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4AE326A-3CC5-C862-941E-E2430B301807}"/>
              </a:ext>
            </a:extLst>
          </p:cNvPr>
          <p:cNvSpPr>
            <a:spLocks noGrp="1"/>
          </p:cNvSpPr>
          <p:nvPr>
            <p:ph type="title"/>
          </p:nvPr>
        </p:nvSpPr>
        <p:spPr/>
        <p:txBody>
          <a:bodyPr/>
          <a:lstStyle/>
          <a:p>
            <a:pPr marL="16933" marR="6773" algn="ctr">
              <a:spcBef>
                <a:spcPts val="133"/>
              </a:spcBef>
            </a:pPr>
            <a:r>
              <a:rPr lang="es-ES" sz="4000" b="1" spc="-13">
                <a:solidFill>
                  <a:srgbClr val="000000"/>
                </a:solidFill>
              </a:rPr>
              <a:t>CARACTERIZACION POBLACIONAL </a:t>
            </a:r>
            <a:r>
              <a:rPr lang="es-ES" sz="4000" b="1">
                <a:solidFill>
                  <a:srgbClr val="000000"/>
                </a:solidFill>
              </a:rPr>
              <a:t>MALLAMAS</a:t>
            </a:r>
            <a:r>
              <a:rPr lang="es-ES" sz="4000" b="1" spc="-147">
                <a:solidFill>
                  <a:srgbClr val="000000"/>
                </a:solidFill>
              </a:rPr>
              <a:t> </a:t>
            </a:r>
            <a:r>
              <a:rPr lang="es-ES" sz="4000" b="1">
                <a:solidFill>
                  <a:srgbClr val="000000"/>
                </a:solidFill>
              </a:rPr>
              <a:t>EPS-</a:t>
            </a:r>
            <a:r>
              <a:rPr lang="es-ES" sz="4000" b="1" spc="-67">
                <a:solidFill>
                  <a:srgbClr val="000000"/>
                </a:solidFill>
              </a:rPr>
              <a:t>I </a:t>
            </a:r>
            <a:r>
              <a:rPr lang="es-ES" sz="4000" b="1" spc="-27">
                <a:solidFill>
                  <a:srgbClr val="000000"/>
                </a:solidFill>
              </a:rPr>
              <a:t>2020</a:t>
            </a:r>
            <a:br>
              <a:rPr lang="es-ES" sz="4000" b="1" spc="-27">
                <a:solidFill>
                  <a:srgbClr val="000000"/>
                </a:solidFill>
              </a:rPr>
            </a:br>
            <a:br>
              <a:rPr lang="es-ES" sz="4000" b="1" spc="-27">
                <a:solidFill>
                  <a:srgbClr val="000000"/>
                </a:solidFill>
              </a:rPr>
            </a:br>
            <a:r>
              <a:rPr lang="es-ES" sz="4000" b="1" spc="-27">
                <a:solidFill>
                  <a:srgbClr val="000000"/>
                </a:solidFill>
              </a:rPr>
              <a:t>II TRIMESTRE</a:t>
            </a:r>
            <a:endParaRPr lang="es-ES" sz="4000" dirty="0"/>
          </a:p>
        </p:txBody>
      </p:sp>
      <p:pic>
        <p:nvPicPr>
          <p:cNvPr id="3" name="Imagen 2">
            <a:extLst>
              <a:ext uri="{FF2B5EF4-FFF2-40B4-BE49-F238E27FC236}">
                <a16:creationId xmlns:a16="http://schemas.microsoft.com/office/drawing/2014/main" id="{A034682B-2BE6-DC8A-25DE-4961D9238B5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7444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7D25BB6-3A20-F872-276E-C127AA8C104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DE01DA3-CD82-99A8-4884-A19650D835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891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240334D-84B9-3605-02D2-850540AC6B8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8C53CDA-22FD-CD20-EB28-6DEEBD8C225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456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01915D4-1711-8D66-3B8B-7D2630BAA68B}"/>
              </a:ext>
            </a:extLst>
          </p:cNvPr>
          <p:cNvSpPr>
            <a:spLocks noGrp="1"/>
          </p:cNvSpPr>
          <p:nvPr>
            <p:ph type="title"/>
          </p:nvPr>
        </p:nvSpPr>
        <p:spPr/>
        <p:txBody>
          <a:bodyPr/>
          <a:lstStyle/>
          <a:p>
            <a:pPr>
              <a:buClr>
                <a:schemeClr val="dk1"/>
              </a:buClr>
              <a:buSzPts val="1100"/>
            </a:pPr>
            <a:r>
              <a:rPr lang="es-CO" sz="5333" b="0">
                <a:ln w="0"/>
                <a:solidFill>
                  <a:schemeClr val="tx1"/>
                </a:solidFill>
                <a:effectLst>
                  <a:outerShdw blurRad="38100" dist="19050" dir="2700000" algn="tl" rotWithShape="0">
                    <a:schemeClr val="dk1">
                      <a:alpha val="40000"/>
                    </a:schemeClr>
                  </a:outerShdw>
                </a:effectLst>
              </a:rPr>
              <a:t>GRACIAS</a:t>
            </a:r>
            <a:endParaRPr lang="es-CO" sz="5333" b="0" dirty="0">
              <a:ln w="0"/>
              <a:solidFill>
                <a:schemeClr val="tx1"/>
              </a:solidFill>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592B6EA1-46F0-3702-2977-4386616B7BA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175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3098B0D-EEB9-37E4-84A1-8B5DE440D7C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EE5FBAE-1186-60B2-263F-BB3D19F38C4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074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5E667D3-37AA-2B8C-5049-7F5B7817A24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3A8744D-710B-439C-5902-39CAE8AA18B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214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A768BE4-9850-FDD1-7A7D-87E848524F63}"/>
              </a:ext>
            </a:extLst>
          </p:cNvPr>
          <p:cNvSpPr>
            <a:spLocks noGrp="1"/>
          </p:cNvSpPr>
          <p:nvPr>
            <p:ph type="title"/>
          </p:nvPr>
        </p:nvSpPr>
        <p:spPr/>
        <p:txBody>
          <a:bodyPr/>
          <a:lstStyle/>
          <a:p>
            <a:pPr algn="ctr">
              <a:spcBef>
                <a:spcPts val="133"/>
              </a:spcBef>
            </a:pPr>
            <a:r>
              <a:rPr lang="es-CO" sz="1600" b="1">
                <a:solidFill>
                  <a:srgbClr val="000000"/>
                </a:solidFill>
              </a:rPr>
              <a:t>PIRAMIDE</a:t>
            </a:r>
            <a:r>
              <a:rPr lang="es-CO" sz="1600" b="1" spc="-87">
                <a:solidFill>
                  <a:srgbClr val="000000"/>
                </a:solidFill>
              </a:rPr>
              <a:t> </a:t>
            </a:r>
            <a:r>
              <a:rPr lang="es-CO" sz="1600" b="1">
                <a:solidFill>
                  <a:srgbClr val="000000"/>
                </a:solidFill>
              </a:rPr>
              <a:t>POBLACIONAL</a:t>
            </a:r>
            <a:r>
              <a:rPr lang="es-CO" sz="1600" b="1" spc="-100">
                <a:solidFill>
                  <a:srgbClr val="000000"/>
                </a:solidFill>
              </a:rPr>
              <a:t> </a:t>
            </a:r>
            <a:r>
              <a:rPr lang="es-CO" sz="1600" b="1">
                <a:solidFill>
                  <a:srgbClr val="000000"/>
                </a:solidFill>
              </a:rPr>
              <a:t>NACIONAL</a:t>
            </a:r>
            <a:r>
              <a:rPr lang="es-CO" sz="1600" b="1" spc="-87">
                <a:solidFill>
                  <a:srgbClr val="000000"/>
                </a:solidFill>
              </a:rPr>
              <a:t> </a:t>
            </a:r>
            <a:r>
              <a:rPr lang="es-CO" sz="1600" b="1">
                <a:solidFill>
                  <a:srgbClr val="000000"/>
                </a:solidFill>
              </a:rPr>
              <a:t>MALLAMAS</a:t>
            </a:r>
            <a:r>
              <a:rPr lang="es-CO" sz="1600" b="1" spc="-87">
                <a:solidFill>
                  <a:srgbClr val="000000"/>
                </a:solidFill>
              </a:rPr>
              <a:t> </a:t>
            </a:r>
            <a:r>
              <a:rPr lang="es-CO" sz="1600" b="1" spc="-27">
                <a:solidFill>
                  <a:srgbClr val="000000"/>
                </a:solidFill>
              </a:rPr>
              <a:t>EPS-</a:t>
            </a:r>
            <a:endParaRPr lang="es-CO" sz="1600"/>
          </a:p>
          <a:p>
            <a:pPr marL="847" algn="ctr">
              <a:spcBef>
                <a:spcPts val="7"/>
              </a:spcBef>
            </a:pPr>
            <a:r>
              <a:rPr lang="es-CO" sz="1600" b="1">
                <a:solidFill>
                  <a:srgbClr val="000000"/>
                </a:solidFill>
              </a:rPr>
              <a:t>II TRIMESTRE</a:t>
            </a:r>
            <a:r>
              <a:rPr lang="es-CO" sz="1600" b="1" spc="53">
                <a:solidFill>
                  <a:srgbClr val="000000"/>
                </a:solidFill>
              </a:rPr>
              <a:t>  </a:t>
            </a:r>
            <a:r>
              <a:rPr lang="es-CO" sz="1600" b="1" spc="-27">
                <a:solidFill>
                  <a:srgbClr val="000000"/>
                </a:solidFill>
              </a:rPr>
              <a:t>SUBSIDIADO-CORTE MARZO </a:t>
            </a:r>
            <a:r>
              <a:rPr lang="es-CO" sz="1600" b="1" spc="-13">
                <a:solidFill>
                  <a:srgbClr val="000000"/>
                </a:solidFill>
              </a:rPr>
              <a:t>2020.</a:t>
            </a:r>
            <a:endParaRPr lang="es-CO" sz="1600" dirty="0"/>
          </a:p>
        </p:txBody>
      </p:sp>
      <p:pic>
        <p:nvPicPr>
          <p:cNvPr id="3" name="Imagen 2">
            <a:extLst>
              <a:ext uri="{FF2B5EF4-FFF2-40B4-BE49-F238E27FC236}">
                <a16:creationId xmlns:a16="http://schemas.microsoft.com/office/drawing/2014/main" id="{11C807C1-FECA-F8C9-3B36-8821C6B380F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422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E1C942C-9845-7A6A-CBE9-C6F68A7AEB7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E9C32E7-B917-40AE-045D-35E733D41F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01345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148</Words>
  <Application>Microsoft Office PowerPoint</Application>
  <PresentationFormat>Panorámica</PresentationFormat>
  <Paragraphs>19</Paragraphs>
  <Slides>52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Aptos</vt:lpstr>
      <vt:lpstr>Aptos Display</vt:lpstr>
      <vt:lpstr>Arial</vt:lpstr>
      <vt:lpstr>Calibri</vt:lpstr>
      <vt:lpstr>Tema de Office</vt:lpstr>
      <vt:lpstr>Presentación de PowerPoint</vt:lpstr>
      <vt:lpstr>Rendición de Cuentas II Trimestre 2020  (Abril- Mayo y Junio)</vt:lpstr>
      <vt:lpstr>TABLA DE CONTENIDO</vt:lpstr>
      <vt:lpstr>Presentación de PowerPoint</vt:lpstr>
      <vt:lpstr>CARACTERIZACION POBLACIONAL MALLAMAS EPS-I 2020  II TRIMESTRE</vt:lpstr>
      <vt:lpstr>Presentación de PowerPoint</vt:lpstr>
      <vt:lpstr>Presentación de PowerPoint</vt:lpstr>
      <vt:lpstr>PIRAMIDE POBLACIONAL NACIONAL MALLAMAS EPS- II TRIMESTRE  SUBSIDIADO-CORTE MARZO 2020.</vt:lpstr>
      <vt:lpstr>Presentación de PowerPoint</vt:lpstr>
      <vt:lpstr>Presentación de PowerPoint</vt:lpstr>
      <vt:lpstr>Presentación de PowerPoint</vt:lpstr>
      <vt:lpstr>POBLACIONAL NACIONAL MALLAMAS EPS-I SUBSIDIADO-Corte JUNIO 2020.</vt:lpstr>
      <vt:lpstr>PIRAMIDE POBLACIONAL NACIONAL MALLAMAS EPS- II TRIMESTRE CONTRIBUTIVO-2020.</vt:lpstr>
      <vt:lpstr>Presentación de PowerPoint</vt:lpstr>
      <vt:lpstr>Presentación de PowerPoint</vt:lpstr>
      <vt:lpstr>Presentación de PowerPoint</vt:lpstr>
      <vt:lpstr>Presentación de PowerPoint</vt:lpstr>
      <vt:lpstr>PRIORIDADES NACIONALES REG. CONTRIBUTIVO – VIGENCIA 2020</vt:lpstr>
      <vt:lpstr>Presentación de PowerPoint</vt:lpstr>
      <vt:lpstr>Indicadores Sistema Obligatorio de Garantía de Calidad </vt:lpstr>
      <vt:lpstr>Presentación de PowerPoint</vt:lpstr>
      <vt:lpstr>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TOTAL, PQR II TRIMESTRE 2020</vt:lpstr>
      <vt:lpstr>PQR POR REGIONALES – II TRIMESTRE 2020</vt:lpstr>
      <vt:lpstr>MEDIOS DE RECEPCION DE PQR </vt:lpstr>
      <vt:lpstr>MOTIVOS MAS FRECUENTES DE PQR</vt:lpstr>
      <vt:lpstr>Presentación de PowerPoint</vt:lpstr>
      <vt:lpstr>Presentación de PowerPoint</vt:lpstr>
      <vt:lpstr>INFORME SEGUNDO TRIMESTRE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SALUD PUBLICA 03</dc:creator>
  <cp:lastModifiedBy>SALUD PUBLICA 03</cp:lastModifiedBy>
  <cp:revision>1</cp:revision>
  <dcterms:created xsi:type="dcterms:W3CDTF">2024-02-19T21:45:05Z</dcterms:created>
  <dcterms:modified xsi:type="dcterms:W3CDTF">2024-02-19T21:45:05Z</dcterms:modified>
</cp:coreProperties>
</file>